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31.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3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3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34.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42.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49.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50.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51.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52.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98" r:id="rId4"/>
    <p:sldMasterId id="2147483710" r:id="rId5"/>
  </p:sldMasterIdLst>
  <p:notesMasterIdLst>
    <p:notesMasterId r:id="rId70"/>
  </p:notesMasterIdLst>
  <p:handoutMasterIdLst>
    <p:handoutMasterId r:id="rId71"/>
  </p:handoutMasterIdLst>
  <p:sldIdLst>
    <p:sldId id="421" r:id="rId6"/>
    <p:sldId id="351" r:id="rId7"/>
    <p:sldId id="350" r:id="rId8"/>
    <p:sldId id="348" r:id="rId9"/>
    <p:sldId id="346" r:id="rId10"/>
    <p:sldId id="297" r:id="rId11"/>
    <p:sldId id="419" r:id="rId12"/>
    <p:sldId id="333" r:id="rId13"/>
    <p:sldId id="263" r:id="rId14"/>
    <p:sldId id="418" r:id="rId15"/>
    <p:sldId id="275" r:id="rId16"/>
    <p:sldId id="356" r:id="rId17"/>
    <p:sldId id="347" r:id="rId18"/>
    <p:sldId id="357" r:id="rId19"/>
    <p:sldId id="408" r:id="rId20"/>
    <p:sldId id="409" r:id="rId21"/>
    <p:sldId id="404" r:id="rId22"/>
    <p:sldId id="410" r:id="rId23"/>
    <p:sldId id="358" r:id="rId24"/>
    <p:sldId id="399" r:id="rId25"/>
    <p:sldId id="359" r:id="rId26"/>
    <p:sldId id="400" r:id="rId27"/>
    <p:sldId id="361" r:id="rId28"/>
    <p:sldId id="363" r:id="rId29"/>
    <p:sldId id="405" r:id="rId30"/>
    <p:sldId id="360" r:id="rId31"/>
    <p:sldId id="365" r:id="rId32"/>
    <p:sldId id="398" r:id="rId33"/>
    <p:sldId id="402" r:id="rId34"/>
    <p:sldId id="395" r:id="rId35"/>
    <p:sldId id="401" r:id="rId36"/>
    <p:sldId id="369" r:id="rId37"/>
    <p:sldId id="374" r:id="rId38"/>
    <p:sldId id="375" r:id="rId39"/>
    <p:sldId id="403" r:id="rId40"/>
    <p:sldId id="377" r:id="rId41"/>
    <p:sldId id="380" r:id="rId42"/>
    <p:sldId id="411" r:id="rId43"/>
    <p:sldId id="412" r:id="rId44"/>
    <p:sldId id="406" r:id="rId45"/>
    <p:sldId id="385" r:id="rId46"/>
    <p:sldId id="413" r:id="rId47"/>
    <p:sldId id="386" r:id="rId48"/>
    <p:sldId id="384" r:id="rId49"/>
    <p:sldId id="424" r:id="rId50"/>
    <p:sldId id="427" r:id="rId51"/>
    <p:sldId id="425" r:id="rId52"/>
    <p:sldId id="407" r:id="rId53"/>
    <p:sldId id="388" r:id="rId54"/>
    <p:sldId id="391" r:id="rId55"/>
    <p:sldId id="396" r:id="rId56"/>
    <p:sldId id="284" r:id="rId57"/>
    <p:sldId id="392" r:id="rId58"/>
    <p:sldId id="393" r:id="rId59"/>
    <p:sldId id="397" r:id="rId60"/>
    <p:sldId id="295" r:id="rId61"/>
    <p:sldId id="296" r:id="rId62"/>
    <p:sldId id="414" r:id="rId63"/>
    <p:sldId id="415" r:id="rId64"/>
    <p:sldId id="423" r:id="rId65"/>
    <p:sldId id="416" r:id="rId66"/>
    <p:sldId id="426" r:id="rId67"/>
    <p:sldId id="354" r:id="rId68"/>
    <p:sldId id="349"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D3F2450-C8EF-50D4-026C-9A71A795DDFA}" name="Marcus Bachhuber" initials="MB" userId="S::bachhmar@ohsu.edu::44231d85-bb38-440d-850d-cf3707567506" providerId="AD"/>
  <p188:author id="{1CB33B57-1098-4DC8-64F2-F71960109721}" name="Deanna Oothoudt" initials="DO" userId="S::oothoudt@ohsu.edu::58dd37e2-cdef-4e50-b451-6c7690734698" providerId="AD"/>
  <p188:author id="{3CF35E8A-F6FD-922B-C813-7AC9B161328F}" name="Sarah DeLucia" initials="SD" userId="Sarah DeLucia"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manda Delzer Hill" initials="ADH" lastIdx="12" clrIdx="0">
    <p:extLst>
      <p:ext uri="{19B8F6BF-5375-455C-9EA6-DF929625EA0E}">
        <p15:presenceInfo xmlns:p15="http://schemas.microsoft.com/office/powerpoint/2012/main" userId="S-1-5-21-1366901343-1712286707-620655208-6272269" providerId="AD"/>
      </p:ext>
    </p:extLst>
  </p:cmAuthor>
  <p:cmAuthor id="2" name="Deanna Oothoudt" initials="DO" lastIdx="1" clrIdx="1">
    <p:extLst>
      <p:ext uri="{19B8F6BF-5375-455C-9EA6-DF929625EA0E}">
        <p15:presenceInfo xmlns:p15="http://schemas.microsoft.com/office/powerpoint/2012/main" userId="S-1-5-21-1366901343-1712286707-620655208-66040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A5DD"/>
    <a:srgbClr val="F75E50"/>
    <a:srgbClr val="64A70B"/>
    <a:srgbClr val="FFF4D7"/>
    <a:srgbClr val="8EBE3F"/>
    <a:srgbClr val="586BA4"/>
    <a:srgbClr val="00A1E4"/>
    <a:srgbClr val="F68E5F"/>
    <a:srgbClr val="373F4B"/>
    <a:srgbClr val="00AD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F1994E-BE62-2BF4-CF09-E43AE3321A52}" v="89" dt="2025-04-22T20:00:46.847"/>
    <p1510:client id="{507A63C7-7EC2-4262-AA6B-B0AEFD3B33B6}" v="1021" dt="2025-04-22T19:56:18.908"/>
    <p1510:client id="{56015DD1-5DAA-13B4-1170-51B62F7625A5}" v="131" dt="2025-04-22T19:53:14.002"/>
    <p1510:client id="{C0094B63-71BA-44A2-8038-6F9662514EF3}" v="11" dt="2025-04-22T22:18:25.1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78"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handoutMaster" Target="handoutMasters/handoutMaster1.xml"/><Relationship Id="rId2" Type="http://schemas.openxmlformats.org/officeDocument/2006/relationships/customXml" Target="../customXml/item2.xml"/><Relationship Id="rId29" Type="http://schemas.openxmlformats.org/officeDocument/2006/relationships/slide" Target="slides/slide2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C10747-392C-4752-B9B7-DFDB2A6AD8A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FB6B4B15-523D-4B55-8E0B-BAB69F59A4E8}">
      <dgm:prSet phldrT="[Text]"/>
      <dgm:spPr>
        <a:xfrm>
          <a:off x="520955" y="354567"/>
          <a:ext cx="9422803" cy="709503"/>
        </a:xfrm>
        <a:prstGeom prst="rect">
          <a:avLst/>
        </a:prstGeom>
        <a:solidFill>
          <a:schemeClr val="accent1"/>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Lato"/>
              <a:ea typeface="+mn-ea"/>
              <a:cs typeface="+mn-cs"/>
            </a:rPr>
            <a:t>Established in 2003 at Oregon Health &amp; Science University</a:t>
          </a:r>
        </a:p>
      </dgm:t>
    </dgm:pt>
    <dgm:pt modelId="{0BD82317-1FD4-4164-BE10-6A6CE131E8CE}" type="parTrans" cxnId="{D3901E14-A2FE-458B-8365-79A9997E7E1F}">
      <dgm:prSet/>
      <dgm:spPr/>
      <dgm:t>
        <a:bodyPr/>
        <a:lstStyle/>
        <a:p>
          <a:endParaRPr lang="en-US"/>
        </a:p>
      </dgm:t>
    </dgm:pt>
    <dgm:pt modelId="{9F0EB5F7-79BF-4A77-B708-5BA62594194C}" type="sibTrans" cxnId="{D3901E14-A2FE-458B-8365-79A9997E7E1F}">
      <dgm:prSet/>
      <dgm:spPr>
        <a:xfrm>
          <a:off x="-5214286" y="-798656"/>
          <a:ext cx="6209272" cy="6209272"/>
        </a:xfrm>
        <a:prstGeom prst="blockArc">
          <a:avLst>
            <a:gd name="adj1" fmla="val 18900000"/>
            <a:gd name="adj2" fmla="val 2700000"/>
            <a:gd name="adj3" fmla="val 348"/>
          </a:avLst>
        </a:prstGeom>
        <a:noFill/>
        <a:ln w="25400" cap="flat" cmpd="sng" algn="ctr">
          <a:solidFill>
            <a:srgbClr val="37A5DD">
              <a:shade val="60000"/>
              <a:hueOff val="0"/>
              <a:satOff val="0"/>
              <a:lumOff val="0"/>
              <a:alphaOff val="0"/>
            </a:srgbClr>
          </a:solidFill>
          <a:prstDash val="solid"/>
        </a:ln>
        <a:effectLst/>
      </dgm:spPr>
      <dgm:t>
        <a:bodyPr/>
        <a:lstStyle/>
        <a:p>
          <a:endParaRPr lang="en-US"/>
        </a:p>
      </dgm:t>
    </dgm:pt>
    <dgm:pt modelId="{B0CC0502-D66A-4216-AE08-592EFFB6D44B}">
      <dgm:prSet phldrT="[Text]"/>
      <dgm:spPr>
        <a:xfrm>
          <a:off x="922861" y="1419007"/>
          <a:ext cx="9016028" cy="709503"/>
        </a:xfrm>
        <a:solidFill>
          <a:schemeClr val="accent1"/>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Lato"/>
              <a:ea typeface="+mn-ea"/>
              <a:cs typeface="+mn-cs"/>
            </a:rPr>
            <a:t>Our work is driven by states, 90% in Medicaid </a:t>
          </a:r>
        </a:p>
      </dgm:t>
    </dgm:pt>
    <dgm:pt modelId="{2FB6B35C-A329-4ABA-B969-56B2930379F1}" type="parTrans" cxnId="{99FA7FDC-D8DF-46F2-8338-6A6290617595}">
      <dgm:prSet/>
      <dgm:spPr/>
      <dgm:t>
        <a:bodyPr/>
        <a:lstStyle/>
        <a:p>
          <a:endParaRPr lang="en-US"/>
        </a:p>
      </dgm:t>
    </dgm:pt>
    <dgm:pt modelId="{A2312699-E88E-40B9-9813-237E845670C1}" type="sibTrans" cxnId="{99FA7FDC-D8DF-46F2-8338-6A6290617595}">
      <dgm:prSet/>
      <dgm:spPr/>
      <dgm:t>
        <a:bodyPr/>
        <a:lstStyle/>
        <a:p>
          <a:endParaRPr lang="en-US"/>
        </a:p>
      </dgm:t>
    </dgm:pt>
    <dgm:pt modelId="{DA6DC65A-C72E-4756-8216-51769AC8889F}">
      <dgm:prSet phldrT="[Text]"/>
      <dgm:spPr>
        <a:xfrm>
          <a:off x="927730" y="2483447"/>
          <a:ext cx="9016028" cy="709503"/>
        </a:xfrm>
        <a:solidFill>
          <a:schemeClr val="accent1"/>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Lato"/>
              <a:ea typeface="+mn-ea"/>
              <a:cs typeface="+mn-cs"/>
            </a:rPr>
            <a:t>We are not funded by industry or associations</a:t>
          </a:r>
        </a:p>
      </dgm:t>
    </dgm:pt>
    <dgm:pt modelId="{584D76E0-7997-4A64-8D17-00FF648ACA78}" type="parTrans" cxnId="{1D0B8BBC-1D10-4B49-94CA-F0E9E043A16C}">
      <dgm:prSet/>
      <dgm:spPr/>
      <dgm:t>
        <a:bodyPr/>
        <a:lstStyle/>
        <a:p>
          <a:endParaRPr lang="en-US"/>
        </a:p>
      </dgm:t>
    </dgm:pt>
    <dgm:pt modelId="{FF40E2BA-0C5A-4546-BBDB-E738894E4756}" type="sibTrans" cxnId="{1D0B8BBC-1D10-4B49-94CA-F0E9E043A16C}">
      <dgm:prSet/>
      <dgm:spPr/>
      <dgm:t>
        <a:bodyPr/>
        <a:lstStyle/>
        <a:p>
          <a:endParaRPr lang="en-US"/>
        </a:p>
      </dgm:t>
    </dgm:pt>
    <dgm:pt modelId="{22716393-9848-4AA9-AA4C-87F5C6315987}">
      <dgm:prSet phldrT="[Text]"/>
      <dgm:spPr>
        <a:xfrm>
          <a:off x="520955" y="3547887"/>
          <a:ext cx="9422803" cy="709503"/>
        </a:xfrm>
        <a:solidFill>
          <a:schemeClr val="accent1"/>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Lato"/>
              <a:ea typeface="+mn-ea"/>
              <a:cs typeface="+mn-cs"/>
            </a:rPr>
            <a:t>We are nonpartisan and we do not lobby </a:t>
          </a:r>
        </a:p>
      </dgm:t>
    </dgm:pt>
    <dgm:pt modelId="{C1963AF1-950F-4A9B-BA51-3C6F0BB3D5A6}" type="parTrans" cxnId="{DA5AC8A2-A720-4A42-8FB1-577F3FCBB3A4}">
      <dgm:prSet/>
      <dgm:spPr/>
      <dgm:t>
        <a:bodyPr/>
        <a:lstStyle/>
        <a:p>
          <a:endParaRPr lang="en-US"/>
        </a:p>
      </dgm:t>
    </dgm:pt>
    <dgm:pt modelId="{EA205225-48E5-4793-93D2-C996D6698F89}" type="sibTrans" cxnId="{DA5AC8A2-A720-4A42-8FB1-577F3FCBB3A4}">
      <dgm:prSet/>
      <dgm:spPr/>
      <dgm:t>
        <a:bodyPr/>
        <a:lstStyle/>
        <a:p>
          <a:endParaRPr lang="en-US"/>
        </a:p>
      </dgm:t>
    </dgm:pt>
    <dgm:pt modelId="{D3E5B1D0-A8F0-5549-8845-F070E9C45BA1}">
      <dgm:prSet phldrT="[Text]"/>
      <dgm:spPr>
        <a:xfrm>
          <a:off x="520955" y="3547887"/>
          <a:ext cx="9422803" cy="709503"/>
        </a:xfrm>
        <a:solidFill>
          <a:schemeClr val="accent1"/>
        </a:solidFill>
        <a:ln w="25400" cap="flat" cmpd="sng" algn="ctr">
          <a:solidFill>
            <a:sysClr val="window" lastClr="FFFFFF">
              <a:hueOff val="0"/>
              <a:satOff val="0"/>
              <a:lumOff val="0"/>
              <a:alphaOff val="0"/>
            </a:sysClr>
          </a:solidFill>
          <a:prstDash val="solid"/>
        </a:ln>
        <a:effectLst/>
      </dgm:spPr>
      <dgm:t>
        <a:bodyPr/>
        <a:lstStyle/>
        <a:p>
          <a:pPr>
            <a:buNone/>
          </a:pPr>
          <a:r>
            <a:rPr lang="en-US">
              <a:solidFill>
                <a:sysClr val="window" lastClr="FFFFFF"/>
              </a:solidFill>
              <a:latin typeface="Lato"/>
              <a:ea typeface="+mn-ea"/>
              <a:cs typeface="+mn-cs"/>
            </a:rPr>
            <a:t>Our work is typically proprietary</a:t>
          </a:r>
        </a:p>
      </dgm:t>
    </dgm:pt>
    <dgm:pt modelId="{E89D8285-C0D3-9840-8C15-872D67BEA5A5}" type="parTrans" cxnId="{FB273D81-28FB-E24C-952C-A09E3CE805F2}">
      <dgm:prSet/>
      <dgm:spPr/>
      <dgm:t>
        <a:bodyPr/>
        <a:lstStyle/>
        <a:p>
          <a:endParaRPr lang="en-US"/>
        </a:p>
      </dgm:t>
    </dgm:pt>
    <dgm:pt modelId="{072FD80F-E565-9640-A78C-E6DED34371D9}" type="sibTrans" cxnId="{FB273D81-28FB-E24C-952C-A09E3CE805F2}">
      <dgm:prSet/>
      <dgm:spPr/>
      <dgm:t>
        <a:bodyPr/>
        <a:lstStyle/>
        <a:p>
          <a:endParaRPr lang="en-US"/>
        </a:p>
      </dgm:t>
    </dgm:pt>
    <dgm:pt modelId="{C72C7B7B-9849-48A9-B82D-7C4880332A68}" type="pres">
      <dgm:prSet presAssocID="{7FC10747-392C-4752-B9B7-DFDB2A6AD8A2}" presName="Name0" presStyleCnt="0">
        <dgm:presLayoutVars>
          <dgm:chMax val="7"/>
          <dgm:chPref val="7"/>
          <dgm:dir/>
        </dgm:presLayoutVars>
      </dgm:prSet>
      <dgm:spPr/>
    </dgm:pt>
    <dgm:pt modelId="{EB383207-4BA2-418D-ADB2-BE999A0CB0CA}" type="pres">
      <dgm:prSet presAssocID="{7FC10747-392C-4752-B9B7-DFDB2A6AD8A2}" presName="Name1" presStyleCnt="0"/>
      <dgm:spPr/>
    </dgm:pt>
    <dgm:pt modelId="{D2FAD554-286A-414C-B46C-0BDA667E1106}" type="pres">
      <dgm:prSet presAssocID="{7FC10747-392C-4752-B9B7-DFDB2A6AD8A2}" presName="cycle" presStyleCnt="0"/>
      <dgm:spPr/>
    </dgm:pt>
    <dgm:pt modelId="{EF67D6D5-B954-4684-93ED-BFFB04CBBF10}" type="pres">
      <dgm:prSet presAssocID="{7FC10747-392C-4752-B9B7-DFDB2A6AD8A2}" presName="srcNode" presStyleLbl="node1" presStyleIdx="0" presStyleCnt="5"/>
      <dgm:spPr/>
    </dgm:pt>
    <dgm:pt modelId="{AC0F1E85-A1B1-44C7-A185-590EFC9A6837}" type="pres">
      <dgm:prSet presAssocID="{7FC10747-392C-4752-B9B7-DFDB2A6AD8A2}" presName="conn" presStyleLbl="parChTrans1D2" presStyleIdx="0" presStyleCnt="1"/>
      <dgm:spPr/>
    </dgm:pt>
    <dgm:pt modelId="{B01754A9-AB44-4D65-AEBA-C4272FF25D78}" type="pres">
      <dgm:prSet presAssocID="{7FC10747-392C-4752-B9B7-DFDB2A6AD8A2}" presName="extraNode" presStyleLbl="node1" presStyleIdx="0" presStyleCnt="5"/>
      <dgm:spPr/>
    </dgm:pt>
    <dgm:pt modelId="{BD6502D0-56D0-4135-9667-E57E8560A2EA}" type="pres">
      <dgm:prSet presAssocID="{7FC10747-392C-4752-B9B7-DFDB2A6AD8A2}" presName="dstNode" presStyleLbl="node1" presStyleIdx="0" presStyleCnt="5"/>
      <dgm:spPr/>
    </dgm:pt>
    <dgm:pt modelId="{AEC0B597-3AA2-43A1-B341-FD2CA6DDEF4F}" type="pres">
      <dgm:prSet presAssocID="{FB6B4B15-523D-4B55-8E0B-BAB69F59A4E8}" presName="text_1" presStyleLbl="node1" presStyleIdx="0" presStyleCnt="5">
        <dgm:presLayoutVars>
          <dgm:bulletEnabled val="1"/>
        </dgm:presLayoutVars>
      </dgm:prSet>
      <dgm:spPr/>
    </dgm:pt>
    <dgm:pt modelId="{5174440E-6F27-47C0-AA65-28D1CDDD2E75}" type="pres">
      <dgm:prSet presAssocID="{FB6B4B15-523D-4B55-8E0B-BAB69F59A4E8}" presName="accent_1" presStyleCnt="0"/>
      <dgm:spPr/>
    </dgm:pt>
    <dgm:pt modelId="{4575C323-5C20-404F-A5B1-BD3AE77776C5}" type="pres">
      <dgm:prSet presAssocID="{FB6B4B15-523D-4B55-8E0B-BAB69F59A4E8}" presName="accentRepeatNode" presStyleLbl="solidFgAcc1" presStyleIdx="0" presStyleCnt="5"/>
      <dgm:spPr>
        <a:xfrm>
          <a:off x="77515" y="265879"/>
          <a:ext cx="886879" cy="886879"/>
        </a:xfrm>
        <a:prstGeom prst="ellipse">
          <a:avLst/>
        </a:prstGeom>
        <a:solidFill>
          <a:sysClr val="window" lastClr="FFFFFF">
            <a:hueOff val="0"/>
            <a:satOff val="0"/>
            <a:lumOff val="0"/>
            <a:alphaOff val="0"/>
          </a:sysClr>
        </a:solidFill>
        <a:ln w="25400" cap="flat" cmpd="sng" algn="ctr">
          <a:solidFill>
            <a:srgbClr val="37A5DD">
              <a:hueOff val="0"/>
              <a:satOff val="0"/>
              <a:lumOff val="0"/>
              <a:alphaOff val="0"/>
            </a:srgbClr>
          </a:solidFill>
          <a:prstDash val="solid"/>
        </a:ln>
        <a:effectLst/>
      </dgm:spPr>
    </dgm:pt>
    <dgm:pt modelId="{D39CCC99-585B-8144-BBB9-91269090B68C}" type="pres">
      <dgm:prSet presAssocID="{B0CC0502-D66A-4216-AE08-592EFFB6D44B}" presName="text_2" presStyleLbl="node1" presStyleIdx="1" presStyleCnt="5">
        <dgm:presLayoutVars>
          <dgm:bulletEnabled val="1"/>
        </dgm:presLayoutVars>
      </dgm:prSet>
      <dgm:spPr/>
    </dgm:pt>
    <dgm:pt modelId="{84C6FDF2-19AE-2342-A732-7A8AB83C18E6}" type="pres">
      <dgm:prSet presAssocID="{B0CC0502-D66A-4216-AE08-592EFFB6D44B}" presName="accent_2" presStyleCnt="0"/>
      <dgm:spPr/>
    </dgm:pt>
    <dgm:pt modelId="{287D6491-8C55-492D-B356-0D9952C79214}" type="pres">
      <dgm:prSet presAssocID="{B0CC0502-D66A-4216-AE08-592EFFB6D44B}" presName="accentRepeatNode" presStyleLbl="solidFgAcc1" presStyleIdx="1" presStyleCnt="5"/>
      <dgm:spPr>
        <a:xfrm>
          <a:off x="484290" y="1330319"/>
          <a:ext cx="886879" cy="886879"/>
        </a:xfrm>
        <a:prstGeom prst="ellipse">
          <a:avLst/>
        </a:prstGeom>
        <a:solidFill>
          <a:sysClr val="window" lastClr="FFFFFF">
            <a:hueOff val="0"/>
            <a:satOff val="0"/>
            <a:lumOff val="0"/>
            <a:alphaOff val="0"/>
          </a:sysClr>
        </a:solidFill>
        <a:ln w="25400" cap="flat" cmpd="sng" algn="ctr">
          <a:solidFill>
            <a:srgbClr val="37A5DD">
              <a:hueOff val="0"/>
              <a:satOff val="0"/>
              <a:lumOff val="0"/>
              <a:alphaOff val="0"/>
            </a:srgbClr>
          </a:solidFill>
          <a:prstDash val="solid"/>
        </a:ln>
        <a:effectLst/>
      </dgm:spPr>
    </dgm:pt>
    <dgm:pt modelId="{091F7100-B783-1D42-AAE6-BE87EAA1DBD8}" type="pres">
      <dgm:prSet presAssocID="{DA6DC65A-C72E-4756-8216-51769AC8889F}" presName="text_3" presStyleLbl="node1" presStyleIdx="2" presStyleCnt="5">
        <dgm:presLayoutVars>
          <dgm:bulletEnabled val="1"/>
        </dgm:presLayoutVars>
      </dgm:prSet>
      <dgm:spPr/>
    </dgm:pt>
    <dgm:pt modelId="{FE308D1E-EC31-774B-822F-57DC0560C356}" type="pres">
      <dgm:prSet presAssocID="{DA6DC65A-C72E-4756-8216-51769AC8889F}" presName="accent_3" presStyleCnt="0"/>
      <dgm:spPr/>
    </dgm:pt>
    <dgm:pt modelId="{CDED828A-C43A-499F-B405-26A41B56731A}" type="pres">
      <dgm:prSet presAssocID="{DA6DC65A-C72E-4756-8216-51769AC8889F}" presName="accentRepeatNode" presStyleLbl="solidFgAcc1" presStyleIdx="2" presStyleCnt="5"/>
      <dgm:spPr>
        <a:xfrm>
          <a:off x="484290" y="2394759"/>
          <a:ext cx="886879" cy="886879"/>
        </a:xfrm>
        <a:prstGeom prst="ellipse">
          <a:avLst/>
        </a:prstGeom>
        <a:solidFill>
          <a:sysClr val="window" lastClr="FFFFFF">
            <a:hueOff val="0"/>
            <a:satOff val="0"/>
            <a:lumOff val="0"/>
            <a:alphaOff val="0"/>
          </a:sysClr>
        </a:solidFill>
        <a:ln w="25400" cap="flat" cmpd="sng" algn="ctr">
          <a:solidFill>
            <a:srgbClr val="37A5DD">
              <a:hueOff val="0"/>
              <a:satOff val="0"/>
              <a:lumOff val="0"/>
              <a:alphaOff val="0"/>
            </a:srgbClr>
          </a:solidFill>
          <a:prstDash val="solid"/>
        </a:ln>
        <a:effectLst/>
      </dgm:spPr>
    </dgm:pt>
    <dgm:pt modelId="{97370BAF-6D92-BA46-BDE9-FF7795E149E5}" type="pres">
      <dgm:prSet presAssocID="{22716393-9848-4AA9-AA4C-87F5C6315987}" presName="text_4" presStyleLbl="node1" presStyleIdx="3" presStyleCnt="5">
        <dgm:presLayoutVars>
          <dgm:bulletEnabled val="1"/>
        </dgm:presLayoutVars>
      </dgm:prSet>
      <dgm:spPr/>
    </dgm:pt>
    <dgm:pt modelId="{A7DD3472-74CA-8E4F-A3B0-13699AE604B7}" type="pres">
      <dgm:prSet presAssocID="{22716393-9848-4AA9-AA4C-87F5C6315987}" presName="accent_4" presStyleCnt="0"/>
      <dgm:spPr/>
    </dgm:pt>
    <dgm:pt modelId="{020713D8-E8C2-467C-82C1-1EA9C69D6258}" type="pres">
      <dgm:prSet presAssocID="{22716393-9848-4AA9-AA4C-87F5C6315987}" presName="accentRepeatNode" presStyleLbl="solidFgAcc1" presStyleIdx="3" presStyleCnt="5"/>
      <dgm:spPr>
        <a:xfrm>
          <a:off x="77515" y="3459199"/>
          <a:ext cx="886879" cy="886879"/>
        </a:xfrm>
        <a:prstGeom prst="ellipse">
          <a:avLst/>
        </a:prstGeom>
        <a:solidFill>
          <a:sysClr val="window" lastClr="FFFFFF">
            <a:hueOff val="0"/>
            <a:satOff val="0"/>
            <a:lumOff val="0"/>
            <a:alphaOff val="0"/>
          </a:sysClr>
        </a:solidFill>
        <a:ln w="25400" cap="flat" cmpd="sng" algn="ctr">
          <a:solidFill>
            <a:srgbClr val="37A5DD">
              <a:hueOff val="0"/>
              <a:satOff val="0"/>
              <a:lumOff val="0"/>
              <a:alphaOff val="0"/>
            </a:srgbClr>
          </a:solidFill>
          <a:prstDash val="solid"/>
        </a:ln>
        <a:effectLst/>
      </dgm:spPr>
    </dgm:pt>
    <dgm:pt modelId="{30B6D33B-A8BC-5947-97FB-ADADDFDF2685}" type="pres">
      <dgm:prSet presAssocID="{D3E5B1D0-A8F0-5549-8845-F070E9C45BA1}" presName="text_5" presStyleLbl="node1" presStyleIdx="4" presStyleCnt="5">
        <dgm:presLayoutVars>
          <dgm:bulletEnabled val="1"/>
        </dgm:presLayoutVars>
      </dgm:prSet>
      <dgm:spPr/>
    </dgm:pt>
    <dgm:pt modelId="{016C32C5-4215-A74D-B486-B8DA04E09BBA}" type="pres">
      <dgm:prSet presAssocID="{D3E5B1D0-A8F0-5549-8845-F070E9C45BA1}" presName="accent_5" presStyleCnt="0"/>
      <dgm:spPr/>
    </dgm:pt>
    <dgm:pt modelId="{DEBD7ADC-7BD2-A240-8076-C86CE0AD37CD}" type="pres">
      <dgm:prSet presAssocID="{D3E5B1D0-A8F0-5549-8845-F070E9C45BA1}" presName="accentRepeatNode" presStyleLbl="solidFgAcc1" presStyleIdx="4" presStyleCnt="5"/>
      <dgm:spPr>
        <a:ln>
          <a:solidFill>
            <a:schemeClr val="accent2"/>
          </a:solidFill>
        </a:ln>
      </dgm:spPr>
    </dgm:pt>
  </dgm:ptLst>
  <dgm:cxnLst>
    <dgm:cxn modelId="{80A91100-248E-3547-A11F-F108E062821D}" type="presOf" srcId="{DA6DC65A-C72E-4756-8216-51769AC8889F}" destId="{091F7100-B783-1D42-AAE6-BE87EAA1DBD8}" srcOrd="0" destOrd="0" presId="urn:microsoft.com/office/officeart/2008/layout/VerticalCurvedList"/>
    <dgm:cxn modelId="{D3901E14-A2FE-458B-8365-79A9997E7E1F}" srcId="{7FC10747-392C-4752-B9B7-DFDB2A6AD8A2}" destId="{FB6B4B15-523D-4B55-8E0B-BAB69F59A4E8}" srcOrd="0" destOrd="0" parTransId="{0BD82317-1FD4-4164-BE10-6A6CE131E8CE}" sibTransId="{9F0EB5F7-79BF-4A77-B708-5BA62594194C}"/>
    <dgm:cxn modelId="{2ECEA642-1485-5C43-B1CF-6B404F194A4B}" type="presOf" srcId="{D3E5B1D0-A8F0-5549-8845-F070E9C45BA1}" destId="{30B6D33B-A8BC-5947-97FB-ADADDFDF2685}" srcOrd="0" destOrd="0" presId="urn:microsoft.com/office/officeart/2008/layout/VerticalCurvedList"/>
    <dgm:cxn modelId="{5C0B6A67-C610-B74A-925F-F0C61716E960}" type="presOf" srcId="{B0CC0502-D66A-4216-AE08-592EFFB6D44B}" destId="{D39CCC99-585B-8144-BBB9-91269090B68C}" srcOrd="0" destOrd="0" presId="urn:microsoft.com/office/officeart/2008/layout/VerticalCurvedList"/>
    <dgm:cxn modelId="{F95BAD6D-9A2E-4874-B797-ED64A91E97F3}" type="presOf" srcId="{FB6B4B15-523D-4B55-8E0B-BAB69F59A4E8}" destId="{AEC0B597-3AA2-43A1-B341-FD2CA6DDEF4F}" srcOrd="0" destOrd="0" presId="urn:microsoft.com/office/officeart/2008/layout/VerticalCurvedList"/>
    <dgm:cxn modelId="{FB273D81-28FB-E24C-952C-A09E3CE805F2}" srcId="{7FC10747-392C-4752-B9B7-DFDB2A6AD8A2}" destId="{D3E5B1D0-A8F0-5549-8845-F070E9C45BA1}" srcOrd="4" destOrd="0" parTransId="{E89D8285-C0D3-9840-8C15-872D67BEA5A5}" sibTransId="{072FD80F-E565-9640-A78C-E6DED34371D9}"/>
    <dgm:cxn modelId="{A04AC287-9FC1-4D31-92B5-8612FAA7E722}" type="presOf" srcId="{9F0EB5F7-79BF-4A77-B708-5BA62594194C}" destId="{AC0F1E85-A1B1-44C7-A185-590EFC9A6837}" srcOrd="0" destOrd="0" presId="urn:microsoft.com/office/officeart/2008/layout/VerticalCurvedList"/>
    <dgm:cxn modelId="{D301D693-9D35-4675-8FE2-CBE157F0FF81}" type="presOf" srcId="{7FC10747-392C-4752-B9B7-DFDB2A6AD8A2}" destId="{C72C7B7B-9849-48A9-B82D-7C4880332A68}" srcOrd="0" destOrd="0" presId="urn:microsoft.com/office/officeart/2008/layout/VerticalCurvedList"/>
    <dgm:cxn modelId="{DA5AC8A2-A720-4A42-8FB1-577F3FCBB3A4}" srcId="{7FC10747-392C-4752-B9B7-DFDB2A6AD8A2}" destId="{22716393-9848-4AA9-AA4C-87F5C6315987}" srcOrd="3" destOrd="0" parTransId="{C1963AF1-950F-4A9B-BA51-3C6F0BB3D5A6}" sibTransId="{EA205225-48E5-4793-93D2-C996D6698F89}"/>
    <dgm:cxn modelId="{A35C9DAD-A2C3-8940-97BF-0AC9EB84B5F6}" type="presOf" srcId="{22716393-9848-4AA9-AA4C-87F5C6315987}" destId="{97370BAF-6D92-BA46-BDE9-FF7795E149E5}" srcOrd="0" destOrd="0" presId="urn:microsoft.com/office/officeart/2008/layout/VerticalCurvedList"/>
    <dgm:cxn modelId="{1D0B8BBC-1D10-4B49-94CA-F0E9E043A16C}" srcId="{7FC10747-392C-4752-B9B7-DFDB2A6AD8A2}" destId="{DA6DC65A-C72E-4756-8216-51769AC8889F}" srcOrd="2" destOrd="0" parTransId="{584D76E0-7997-4A64-8D17-00FF648ACA78}" sibTransId="{FF40E2BA-0C5A-4546-BBDB-E738894E4756}"/>
    <dgm:cxn modelId="{99FA7FDC-D8DF-46F2-8338-6A6290617595}" srcId="{7FC10747-392C-4752-B9B7-DFDB2A6AD8A2}" destId="{B0CC0502-D66A-4216-AE08-592EFFB6D44B}" srcOrd="1" destOrd="0" parTransId="{2FB6B35C-A329-4ABA-B969-56B2930379F1}" sibTransId="{A2312699-E88E-40B9-9813-237E845670C1}"/>
    <dgm:cxn modelId="{44FE06E6-2254-4D98-93E5-4EF1398AC7AF}" type="presParOf" srcId="{C72C7B7B-9849-48A9-B82D-7C4880332A68}" destId="{EB383207-4BA2-418D-ADB2-BE999A0CB0CA}" srcOrd="0" destOrd="0" presId="urn:microsoft.com/office/officeart/2008/layout/VerticalCurvedList"/>
    <dgm:cxn modelId="{C2A3A2E9-8290-4662-ADB8-2715D780DF42}" type="presParOf" srcId="{EB383207-4BA2-418D-ADB2-BE999A0CB0CA}" destId="{D2FAD554-286A-414C-B46C-0BDA667E1106}" srcOrd="0" destOrd="0" presId="urn:microsoft.com/office/officeart/2008/layout/VerticalCurvedList"/>
    <dgm:cxn modelId="{CC5E1CC4-62D2-4DCA-A56E-E2DF682DC062}" type="presParOf" srcId="{D2FAD554-286A-414C-B46C-0BDA667E1106}" destId="{EF67D6D5-B954-4684-93ED-BFFB04CBBF10}" srcOrd="0" destOrd="0" presId="urn:microsoft.com/office/officeart/2008/layout/VerticalCurvedList"/>
    <dgm:cxn modelId="{36782AA4-1684-428E-8004-3FEFDC847D88}" type="presParOf" srcId="{D2FAD554-286A-414C-B46C-0BDA667E1106}" destId="{AC0F1E85-A1B1-44C7-A185-590EFC9A6837}" srcOrd="1" destOrd="0" presId="urn:microsoft.com/office/officeart/2008/layout/VerticalCurvedList"/>
    <dgm:cxn modelId="{2283FD2F-7135-42C9-932C-8D8D5AA5E7E1}" type="presParOf" srcId="{D2FAD554-286A-414C-B46C-0BDA667E1106}" destId="{B01754A9-AB44-4D65-AEBA-C4272FF25D78}" srcOrd="2" destOrd="0" presId="urn:microsoft.com/office/officeart/2008/layout/VerticalCurvedList"/>
    <dgm:cxn modelId="{E2EC6AF9-6643-4190-B92D-011CD614DD81}" type="presParOf" srcId="{D2FAD554-286A-414C-B46C-0BDA667E1106}" destId="{BD6502D0-56D0-4135-9667-E57E8560A2EA}" srcOrd="3" destOrd="0" presId="urn:microsoft.com/office/officeart/2008/layout/VerticalCurvedList"/>
    <dgm:cxn modelId="{D01297AD-D82F-459A-BDA0-9F1A0EC475DD}" type="presParOf" srcId="{EB383207-4BA2-418D-ADB2-BE999A0CB0CA}" destId="{AEC0B597-3AA2-43A1-B341-FD2CA6DDEF4F}" srcOrd="1" destOrd="0" presId="urn:microsoft.com/office/officeart/2008/layout/VerticalCurvedList"/>
    <dgm:cxn modelId="{180B69EC-B1C3-44BC-AF1C-06C15EA15539}" type="presParOf" srcId="{EB383207-4BA2-418D-ADB2-BE999A0CB0CA}" destId="{5174440E-6F27-47C0-AA65-28D1CDDD2E75}" srcOrd="2" destOrd="0" presId="urn:microsoft.com/office/officeart/2008/layout/VerticalCurvedList"/>
    <dgm:cxn modelId="{60630BE0-B006-4F59-BC4C-7C94C09A8580}" type="presParOf" srcId="{5174440E-6F27-47C0-AA65-28D1CDDD2E75}" destId="{4575C323-5C20-404F-A5B1-BD3AE77776C5}" srcOrd="0" destOrd="0" presId="urn:microsoft.com/office/officeart/2008/layout/VerticalCurvedList"/>
    <dgm:cxn modelId="{30BEF685-1E5D-0447-8F0B-C25CB832EA98}" type="presParOf" srcId="{EB383207-4BA2-418D-ADB2-BE999A0CB0CA}" destId="{D39CCC99-585B-8144-BBB9-91269090B68C}" srcOrd="3" destOrd="0" presId="urn:microsoft.com/office/officeart/2008/layout/VerticalCurvedList"/>
    <dgm:cxn modelId="{EF392B0E-3304-7C4F-8614-2225C8FDF61F}" type="presParOf" srcId="{EB383207-4BA2-418D-ADB2-BE999A0CB0CA}" destId="{84C6FDF2-19AE-2342-A732-7A8AB83C18E6}" srcOrd="4" destOrd="0" presId="urn:microsoft.com/office/officeart/2008/layout/VerticalCurvedList"/>
    <dgm:cxn modelId="{5CFDDB66-5787-DC44-B86F-1A7017DFF790}" type="presParOf" srcId="{84C6FDF2-19AE-2342-A732-7A8AB83C18E6}" destId="{287D6491-8C55-492D-B356-0D9952C79214}" srcOrd="0" destOrd="0" presId="urn:microsoft.com/office/officeart/2008/layout/VerticalCurvedList"/>
    <dgm:cxn modelId="{1EB8913B-C1AD-9140-A9B0-1DCF2774009E}" type="presParOf" srcId="{EB383207-4BA2-418D-ADB2-BE999A0CB0CA}" destId="{091F7100-B783-1D42-AAE6-BE87EAA1DBD8}" srcOrd="5" destOrd="0" presId="urn:microsoft.com/office/officeart/2008/layout/VerticalCurvedList"/>
    <dgm:cxn modelId="{FACF6C0E-EF80-6C4E-9822-DD1FDE74DC43}" type="presParOf" srcId="{EB383207-4BA2-418D-ADB2-BE999A0CB0CA}" destId="{FE308D1E-EC31-774B-822F-57DC0560C356}" srcOrd="6" destOrd="0" presId="urn:microsoft.com/office/officeart/2008/layout/VerticalCurvedList"/>
    <dgm:cxn modelId="{0A6775D5-2041-9940-A131-5CC5FC1BAD90}" type="presParOf" srcId="{FE308D1E-EC31-774B-822F-57DC0560C356}" destId="{CDED828A-C43A-499F-B405-26A41B56731A}" srcOrd="0" destOrd="0" presId="urn:microsoft.com/office/officeart/2008/layout/VerticalCurvedList"/>
    <dgm:cxn modelId="{B3E1C167-D1C1-7840-BB0D-0A933F4D62D1}" type="presParOf" srcId="{EB383207-4BA2-418D-ADB2-BE999A0CB0CA}" destId="{97370BAF-6D92-BA46-BDE9-FF7795E149E5}" srcOrd="7" destOrd="0" presId="urn:microsoft.com/office/officeart/2008/layout/VerticalCurvedList"/>
    <dgm:cxn modelId="{44C69853-B959-1C44-B30A-5A70C4322DF0}" type="presParOf" srcId="{EB383207-4BA2-418D-ADB2-BE999A0CB0CA}" destId="{A7DD3472-74CA-8E4F-A3B0-13699AE604B7}" srcOrd="8" destOrd="0" presId="urn:microsoft.com/office/officeart/2008/layout/VerticalCurvedList"/>
    <dgm:cxn modelId="{3677F8E8-D062-CB4C-A6F4-C7D0F6BFA64A}" type="presParOf" srcId="{A7DD3472-74CA-8E4F-A3B0-13699AE604B7}" destId="{020713D8-E8C2-467C-82C1-1EA9C69D6258}" srcOrd="0" destOrd="0" presId="urn:microsoft.com/office/officeart/2008/layout/VerticalCurvedList"/>
    <dgm:cxn modelId="{BB3FF88C-E5F4-4643-9474-653CFD9D5C20}" type="presParOf" srcId="{EB383207-4BA2-418D-ADB2-BE999A0CB0CA}" destId="{30B6D33B-A8BC-5947-97FB-ADADDFDF2685}" srcOrd="9" destOrd="0" presId="urn:microsoft.com/office/officeart/2008/layout/VerticalCurvedList"/>
    <dgm:cxn modelId="{6F8C7FAE-0CA7-BC47-9F15-11DFD0248DBA}" type="presParOf" srcId="{EB383207-4BA2-418D-ADB2-BE999A0CB0CA}" destId="{016C32C5-4215-A74D-B486-B8DA04E09BBA}" srcOrd="10" destOrd="0" presId="urn:microsoft.com/office/officeart/2008/layout/VerticalCurvedList"/>
    <dgm:cxn modelId="{37559855-CDCA-2646-9A62-115EF2AF2717}" type="presParOf" srcId="{016C32C5-4215-A74D-B486-B8DA04E09BBA}" destId="{DEBD7ADC-7BD2-A240-8076-C86CE0AD37C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A8DB5543-8563-40ED-8259-848D3E90B01A}"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AFA53595-0394-4D14-8EFE-9D2529145E86}">
      <dgm:prSet custT="1"/>
      <dgm:spPr>
        <a:solidFill>
          <a:schemeClr val="accent1"/>
        </a:solidFill>
        <a:ln>
          <a:noFill/>
        </a:ln>
      </dgm:spPr>
      <dgm:t>
        <a:bodyPr/>
        <a:lstStyle/>
        <a:p>
          <a:r>
            <a:rPr lang="en-US" sz="2200"/>
            <a:t>Significant area of involvement, especially for medical and pharmacy directors</a:t>
          </a:r>
        </a:p>
      </dgm:t>
    </dgm:pt>
    <dgm:pt modelId="{9465801E-092F-4216-A49C-57FBC8199487}" type="parTrans" cxnId="{84ED561D-D7B0-48A5-88DD-B2F449497BF4}">
      <dgm:prSet/>
      <dgm:spPr/>
      <dgm:t>
        <a:bodyPr/>
        <a:lstStyle/>
        <a:p>
          <a:endParaRPr lang="en-US" sz="2200"/>
        </a:p>
      </dgm:t>
    </dgm:pt>
    <dgm:pt modelId="{B8F2B906-F8E2-4ECA-9B23-182C72833AA3}" type="sibTrans" cxnId="{84ED561D-D7B0-48A5-88DD-B2F449497BF4}">
      <dgm:prSet/>
      <dgm:spPr/>
      <dgm:t>
        <a:bodyPr/>
        <a:lstStyle/>
        <a:p>
          <a:endParaRPr lang="en-US" sz="2200"/>
        </a:p>
      </dgm:t>
    </dgm:pt>
    <dgm:pt modelId="{6088BC8F-4EA1-4E18-A9BB-B3944C2DC116}">
      <dgm:prSet custT="1"/>
      <dgm:spPr>
        <a:solidFill>
          <a:schemeClr val="accent1"/>
        </a:solidFill>
        <a:ln>
          <a:noFill/>
        </a:ln>
      </dgm:spPr>
      <dgm:t>
        <a:bodyPr/>
        <a:lstStyle/>
        <a:p>
          <a:r>
            <a:rPr lang="en-US" sz="2200"/>
            <a:t>Typically involves significant collaboration with other agency areas (policy, finance, operations)</a:t>
          </a:r>
        </a:p>
      </dgm:t>
    </dgm:pt>
    <dgm:pt modelId="{4EC40944-61EB-4C82-AD3B-312040CD00B3}" type="parTrans" cxnId="{E13874AC-0CE3-4FC0-9C70-DB86DF779166}">
      <dgm:prSet/>
      <dgm:spPr/>
      <dgm:t>
        <a:bodyPr/>
        <a:lstStyle/>
        <a:p>
          <a:endParaRPr lang="en-US"/>
        </a:p>
      </dgm:t>
    </dgm:pt>
    <dgm:pt modelId="{DB2D4490-2971-4427-86CE-DA53B115AC95}" type="sibTrans" cxnId="{E13874AC-0CE3-4FC0-9C70-DB86DF779166}">
      <dgm:prSet/>
      <dgm:spPr/>
      <dgm:t>
        <a:bodyPr/>
        <a:lstStyle/>
        <a:p>
          <a:endParaRPr lang="en-US"/>
        </a:p>
      </dgm:t>
    </dgm:pt>
    <dgm:pt modelId="{BA2E74F3-8B92-4368-A2A2-3CAD009C9789}">
      <dgm:prSet custT="1"/>
      <dgm:spPr>
        <a:solidFill>
          <a:schemeClr val="accent1"/>
        </a:solidFill>
        <a:ln>
          <a:noFill/>
        </a:ln>
      </dgm:spPr>
      <dgm:t>
        <a:bodyPr/>
        <a:lstStyle/>
        <a:p>
          <a:r>
            <a:rPr lang="en-US" sz="2200"/>
            <a:t>Can include evidence review, external specialist consultation, regulatory review, criteria development, fiscal impact analysis</a:t>
          </a:r>
        </a:p>
      </dgm:t>
    </dgm:pt>
    <dgm:pt modelId="{49B27185-1A7A-4B9D-AC2D-4059DEA41290}" type="parTrans" cxnId="{B483E3EF-C6D1-4BAF-95BF-6563623DFCF0}">
      <dgm:prSet/>
      <dgm:spPr/>
      <dgm:t>
        <a:bodyPr/>
        <a:lstStyle/>
        <a:p>
          <a:endParaRPr lang="en-US"/>
        </a:p>
      </dgm:t>
    </dgm:pt>
    <dgm:pt modelId="{7FA5FD2D-CCAF-49A0-9424-C3781CBA6B14}" type="sibTrans" cxnId="{B483E3EF-C6D1-4BAF-95BF-6563623DFCF0}">
      <dgm:prSet/>
      <dgm:spPr/>
      <dgm:t>
        <a:bodyPr/>
        <a:lstStyle/>
        <a:p>
          <a:endParaRPr lang="en-US"/>
        </a:p>
      </dgm:t>
    </dgm:pt>
    <dgm:pt modelId="{99D49EA0-02F6-4594-A9DA-219970665890}" type="pres">
      <dgm:prSet presAssocID="{A8DB5543-8563-40ED-8259-848D3E90B01A}" presName="linear" presStyleCnt="0">
        <dgm:presLayoutVars>
          <dgm:animLvl val="lvl"/>
          <dgm:resizeHandles val="exact"/>
        </dgm:presLayoutVars>
      </dgm:prSet>
      <dgm:spPr/>
    </dgm:pt>
    <dgm:pt modelId="{4973569E-0A03-45ED-88D3-4E328A845B59}" type="pres">
      <dgm:prSet presAssocID="{AFA53595-0394-4D14-8EFE-9D2529145E86}" presName="parentText" presStyleLbl="node1" presStyleIdx="0" presStyleCnt="3">
        <dgm:presLayoutVars>
          <dgm:chMax val="0"/>
          <dgm:bulletEnabled val="1"/>
        </dgm:presLayoutVars>
      </dgm:prSet>
      <dgm:spPr/>
    </dgm:pt>
    <dgm:pt modelId="{BBD143A4-C821-4EF7-8063-25E67E3FC13C}" type="pres">
      <dgm:prSet presAssocID="{B8F2B906-F8E2-4ECA-9B23-182C72833AA3}" presName="spacer" presStyleCnt="0"/>
      <dgm:spPr/>
    </dgm:pt>
    <dgm:pt modelId="{6F16506E-DB1C-46B3-8B36-3403A52004AE}" type="pres">
      <dgm:prSet presAssocID="{BA2E74F3-8B92-4368-A2A2-3CAD009C9789}" presName="parentText" presStyleLbl="node1" presStyleIdx="1" presStyleCnt="3">
        <dgm:presLayoutVars>
          <dgm:chMax val="0"/>
          <dgm:bulletEnabled val="1"/>
        </dgm:presLayoutVars>
      </dgm:prSet>
      <dgm:spPr/>
    </dgm:pt>
    <dgm:pt modelId="{2B958D15-AB86-404B-85B7-E63D3E561FD4}" type="pres">
      <dgm:prSet presAssocID="{7FA5FD2D-CCAF-49A0-9424-C3781CBA6B14}" presName="spacer" presStyleCnt="0"/>
      <dgm:spPr/>
    </dgm:pt>
    <dgm:pt modelId="{642741A2-70C1-4983-8B76-8F27DB580EF4}" type="pres">
      <dgm:prSet presAssocID="{6088BC8F-4EA1-4E18-A9BB-B3944C2DC116}" presName="parentText" presStyleLbl="node1" presStyleIdx="2" presStyleCnt="3">
        <dgm:presLayoutVars>
          <dgm:chMax val="0"/>
          <dgm:bulletEnabled val="1"/>
        </dgm:presLayoutVars>
      </dgm:prSet>
      <dgm:spPr/>
    </dgm:pt>
  </dgm:ptLst>
  <dgm:cxnLst>
    <dgm:cxn modelId="{84ED561D-D7B0-48A5-88DD-B2F449497BF4}" srcId="{A8DB5543-8563-40ED-8259-848D3E90B01A}" destId="{AFA53595-0394-4D14-8EFE-9D2529145E86}" srcOrd="0" destOrd="0" parTransId="{9465801E-092F-4216-A49C-57FBC8199487}" sibTransId="{B8F2B906-F8E2-4ECA-9B23-182C72833AA3}"/>
    <dgm:cxn modelId="{5B518E32-8417-4CB2-8A63-45249E4CCE38}" type="presOf" srcId="{6088BC8F-4EA1-4E18-A9BB-B3944C2DC116}" destId="{642741A2-70C1-4983-8B76-8F27DB580EF4}" srcOrd="0" destOrd="0" presId="urn:microsoft.com/office/officeart/2005/8/layout/vList2"/>
    <dgm:cxn modelId="{E0AEE934-3DEB-4428-8D4D-C82DB5C47568}" type="presOf" srcId="{AFA53595-0394-4D14-8EFE-9D2529145E86}" destId="{4973569E-0A03-45ED-88D3-4E328A845B59}" srcOrd="0" destOrd="0" presId="urn:microsoft.com/office/officeart/2005/8/layout/vList2"/>
    <dgm:cxn modelId="{CB846277-ABD8-4463-A1EC-5709BA7E357C}" type="presOf" srcId="{BA2E74F3-8B92-4368-A2A2-3CAD009C9789}" destId="{6F16506E-DB1C-46B3-8B36-3403A52004AE}" srcOrd="0" destOrd="0" presId="urn:microsoft.com/office/officeart/2005/8/layout/vList2"/>
    <dgm:cxn modelId="{7339625A-5AA6-4F7F-8A94-6302797EA35D}" type="presOf" srcId="{A8DB5543-8563-40ED-8259-848D3E90B01A}" destId="{99D49EA0-02F6-4594-A9DA-219970665890}" srcOrd="0" destOrd="0" presId="urn:microsoft.com/office/officeart/2005/8/layout/vList2"/>
    <dgm:cxn modelId="{E13874AC-0CE3-4FC0-9C70-DB86DF779166}" srcId="{A8DB5543-8563-40ED-8259-848D3E90B01A}" destId="{6088BC8F-4EA1-4E18-A9BB-B3944C2DC116}" srcOrd="2" destOrd="0" parTransId="{4EC40944-61EB-4C82-AD3B-312040CD00B3}" sibTransId="{DB2D4490-2971-4427-86CE-DA53B115AC95}"/>
    <dgm:cxn modelId="{B483E3EF-C6D1-4BAF-95BF-6563623DFCF0}" srcId="{A8DB5543-8563-40ED-8259-848D3E90B01A}" destId="{BA2E74F3-8B92-4368-A2A2-3CAD009C9789}" srcOrd="1" destOrd="0" parTransId="{49B27185-1A7A-4B9D-AC2D-4059DEA41290}" sibTransId="{7FA5FD2D-CCAF-49A0-9424-C3781CBA6B14}"/>
    <dgm:cxn modelId="{9A4AB654-D555-4372-B6E4-8339F1374351}" type="presParOf" srcId="{99D49EA0-02F6-4594-A9DA-219970665890}" destId="{4973569E-0A03-45ED-88D3-4E328A845B59}" srcOrd="0" destOrd="0" presId="urn:microsoft.com/office/officeart/2005/8/layout/vList2"/>
    <dgm:cxn modelId="{C8B740BE-BC5D-4881-8F7F-91E81B6EE51D}" type="presParOf" srcId="{99D49EA0-02F6-4594-A9DA-219970665890}" destId="{BBD143A4-C821-4EF7-8063-25E67E3FC13C}" srcOrd="1" destOrd="0" presId="urn:microsoft.com/office/officeart/2005/8/layout/vList2"/>
    <dgm:cxn modelId="{EE3DA5F0-C4E9-4ADB-8F5F-D7EDDDDBD319}" type="presParOf" srcId="{99D49EA0-02F6-4594-A9DA-219970665890}" destId="{6F16506E-DB1C-46B3-8B36-3403A52004AE}" srcOrd="2" destOrd="0" presId="urn:microsoft.com/office/officeart/2005/8/layout/vList2"/>
    <dgm:cxn modelId="{45F79C78-E585-484F-9C40-D3E2C2A9194A}" type="presParOf" srcId="{99D49EA0-02F6-4594-A9DA-219970665890}" destId="{2B958D15-AB86-404B-85B7-E63D3E561FD4}" srcOrd="3" destOrd="0" presId="urn:microsoft.com/office/officeart/2005/8/layout/vList2"/>
    <dgm:cxn modelId="{4C72998F-1016-44E4-8672-868C9AC03372}" type="presParOf" srcId="{99D49EA0-02F6-4594-A9DA-219970665890}" destId="{642741A2-70C1-4983-8B76-8F27DB580EF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F956432-E67F-4883-B485-046A31EF69C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4A844919-8E79-45B3-A697-59C262591CC5}">
      <dgm:prSet phldrT="[Text]" custT="1"/>
      <dgm:spPr>
        <a:solidFill>
          <a:schemeClr val="accent2"/>
        </a:solidFill>
      </dgm:spPr>
      <dgm:t>
        <a:bodyPr/>
        <a:lstStyle/>
        <a:p>
          <a:r>
            <a:rPr lang="en-US" sz="2800"/>
            <a:t>Medical, Dental, and Behavioral Health</a:t>
          </a:r>
        </a:p>
      </dgm:t>
    </dgm:pt>
    <dgm:pt modelId="{BF579043-151E-42A6-8B4C-E952699F6E37}" type="parTrans" cxnId="{02053C1A-99E8-4DE3-A741-136008D0F451}">
      <dgm:prSet/>
      <dgm:spPr/>
      <dgm:t>
        <a:bodyPr/>
        <a:lstStyle/>
        <a:p>
          <a:endParaRPr lang="en-US"/>
        </a:p>
      </dgm:t>
    </dgm:pt>
    <dgm:pt modelId="{4205B5F5-C7E6-47DF-9AAA-E7830B0E2770}" type="sibTrans" cxnId="{02053C1A-99E8-4DE3-A741-136008D0F451}">
      <dgm:prSet/>
      <dgm:spPr/>
      <dgm:t>
        <a:bodyPr/>
        <a:lstStyle/>
        <a:p>
          <a:endParaRPr lang="en-US"/>
        </a:p>
      </dgm:t>
    </dgm:pt>
    <dgm:pt modelId="{F75C6F6E-CDB8-4A73-A555-5746C31DBC4C}">
      <dgm:prSet phldrT="[Text]" custT="1"/>
      <dgm:spPr/>
      <dgm:t>
        <a:bodyPr/>
        <a:lstStyle/>
        <a:p>
          <a:r>
            <a:rPr lang="en-US" sz="2000"/>
            <a:t>Researching or implementing coverage of new services</a:t>
          </a:r>
        </a:p>
      </dgm:t>
    </dgm:pt>
    <dgm:pt modelId="{55EE6D9F-5794-4E47-BA11-B4E31A9C8C5F}" type="parTrans" cxnId="{3E58BC51-4E1A-449E-9EAA-BFB948E3D57A}">
      <dgm:prSet/>
      <dgm:spPr/>
      <dgm:t>
        <a:bodyPr/>
        <a:lstStyle/>
        <a:p>
          <a:endParaRPr lang="en-US"/>
        </a:p>
      </dgm:t>
    </dgm:pt>
    <dgm:pt modelId="{8B7A0F76-30D3-4F3C-A1DE-77C7FAA8A5E9}" type="sibTrans" cxnId="{3E58BC51-4E1A-449E-9EAA-BFB948E3D57A}">
      <dgm:prSet/>
      <dgm:spPr/>
      <dgm:t>
        <a:bodyPr/>
        <a:lstStyle/>
        <a:p>
          <a:endParaRPr lang="en-US"/>
        </a:p>
      </dgm:t>
    </dgm:pt>
    <dgm:pt modelId="{5BB82012-5C20-4CE0-A447-3D7351D3A6E9}">
      <dgm:prSet phldrT="[Text]" custT="1"/>
      <dgm:spPr/>
      <dgm:t>
        <a:bodyPr/>
        <a:lstStyle/>
        <a:p>
          <a:r>
            <a:rPr lang="en-US" sz="2000"/>
            <a:t>Diagnosis and procedure code updates</a:t>
          </a:r>
        </a:p>
      </dgm:t>
    </dgm:pt>
    <dgm:pt modelId="{359F08EB-DCAA-4518-B94B-7134FC07FA25}" type="parTrans" cxnId="{A5D34E60-A443-411B-84D9-C1DAD004D26E}">
      <dgm:prSet/>
      <dgm:spPr/>
      <dgm:t>
        <a:bodyPr/>
        <a:lstStyle/>
        <a:p>
          <a:endParaRPr lang="en-US"/>
        </a:p>
      </dgm:t>
    </dgm:pt>
    <dgm:pt modelId="{3980B776-6898-4C0A-B3DB-621C2AC8BDE8}" type="sibTrans" cxnId="{A5D34E60-A443-411B-84D9-C1DAD004D26E}">
      <dgm:prSet/>
      <dgm:spPr/>
      <dgm:t>
        <a:bodyPr/>
        <a:lstStyle/>
        <a:p>
          <a:endParaRPr lang="en-US"/>
        </a:p>
      </dgm:t>
    </dgm:pt>
    <dgm:pt modelId="{5A6FBBDF-F466-450B-9852-CC1B91C90503}">
      <dgm:prSet custT="1"/>
      <dgm:spPr>
        <a:solidFill>
          <a:schemeClr val="accent2"/>
        </a:solidFill>
      </dgm:spPr>
      <dgm:t>
        <a:bodyPr/>
        <a:lstStyle/>
        <a:p>
          <a:r>
            <a:rPr lang="en-US" sz="2800"/>
            <a:t>Pharmacy</a:t>
          </a:r>
        </a:p>
      </dgm:t>
    </dgm:pt>
    <dgm:pt modelId="{824155F2-2183-4C86-85DE-B84EB6E1A340}" type="parTrans" cxnId="{6F7E23A2-1C15-47F1-A9C7-8745C7631809}">
      <dgm:prSet/>
      <dgm:spPr/>
      <dgm:t>
        <a:bodyPr/>
        <a:lstStyle/>
        <a:p>
          <a:endParaRPr lang="en-US"/>
        </a:p>
      </dgm:t>
    </dgm:pt>
    <dgm:pt modelId="{D59C62E4-5585-4D46-BA15-CB0E6FE70D61}" type="sibTrans" cxnId="{6F7E23A2-1C15-47F1-A9C7-8745C7631809}">
      <dgm:prSet/>
      <dgm:spPr/>
      <dgm:t>
        <a:bodyPr/>
        <a:lstStyle/>
        <a:p>
          <a:endParaRPr lang="en-US"/>
        </a:p>
      </dgm:t>
    </dgm:pt>
    <dgm:pt modelId="{7993CD97-FD86-46D2-ABC3-FE00DBCA2C47}">
      <dgm:prSet custT="1"/>
      <dgm:spPr/>
      <dgm:t>
        <a:bodyPr/>
        <a:lstStyle/>
        <a:p>
          <a:r>
            <a:rPr lang="en-US" sz="2000"/>
            <a:t>Managing the Preferred Drug List</a:t>
          </a:r>
        </a:p>
      </dgm:t>
    </dgm:pt>
    <dgm:pt modelId="{2A242407-BB7F-4C48-8FF8-DD465CC02EF6}" type="parTrans" cxnId="{BAA63D5C-2999-4516-9466-BA912577AA15}">
      <dgm:prSet/>
      <dgm:spPr/>
      <dgm:t>
        <a:bodyPr/>
        <a:lstStyle/>
        <a:p>
          <a:endParaRPr lang="en-US"/>
        </a:p>
      </dgm:t>
    </dgm:pt>
    <dgm:pt modelId="{43A1E716-7C06-4495-8F31-F0869DC4DC64}" type="sibTrans" cxnId="{BAA63D5C-2999-4516-9466-BA912577AA15}">
      <dgm:prSet/>
      <dgm:spPr/>
      <dgm:t>
        <a:bodyPr/>
        <a:lstStyle/>
        <a:p>
          <a:endParaRPr lang="en-US"/>
        </a:p>
      </dgm:t>
    </dgm:pt>
    <dgm:pt modelId="{0717F7E4-AFD1-4241-8AA6-6C4B9906F1CD}">
      <dgm:prSet custT="1"/>
      <dgm:spPr/>
      <dgm:t>
        <a:bodyPr/>
        <a:lstStyle/>
        <a:p>
          <a:r>
            <a:rPr lang="en-US" sz="2000"/>
            <a:t>Developing and maintaining prior authorization criteria</a:t>
          </a:r>
        </a:p>
      </dgm:t>
    </dgm:pt>
    <dgm:pt modelId="{1732DE49-2507-4C76-AC24-31A061CBA046}" type="parTrans" cxnId="{43C5976F-E908-4500-B39A-DEF1129A695C}">
      <dgm:prSet/>
      <dgm:spPr/>
      <dgm:t>
        <a:bodyPr/>
        <a:lstStyle/>
        <a:p>
          <a:endParaRPr lang="en-US"/>
        </a:p>
      </dgm:t>
    </dgm:pt>
    <dgm:pt modelId="{F2B93C0B-BEE2-4277-9F43-E7D8F4975641}" type="sibTrans" cxnId="{43C5976F-E908-4500-B39A-DEF1129A695C}">
      <dgm:prSet/>
      <dgm:spPr/>
      <dgm:t>
        <a:bodyPr/>
        <a:lstStyle/>
        <a:p>
          <a:endParaRPr lang="en-US"/>
        </a:p>
      </dgm:t>
    </dgm:pt>
    <dgm:pt modelId="{9282A971-E2BB-4EF8-B91A-26EF179B9457}">
      <dgm:prSet phldrT="[Text]" custT="1"/>
      <dgm:spPr/>
      <dgm:t>
        <a:bodyPr/>
        <a:lstStyle/>
        <a:p>
          <a:r>
            <a:rPr lang="en-US" sz="2000"/>
            <a:t>Mapping diagnosis codes to clinical disorders</a:t>
          </a:r>
        </a:p>
      </dgm:t>
    </dgm:pt>
    <dgm:pt modelId="{3D056CFF-95DF-4056-B93C-A711DB118CCD}" type="parTrans" cxnId="{830079DC-47C5-4E33-BC92-54750C96A301}">
      <dgm:prSet/>
      <dgm:spPr/>
      <dgm:t>
        <a:bodyPr/>
        <a:lstStyle/>
        <a:p>
          <a:endParaRPr lang="en-US"/>
        </a:p>
      </dgm:t>
    </dgm:pt>
    <dgm:pt modelId="{1878C1B1-E8A2-4E94-AD56-28D3A12852A2}" type="sibTrans" cxnId="{830079DC-47C5-4E33-BC92-54750C96A301}">
      <dgm:prSet/>
      <dgm:spPr/>
      <dgm:t>
        <a:bodyPr/>
        <a:lstStyle/>
        <a:p>
          <a:endParaRPr lang="en-US"/>
        </a:p>
      </dgm:t>
    </dgm:pt>
    <dgm:pt modelId="{6705D807-2AF1-48E4-82D4-1DFE100C002F}" type="pres">
      <dgm:prSet presAssocID="{8F956432-E67F-4883-B485-046A31EF69C3}" presName="Name0" presStyleCnt="0">
        <dgm:presLayoutVars>
          <dgm:dir/>
          <dgm:animLvl val="lvl"/>
          <dgm:resizeHandles val="exact"/>
        </dgm:presLayoutVars>
      </dgm:prSet>
      <dgm:spPr/>
    </dgm:pt>
    <dgm:pt modelId="{7F0E9EC3-2D73-48E3-920B-29FBDD00140D}" type="pres">
      <dgm:prSet presAssocID="{4A844919-8E79-45B3-A697-59C262591CC5}" presName="linNode" presStyleCnt="0"/>
      <dgm:spPr/>
    </dgm:pt>
    <dgm:pt modelId="{9CB73BF5-DEFB-48F5-8CAE-7A36685547FC}" type="pres">
      <dgm:prSet presAssocID="{4A844919-8E79-45B3-A697-59C262591CC5}" presName="parentText" presStyleLbl="node1" presStyleIdx="0" presStyleCnt="2">
        <dgm:presLayoutVars>
          <dgm:chMax val="1"/>
          <dgm:bulletEnabled val="1"/>
        </dgm:presLayoutVars>
      </dgm:prSet>
      <dgm:spPr/>
    </dgm:pt>
    <dgm:pt modelId="{83331E7E-1ABF-4181-B38C-4496FD34DCC5}" type="pres">
      <dgm:prSet presAssocID="{4A844919-8E79-45B3-A697-59C262591CC5}" presName="descendantText" presStyleLbl="alignAccFollowNode1" presStyleIdx="0" presStyleCnt="2">
        <dgm:presLayoutVars>
          <dgm:bulletEnabled val="1"/>
        </dgm:presLayoutVars>
      </dgm:prSet>
      <dgm:spPr/>
    </dgm:pt>
    <dgm:pt modelId="{0573E268-833F-44FA-8E9C-1BE7678A1CF2}" type="pres">
      <dgm:prSet presAssocID="{4205B5F5-C7E6-47DF-9AAA-E7830B0E2770}" presName="sp" presStyleCnt="0"/>
      <dgm:spPr/>
    </dgm:pt>
    <dgm:pt modelId="{1F8A26EE-DEB8-4C6D-8E44-AC00FF23990B}" type="pres">
      <dgm:prSet presAssocID="{5A6FBBDF-F466-450B-9852-CC1B91C90503}" presName="linNode" presStyleCnt="0"/>
      <dgm:spPr/>
    </dgm:pt>
    <dgm:pt modelId="{729B1472-D978-43AD-8556-BC6BF6B32EE2}" type="pres">
      <dgm:prSet presAssocID="{5A6FBBDF-F466-450B-9852-CC1B91C90503}" presName="parentText" presStyleLbl="node1" presStyleIdx="1" presStyleCnt="2">
        <dgm:presLayoutVars>
          <dgm:chMax val="1"/>
          <dgm:bulletEnabled val="1"/>
        </dgm:presLayoutVars>
      </dgm:prSet>
      <dgm:spPr/>
    </dgm:pt>
    <dgm:pt modelId="{5BC8DBB5-4196-463A-91E9-840A99467108}" type="pres">
      <dgm:prSet presAssocID="{5A6FBBDF-F466-450B-9852-CC1B91C90503}" presName="descendantText" presStyleLbl="alignAccFollowNode1" presStyleIdx="1" presStyleCnt="2">
        <dgm:presLayoutVars>
          <dgm:bulletEnabled val="1"/>
        </dgm:presLayoutVars>
      </dgm:prSet>
      <dgm:spPr/>
    </dgm:pt>
  </dgm:ptLst>
  <dgm:cxnLst>
    <dgm:cxn modelId="{95B4C00A-1603-42F4-A22A-2C47630CBA66}" type="presOf" srcId="{F75C6F6E-CDB8-4A73-A555-5746C31DBC4C}" destId="{83331E7E-1ABF-4181-B38C-4496FD34DCC5}" srcOrd="0" destOrd="0" presId="urn:microsoft.com/office/officeart/2005/8/layout/vList5"/>
    <dgm:cxn modelId="{02053C1A-99E8-4DE3-A741-136008D0F451}" srcId="{8F956432-E67F-4883-B485-046A31EF69C3}" destId="{4A844919-8E79-45B3-A697-59C262591CC5}" srcOrd="0" destOrd="0" parTransId="{BF579043-151E-42A6-8B4C-E952699F6E37}" sibTransId="{4205B5F5-C7E6-47DF-9AAA-E7830B0E2770}"/>
    <dgm:cxn modelId="{6BD8AE26-0663-471C-BE2E-98C2F3113B07}" type="presOf" srcId="{4A844919-8E79-45B3-A697-59C262591CC5}" destId="{9CB73BF5-DEFB-48F5-8CAE-7A36685547FC}" srcOrd="0" destOrd="0" presId="urn:microsoft.com/office/officeart/2005/8/layout/vList5"/>
    <dgm:cxn modelId="{BAA63D5C-2999-4516-9466-BA912577AA15}" srcId="{5A6FBBDF-F466-450B-9852-CC1B91C90503}" destId="{7993CD97-FD86-46D2-ABC3-FE00DBCA2C47}" srcOrd="0" destOrd="0" parTransId="{2A242407-BB7F-4C48-8FF8-DD465CC02EF6}" sibTransId="{43A1E716-7C06-4495-8F31-F0869DC4DC64}"/>
    <dgm:cxn modelId="{A5D34E60-A443-411B-84D9-C1DAD004D26E}" srcId="{4A844919-8E79-45B3-A697-59C262591CC5}" destId="{5BB82012-5C20-4CE0-A447-3D7351D3A6E9}" srcOrd="2" destOrd="0" parTransId="{359F08EB-DCAA-4518-B94B-7134FC07FA25}" sibTransId="{3980B776-6898-4C0A-B3DB-621C2AC8BDE8}"/>
    <dgm:cxn modelId="{43C5976F-E908-4500-B39A-DEF1129A695C}" srcId="{5A6FBBDF-F466-450B-9852-CC1B91C90503}" destId="{0717F7E4-AFD1-4241-8AA6-6C4B9906F1CD}" srcOrd="1" destOrd="0" parTransId="{1732DE49-2507-4C76-AC24-31A061CBA046}" sibTransId="{F2B93C0B-BEE2-4277-9F43-E7D8F4975641}"/>
    <dgm:cxn modelId="{3E58BC51-4E1A-449E-9EAA-BFB948E3D57A}" srcId="{4A844919-8E79-45B3-A697-59C262591CC5}" destId="{F75C6F6E-CDB8-4A73-A555-5746C31DBC4C}" srcOrd="0" destOrd="0" parTransId="{55EE6D9F-5794-4E47-BA11-B4E31A9C8C5F}" sibTransId="{8B7A0F76-30D3-4F3C-A1DE-77C7FAA8A5E9}"/>
    <dgm:cxn modelId="{632FEA54-9625-48C2-A38D-F2BFD44CAD92}" type="presOf" srcId="{0717F7E4-AFD1-4241-8AA6-6C4B9906F1CD}" destId="{5BC8DBB5-4196-463A-91E9-840A99467108}" srcOrd="0" destOrd="1" presId="urn:microsoft.com/office/officeart/2005/8/layout/vList5"/>
    <dgm:cxn modelId="{87ECEF5A-D709-4649-8DBF-BDF7EB3E4836}" type="presOf" srcId="{9282A971-E2BB-4EF8-B91A-26EF179B9457}" destId="{83331E7E-1ABF-4181-B38C-4496FD34DCC5}" srcOrd="0" destOrd="1" presId="urn:microsoft.com/office/officeart/2005/8/layout/vList5"/>
    <dgm:cxn modelId="{0E748B90-CE52-4FF5-A9C0-7910FFF620D9}" type="presOf" srcId="{5BB82012-5C20-4CE0-A447-3D7351D3A6E9}" destId="{83331E7E-1ABF-4181-B38C-4496FD34DCC5}" srcOrd="0" destOrd="2" presId="urn:microsoft.com/office/officeart/2005/8/layout/vList5"/>
    <dgm:cxn modelId="{6F7E23A2-1C15-47F1-A9C7-8745C7631809}" srcId="{8F956432-E67F-4883-B485-046A31EF69C3}" destId="{5A6FBBDF-F466-450B-9852-CC1B91C90503}" srcOrd="1" destOrd="0" parTransId="{824155F2-2183-4C86-85DE-B84EB6E1A340}" sibTransId="{D59C62E4-5585-4D46-BA15-CB0E6FE70D61}"/>
    <dgm:cxn modelId="{110AF5B9-9867-46C3-9622-DC4E711AC895}" type="presOf" srcId="{5A6FBBDF-F466-450B-9852-CC1B91C90503}" destId="{729B1472-D978-43AD-8556-BC6BF6B32EE2}" srcOrd="0" destOrd="0" presId="urn:microsoft.com/office/officeart/2005/8/layout/vList5"/>
    <dgm:cxn modelId="{B0B511BA-08FD-4943-AB1D-22077770B0A5}" type="presOf" srcId="{7993CD97-FD86-46D2-ABC3-FE00DBCA2C47}" destId="{5BC8DBB5-4196-463A-91E9-840A99467108}" srcOrd="0" destOrd="0" presId="urn:microsoft.com/office/officeart/2005/8/layout/vList5"/>
    <dgm:cxn modelId="{830079DC-47C5-4E33-BC92-54750C96A301}" srcId="{4A844919-8E79-45B3-A697-59C262591CC5}" destId="{9282A971-E2BB-4EF8-B91A-26EF179B9457}" srcOrd="1" destOrd="0" parTransId="{3D056CFF-95DF-4056-B93C-A711DB118CCD}" sibTransId="{1878C1B1-E8A2-4E94-AD56-28D3A12852A2}"/>
    <dgm:cxn modelId="{9B6731E3-2AE2-4E35-A95C-5C6050BAF0BD}" type="presOf" srcId="{8F956432-E67F-4883-B485-046A31EF69C3}" destId="{6705D807-2AF1-48E4-82D4-1DFE100C002F}" srcOrd="0" destOrd="0" presId="urn:microsoft.com/office/officeart/2005/8/layout/vList5"/>
    <dgm:cxn modelId="{D4E7EC55-44BE-4C8A-9CCB-7447C58520C8}" type="presParOf" srcId="{6705D807-2AF1-48E4-82D4-1DFE100C002F}" destId="{7F0E9EC3-2D73-48E3-920B-29FBDD00140D}" srcOrd="0" destOrd="0" presId="urn:microsoft.com/office/officeart/2005/8/layout/vList5"/>
    <dgm:cxn modelId="{5B6AC412-1AA9-4E85-A423-ADBB3ABA312B}" type="presParOf" srcId="{7F0E9EC3-2D73-48E3-920B-29FBDD00140D}" destId="{9CB73BF5-DEFB-48F5-8CAE-7A36685547FC}" srcOrd="0" destOrd="0" presId="urn:microsoft.com/office/officeart/2005/8/layout/vList5"/>
    <dgm:cxn modelId="{8B44C07F-E8BD-44D4-B2DA-0A5B9A563DF8}" type="presParOf" srcId="{7F0E9EC3-2D73-48E3-920B-29FBDD00140D}" destId="{83331E7E-1ABF-4181-B38C-4496FD34DCC5}" srcOrd="1" destOrd="0" presId="urn:microsoft.com/office/officeart/2005/8/layout/vList5"/>
    <dgm:cxn modelId="{D7E06DA3-FD77-4574-A75A-286E287368C2}" type="presParOf" srcId="{6705D807-2AF1-48E4-82D4-1DFE100C002F}" destId="{0573E268-833F-44FA-8E9C-1BE7678A1CF2}" srcOrd="1" destOrd="0" presId="urn:microsoft.com/office/officeart/2005/8/layout/vList5"/>
    <dgm:cxn modelId="{73C5C3BF-5685-49C6-9F4A-15ED5EFCCE6E}" type="presParOf" srcId="{6705D807-2AF1-48E4-82D4-1DFE100C002F}" destId="{1F8A26EE-DEB8-4C6D-8E44-AC00FF23990B}" srcOrd="2" destOrd="0" presId="urn:microsoft.com/office/officeart/2005/8/layout/vList5"/>
    <dgm:cxn modelId="{FC94FB90-197D-414B-B348-21FD19BC5FE5}" type="presParOf" srcId="{1F8A26EE-DEB8-4C6D-8E44-AC00FF23990B}" destId="{729B1472-D978-43AD-8556-BC6BF6B32EE2}" srcOrd="0" destOrd="0" presId="urn:microsoft.com/office/officeart/2005/8/layout/vList5"/>
    <dgm:cxn modelId="{1C61ED35-5C68-4E74-B177-21F808EEC294}" type="presParOf" srcId="{1F8A26EE-DEB8-4C6D-8E44-AC00FF23990B}" destId="{5BC8DBB5-4196-463A-91E9-840A9946710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9052225-5D8C-466C-8E47-97B5A1357A0D}" type="doc">
      <dgm:prSet loTypeId="urn:microsoft.com/office/officeart/2005/8/layout/radial5" loCatId="relationship" qsTypeId="urn:microsoft.com/office/officeart/2005/8/quickstyle/simple1" qsCatId="simple" csTypeId="urn:microsoft.com/office/officeart/2005/8/colors/accent2_2" csCatId="accent2" phldr="1"/>
      <dgm:spPr/>
      <dgm:t>
        <a:bodyPr/>
        <a:lstStyle/>
        <a:p>
          <a:endParaRPr lang="en-US"/>
        </a:p>
      </dgm:t>
    </dgm:pt>
    <dgm:pt modelId="{3A34B6A1-207A-4812-A420-C832B5A98BC5}">
      <dgm:prSet phldrT="[Text]" custT="1"/>
      <dgm:spPr>
        <a:solidFill>
          <a:schemeClr val="accent1"/>
        </a:solidFill>
      </dgm:spPr>
      <dgm:t>
        <a:bodyPr/>
        <a:lstStyle/>
        <a:p>
          <a:r>
            <a:rPr lang="en-US" sz="2000" b="1">
              <a:solidFill>
                <a:schemeClr val="bg1"/>
              </a:solidFill>
            </a:rPr>
            <a:t>Request to Cover New Sleep Device</a:t>
          </a:r>
        </a:p>
      </dgm:t>
    </dgm:pt>
    <dgm:pt modelId="{8321263D-B2C7-47F6-82E4-323E2382F2F0}" type="parTrans" cxnId="{0E2043F0-F110-4FDB-83F7-B1011A8F727F}">
      <dgm:prSet/>
      <dgm:spPr/>
      <dgm:t>
        <a:bodyPr/>
        <a:lstStyle/>
        <a:p>
          <a:endParaRPr lang="en-US"/>
        </a:p>
      </dgm:t>
    </dgm:pt>
    <dgm:pt modelId="{C33A3C3E-DB35-43EA-A94E-6A57D63158FE}" type="sibTrans" cxnId="{0E2043F0-F110-4FDB-83F7-B1011A8F727F}">
      <dgm:prSet/>
      <dgm:spPr/>
      <dgm:t>
        <a:bodyPr/>
        <a:lstStyle/>
        <a:p>
          <a:endParaRPr lang="en-US"/>
        </a:p>
      </dgm:t>
    </dgm:pt>
    <dgm:pt modelId="{72B5D86B-8807-4743-8E5C-EC069C82A82F}">
      <dgm:prSet phldrT="[Text]" custT="1"/>
      <dgm:spPr>
        <a:solidFill>
          <a:schemeClr val="accent1"/>
        </a:solidFill>
      </dgm:spPr>
      <dgm:t>
        <a:bodyPr/>
        <a:lstStyle/>
        <a:p>
          <a:r>
            <a:rPr lang="en-US" sz="1600">
              <a:solidFill>
                <a:schemeClr val="bg1"/>
              </a:solidFill>
            </a:rPr>
            <a:t>Evidence Review</a:t>
          </a:r>
        </a:p>
      </dgm:t>
    </dgm:pt>
    <dgm:pt modelId="{014E1F89-F762-4688-B36F-5DB57C96BA6F}" type="parTrans" cxnId="{621C340B-5E6E-41BE-94DD-91D2D3D0C46B}">
      <dgm:prSet/>
      <dgm:spPr>
        <a:solidFill>
          <a:schemeClr val="accent1">
            <a:lumMod val="60000"/>
            <a:lumOff val="40000"/>
          </a:schemeClr>
        </a:solidFill>
      </dgm:spPr>
      <dgm:t>
        <a:bodyPr/>
        <a:lstStyle/>
        <a:p>
          <a:endParaRPr lang="en-US"/>
        </a:p>
      </dgm:t>
    </dgm:pt>
    <dgm:pt modelId="{5A650B24-CD42-4BD2-BEAA-0425A5F18B54}" type="sibTrans" cxnId="{621C340B-5E6E-41BE-94DD-91D2D3D0C46B}">
      <dgm:prSet/>
      <dgm:spPr/>
      <dgm:t>
        <a:bodyPr/>
        <a:lstStyle/>
        <a:p>
          <a:endParaRPr lang="en-US"/>
        </a:p>
      </dgm:t>
    </dgm:pt>
    <dgm:pt modelId="{F9F37935-57F7-453D-8DBD-31F4F2FB9481}">
      <dgm:prSet phldrT="[Text]" custT="1"/>
      <dgm:spPr>
        <a:solidFill>
          <a:schemeClr val="accent1"/>
        </a:solidFill>
      </dgm:spPr>
      <dgm:t>
        <a:bodyPr/>
        <a:lstStyle/>
        <a:p>
          <a:r>
            <a:rPr lang="en-US" sz="1600">
              <a:solidFill>
                <a:schemeClr val="bg1"/>
              </a:solidFill>
            </a:rPr>
            <a:t>Utilization Analysis</a:t>
          </a:r>
        </a:p>
      </dgm:t>
    </dgm:pt>
    <dgm:pt modelId="{5C385A2F-9DDA-4C98-A5BE-E0672B740390}" type="parTrans" cxnId="{A983D49C-21CF-4EEE-8B10-3159B422A7FE}">
      <dgm:prSet/>
      <dgm:spPr>
        <a:solidFill>
          <a:schemeClr val="accent1">
            <a:lumMod val="60000"/>
            <a:lumOff val="40000"/>
          </a:schemeClr>
        </a:solidFill>
      </dgm:spPr>
      <dgm:t>
        <a:bodyPr/>
        <a:lstStyle/>
        <a:p>
          <a:endParaRPr lang="en-US"/>
        </a:p>
      </dgm:t>
    </dgm:pt>
    <dgm:pt modelId="{E52C3B1F-88DB-4E5F-9869-240426E70073}" type="sibTrans" cxnId="{A983D49C-21CF-4EEE-8B10-3159B422A7FE}">
      <dgm:prSet/>
      <dgm:spPr/>
      <dgm:t>
        <a:bodyPr/>
        <a:lstStyle/>
        <a:p>
          <a:endParaRPr lang="en-US"/>
        </a:p>
      </dgm:t>
    </dgm:pt>
    <dgm:pt modelId="{FCF975ED-0043-4DD9-8194-65DC093C627F}">
      <dgm:prSet phldrT="[Text]" custT="1"/>
      <dgm:spPr>
        <a:solidFill>
          <a:schemeClr val="accent1"/>
        </a:solidFill>
      </dgm:spPr>
      <dgm:t>
        <a:bodyPr/>
        <a:lstStyle/>
        <a:p>
          <a:r>
            <a:rPr lang="en-US" sz="1600">
              <a:solidFill>
                <a:schemeClr val="bg1"/>
              </a:solidFill>
            </a:rPr>
            <a:t>State Budget Impact Analysis</a:t>
          </a:r>
        </a:p>
      </dgm:t>
    </dgm:pt>
    <dgm:pt modelId="{EB87CA8B-DFE9-4C0F-96CB-0338FEFAD26C}" type="parTrans" cxnId="{CB6B7A99-A6DC-42FA-887C-96B68432912D}">
      <dgm:prSet/>
      <dgm:spPr>
        <a:solidFill>
          <a:schemeClr val="accent1">
            <a:lumMod val="60000"/>
            <a:lumOff val="40000"/>
          </a:schemeClr>
        </a:solidFill>
      </dgm:spPr>
      <dgm:t>
        <a:bodyPr/>
        <a:lstStyle/>
        <a:p>
          <a:endParaRPr lang="en-US"/>
        </a:p>
      </dgm:t>
    </dgm:pt>
    <dgm:pt modelId="{9879B15C-4BBD-4BD0-B058-23ADA1847CFB}" type="sibTrans" cxnId="{CB6B7A99-A6DC-42FA-887C-96B68432912D}">
      <dgm:prSet/>
      <dgm:spPr/>
      <dgm:t>
        <a:bodyPr/>
        <a:lstStyle/>
        <a:p>
          <a:endParaRPr lang="en-US"/>
        </a:p>
      </dgm:t>
    </dgm:pt>
    <dgm:pt modelId="{097AC918-9E31-41E2-9A6D-505EF7B38D2F}" type="pres">
      <dgm:prSet presAssocID="{59052225-5D8C-466C-8E47-97B5A1357A0D}" presName="Name0" presStyleCnt="0">
        <dgm:presLayoutVars>
          <dgm:chMax val="1"/>
          <dgm:dir/>
          <dgm:animLvl val="ctr"/>
          <dgm:resizeHandles val="exact"/>
        </dgm:presLayoutVars>
      </dgm:prSet>
      <dgm:spPr/>
    </dgm:pt>
    <dgm:pt modelId="{7C4A52C9-C3C7-46E2-A00A-9B43A985379A}" type="pres">
      <dgm:prSet presAssocID="{3A34B6A1-207A-4812-A420-C832B5A98BC5}" presName="centerShape" presStyleLbl="node0" presStyleIdx="0" presStyleCnt="1" custScaleX="132385" custScaleY="132385"/>
      <dgm:spPr/>
    </dgm:pt>
    <dgm:pt modelId="{D1273023-7B14-4FFB-8D44-2730278A1B7E}" type="pres">
      <dgm:prSet presAssocID="{014E1F89-F762-4688-B36F-5DB57C96BA6F}" presName="parTrans" presStyleLbl="sibTrans2D1" presStyleIdx="0" presStyleCnt="3" custScaleX="143214"/>
      <dgm:spPr/>
    </dgm:pt>
    <dgm:pt modelId="{863DD5A9-D7E0-486D-996C-10E2CB410874}" type="pres">
      <dgm:prSet presAssocID="{014E1F89-F762-4688-B36F-5DB57C96BA6F}" presName="connectorText" presStyleLbl="sibTrans2D1" presStyleIdx="0" presStyleCnt="3"/>
      <dgm:spPr/>
    </dgm:pt>
    <dgm:pt modelId="{FBB2E118-BA09-414E-9328-D64D1C9C451F}" type="pres">
      <dgm:prSet presAssocID="{72B5D86B-8807-4743-8E5C-EC069C82A82F}" presName="node" presStyleLbl="node1" presStyleIdx="0" presStyleCnt="3">
        <dgm:presLayoutVars>
          <dgm:bulletEnabled val="1"/>
        </dgm:presLayoutVars>
      </dgm:prSet>
      <dgm:spPr/>
    </dgm:pt>
    <dgm:pt modelId="{7893DB8D-435D-4A7B-8326-8B4FE71B901A}" type="pres">
      <dgm:prSet presAssocID="{5C385A2F-9DDA-4C98-A5BE-E0672B740390}" presName="parTrans" presStyleLbl="sibTrans2D1" presStyleIdx="1" presStyleCnt="3" custScaleX="143214"/>
      <dgm:spPr/>
    </dgm:pt>
    <dgm:pt modelId="{E989CDAD-D860-4702-AB09-937583D44E38}" type="pres">
      <dgm:prSet presAssocID="{5C385A2F-9DDA-4C98-A5BE-E0672B740390}" presName="connectorText" presStyleLbl="sibTrans2D1" presStyleIdx="1" presStyleCnt="3"/>
      <dgm:spPr/>
    </dgm:pt>
    <dgm:pt modelId="{37BC7051-2D39-48B2-A726-B53A9C4686CC}" type="pres">
      <dgm:prSet presAssocID="{F9F37935-57F7-453D-8DBD-31F4F2FB9481}" presName="node" presStyleLbl="node1" presStyleIdx="1" presStyleCnt="3">
        <dgm:presLayoutVars>
          <dgm:bulletEnabled val="1"/>
        </dgm:presLayoutVars>
      </dgm:prSet>
      <dgm:spPr/>
    </dgm:pt>
    <dgm:pt modelId="{9FA45527-2346-4D05-A034-C2D6608CEC2E}" type="pres">
      <dgm:prSet presAssocID="{EB87CA8B-DFE9-4C0F-96CB-0338FEFAD26C}" presName="parTrans" presStyleLbl="sibTrans2D1" presStyleIdx="2" presStyleCnt="3" custScaleX="143214"/>
      <dgm:spPr/>
    </dgm:pt>
    <dgm:pt modelId="{0E177D02-AAB4-4038-BB6F-31A3EA09901F}" type="pres">
      <dgm:prSet presAssocID="{EB87CA8B-DFE9-4C0F-96CB-0338FEFAD26C}" presName="connectorText" presStyleLbl="sibTrans2D1" presStyleIdx="2" presStyleCnt="3"/>
      <dgm:spPr/>
    </dgm:pt>
    <dgm:pt modelId="{916BEB35-0C04-45D0-A356-80CB944F0383}" type="pres">
      <dgm:prSet presAssocID="{FCF975ED-0043-4DD9-8194-65DC093C627F}" presName="node" presStyleLbl="node1" presStyleIdx="2" presStyleCnt="3">
        <dgm:presLayoutVars>
          <dgm:bulletEnabled val="1"/>
        </dgm:presLayoutVars>
      </dgm:prSet>
      <dgm:spPr/>
    </dgm:pt>
  </dgm:ptLst>
  <dgm:cxnLst>
    <dgm:cxn modelId="{392AED02-58DF-47F9-B647-A9392AFDE444}" type="presOf" srcId="{F9F37935-57F7-453D-8DBD-31F4F2FB9481}" destId="{37BC7051-2D39-48B2-A726-B53A9C4686CC}" srcOrd="0" destOrd="0" presId="urn:microsoft.com/office/officeart/2005/8/layout/radial5"/>
    <dgm:cxn modelId="{621C340B-5E6E-41BE-94DD-91D2D3D0C46B}" srcId="{3A34B6A1-207A-4812-A420-C832B5A98BC5}" destId="{72B5D86B-8807-4743-8E5C-EC069C82A82F}" srcOrd="0" destOrd="0" parTransId="{014E1F89-F762-4688-B36F-5DB57C96BA6F}" sibTransId="{5A650B24-CD42-4BD2-BEAA-0425A5F18B54}"/>
    <dgm:cxn modelId="{68596D1D-2128-44E0-A5CB-0AC8EF5E45F8}" type="presOf" srcId="{5C385A2F-9DDA-4C98-A5BE-E0672B740390}" destId="{E989CDAD-D860-4702-AB09-937583D44E38}" srcOrd="1" destOrd="0" presId="urn:microsoft.com/office/officeart/2005/8/layout/radial5"/>
    <dgm:cxn modelId="{9D7B5669-0941-4799-B3E0-16A3FCAE18B8}" type="presOf" srcId="{59052225-5D8C-466C-8E47-97B5A1357A0D}" destId="{097AC918-9E31-41E2-9A6D-505EF7B38D2F}" srcOrd="0" destOrd="0" presId="urn:microsoft.com/office/officeart/2005/8/layout/radial5"/>
    <dgm:cxn modelId="{A4A58649-81DE-4CD7-8B48-BCFE9DD82D8C}" type="presOf" srcId="{EB87CA8B-DFE9-4C0F-96CB-0338FEFAD26C}" destId="{0E177D02-AAB4-4038-BB6F-31A3EA09901F}" srcOrd="1" destOrd="0" presId="urn:microsoft.com/office/officeart/2005/8/layout/radial5"/>
    <dgm:cxn modelId="{F9F5CB77-7A01-4B2A-9D0A-744B2CFBD2A9}" type="presOf" srcId="{72B5D86B-8807-4743-8E5C-EC069C82A82F}" destId="{FBB2E118-BA09-414E-9328-D64D1C9C451F}" srcOrd="0" destOrd="0" presId="urn:microsoft.com/office/officeart/2005/8/layout/radial5"/>
    <dgm:cxn modelId="{04325A87-DA7F-4E24-9337-7CEF1E22F7CD}" type="presOf" srcId="{EB87CA8B-DFE9-4C0F-96CB-0338FEFAD26C}" destId="{9FA45527-2346-4D05-A034-C2D6608CEC2E}" srcOrd="0" destOrd="0" presId="urn:microsoft.com/office/officeart/2005/8/layout/radial5"/>
    <dgm:cxn modelId="{47C3E394-9C25-4AD4-B314-30054B9B3E9D}" type="presOf" srcId="{FCF975ED-0043-4DD9-8194-65DC093C627F}" destId="{916BEB35-0C04-45D0-A356-80CB944F0383}" srcOrd="0" destOrd="0" presId="urn:microsoft.com/office/officeart/2005/8/layout/radial5"/>
    <dgm:cxn modelId="{CB6B7A99-A6DC-42FA-887C-96B68432912D}" srcId="{3A34B6A1-207A-4812-A420-C832B5A98BC5}" destId="{FCF975ED-0043-4DD9-8194-65DC093C627F}" srcOrd="2" destOrd="0" parTransId="{EB87CA8B-DFE9-4C0F-96CB-0338FEFAD26C}" sibTransId="{9879B15C-4BBD-4BD0-B058-23ADA1847CFB}"/>
    <dgm:cxn modelId="{A983D49C-21CF-4EEE-8B10-3159B422A7FE}" srcId="{3A34B6A1-207A-4812-A420-C832B5A98BC5}" destId="{F9F37935-57F7-453D-8DBD-31F4F2FB9481}" srcOrd="1" destOrd="0" parTransId="{5C385A2F-9DDA-4C98-A5BE-E0672B740390}" sibTransId="{E52C3B1F-88DB-4E5F-9869-240426E70073}"/>
    <dgm:cxn modelId="{55E828A8-54E3-4A0C-AC6A-EFCC6EF8A0B6}" type="presOf" srcId="{5C385A2F-9DDA-4C98-A5BE-E0672B740390}" destId="{7893DB8D-435D-4A7B-8326-8B4FE71B901A}" srcOrd="0" destOrd="0" presId="urn:microsoft.com/office/officeart/2005/8/layout/radial5"/>
    <dgm:cxn modelId="{70355DE9-5CE0-4574-B74E-BDD6A3137C3D}" type="presOf" srcId="{014E1F89-F762-4688-B36F-5DB57C96BA6F}" destId="{D1273023-7B14-4FFB-8D44-2730278A1B7E}" srcOrd="0" destOrd="0" presId="urn:microsoft.com/office/officeart/2005/8/layout/radial5"/>
    <dgm:cxn modelId="{BC85EDED-DC1F-4855-BA82-3E5B48A3A593}" type="presOf" srcId="{3A34B6A1-207A-4812-A420-C832B5A98BC5}" destId="{7C4A52C9-C3C7-46E2-A00A-9B43A985379A}" srcOrd="0" destOrd="0" presId="urn:microsoft.com/office/officeart/2005/8/layout/radial5"/>
    <dgm:cxn modelId="{0E2043F0-F110-4FDB-83F7-B1011A8F727F}" srcId="{59052225-5D8C-466C-8E47-97B5A1357A0D}" destId="{3A34B6A1-207A-4812-A420-C832B5A98BC5}" srcOrd="0" destOrd="0" parTransId="{8321263D-B2C7-47F6-82E4-323E2382F2F0}" sibTransId="{C33A3C3E-DB35-43EA-A94E-6A57D63158FE}"/>
    <dgm:cxn modelId="{7611E6F4-2F86-4C4F-9CC6-D4271E990A1C}" type="presOf" srcId="{014E1F89-F762-4688-B36F-5DB57C96BA6F}" destId="{863DD5A9-D7E0-486D-996C-10E2CB410874}" srcOrd="1" destOrd="0" presId="urn:microsoft.com/office/officeart/2005/8/layout/radial5"/>
    <dgm:cxn modelId="{05AA62A5-950F-468A-8E29-54842C9BC90C}" type="presParOf" srcId="{097AC918-9E31-41E2-9A6D-505EF7B38D2F}" destId="{7C4A52C9-C3C7-46E2-A00A-9B43A985379A}" srcOrd="0" destOrd="0" presId="urn:microsoft.com/office/officeart/2005/8/layout/radial5"/>
    <dgm:cxn modelId="{BF1349DF-7088-4C3F-AA40-F34467B018FF}" type="presParOf" srcId="{097AC918-9E31-41E2-9A6D-505EF7B38D2F}" destId="{D1273023-7B14-4FFB-8D44-2730278A1B7E}" srcOrd="1" destOrd="0" presId="urn:microsoft.com/office/officeart/2005/8/layout/radial5"/>
    <dgm:cxn modelId="{DCE37C4D-266D-409A-9637-5027DEC5AEBA}" type="presParOf" srcId="{D1273023-7B14-4FFB-8D44-2730278A1B7E}" destId="{863DD5A9-D7E0-486D-996C-10E2CB410874}" srcOrd="0" destOrd="0" presId="urn:microsoft.com/office/officeart/2005/8/layout/radial5"/>
    <dgm:cxn modelId="{40CB4D1A-BF25-4C4A-B284-14B669BDE8A4}" type="presParOf" srcId="{097AC918-9E31-41E2-9A6D-505EF7B38D2F}" destId="{FBB2E118-BA09-414E-9328-D64D1C9C451F}" srcOrd="2" destOrd="0" presId="urn:microsoft.com/office/officeart/2005/8/layout/radial5"/>
    <dgm:cxn modelId="{AEEFA508-9C47-4AF2-99DB-1E2DA1CACDA2}" type="presParOf" srcId="{097AC918-9E31-41E2-9A6D-505EF7B38D2F}" destId="{7893DB8D-435D-4A7B-8326-8B4FE71B901A}" srcOrd="3" destOrd="0" presId="urn:microsoft.com/office/officeart/2005/8/layout/radial5"/>
    <dgm:cxn modelId="{A1B4035D-014C-4BA5-80B1-F869CCE405D9}" type="presParOf" srcId="{7893DB8D-435D-4A7B-8326-8B4FE71B901A}" destId="{E989CDAD-D860-4702-AB09-937583D44E38}" srcOrd="0" destOrd="0" presId="urn:microsoft.com/office/officeart/2005/8/layout/radial5"/>
    <dgm:cxn modelId="{87DFDD64-89DD-48E8-87DB-4D7189697F47}" type="presParOf" srcId="{097AC918-9E31-41E2-9A6D-505EF7B38D2F}" destId="{37BC7051-2D39-48B2-A726-B53A9C4686CC}" srcOrd="4" destOrd="0" presId="urn:microsoft.com/office/officeart/2005/8/layout/radial5"/>
    <dgm:cxn modelId="{7E173694-4820-4469-B81E-D03254731EEB}" type="presParOf" srcId="{097AC918-9E31-41E2-9A6D-505EF7B38D2F}" destId="{9FA45527-2346-4D05-A034-C2D6608CEC2E}" srcOrd="5" destOrd="0" presId="urn:microsoft.com/office/officeart/2005/8/layout/radial5"/>
    <dgm:cxn modelId="{CFC067E5-7564-4FA5-9BF5-F9135DE7AFC0}" type="presParOf" srcId="{9FA45527-2346-4D05-A034-C2D6608CEC2E}" destId="{0E177D02-AAB4-4038-BB6F-31A3EA09901F}" srcOrd="0" destOrd="0" presId="urn:microsoft.com/office/officeart/2005/8/layout/radial5"/>
    <dgm:cxn modelId="{A23E1E04-A841-496C-A322-9E34E07BEF80}" type="presParOf" srcId="{097AC918-9E31-41E2-9A6D-505EF7B38D2F}" destId="{916BEB35-0C04-45D0-A356-80CB944F0383}" srcOrd="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8DB5543-8563-40ED-8259-848D3E90B01A}"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AFA53595-0394-4D14-8EFE-9D2529145E86}">
      <dgm:prSet custT="1"/>
      <dgm:spPr>
        <a:solidFill>
          <a:schemeClr val="accent1"/>
        </a:solidFill>
        <a:ln>
          <a:noFill/>
        </a:ln>
      </dgm:spPr>
      <dgm:t>
        <a:bodyPr/>
        <a:lstStyle/>
        <a:p>
          <a:r>
            <a:rPr lang="en-US" sz="2200"/>
            <a:t>Medical directors often serve as a face of the program with medical provider groups</a:t>
          </a:r>
        </a:p>
      </dgm:t>
    </dgm:pt>
    <dgm:pt modelId="{9465801E-092F-4216-A49C-57FBC8199487}" type="parTrans" cxnId="{84ED561D-D7B0-48A5-88DD-B2F449497BF4}">
      <dgm:prSet/>
      <dgm:spPr/>
      <dgm:t>
        <a:bodyPr/>
        <a:lstStyle/>
        <a:p>
          <a:endParaRPr lang="en-US" sz="2200"/>
        </a:p>
      </dgm:t>
    </dgm:pt>
    <dgm:pt modelId="{B8F2B906-F8E2-4ECA-9B23-182C72833AA3}" type="sibTrans" cxnId="{84ED561D-D7B0-48A5-88DD-B2F449497BF4}">
      <dgm:prSet/>
      <dgm:spPr/>
      <dgm:t>
        <a:bodyPr/>
        <a:lstStyle/>
        <a:p>
          <a:endParaRPr lang="en-US" sz="2200"/>
        </a:p>
      </dgm:t>
    </dgm:pt>
    <dgm:pt modelId="{7D324A66-F0A5-4697-86BC-0927FDB6D80C}">
      <dgm:prSet custT="1"/>
      <dgm:spPr>
        <a:solidFill>
          <a:schemeClr val="accent1"/>
        </a:solidFill>
        <a:ln>
          <a:noFill/>
        </a:ln>
      </dgm:spPr>
      <dgm:t>
        <a:bodyPr/>
        <a:lstStyle/>
        <a:p>
          <a:r>
            <a:rPr lang="en-US" sz="2200">
              <a:solidFill>
                <a:schemeClr val="bg1"/>
              </a:solidFill>
            </a:rPr>
            <a:t>Participate i</a:t>
          </a:r>
          <a:r>
            <a:rPr lang="en-US" sz="2200"/>
            <a:t>n specialty society meetings, provider workgroups, and statewide quality improvement initiatives</a:t>
          </a:r>
        </a:p>
      </dgm:t>
    </dgm:pt>
    <dgm:pt modelId="{EEDA77CA-92F3-4991-A5A8-03A61ADB83D8}" type="parTrans" cxnId="{5495F2FE-9DB0-4175-9E42-52A477496B1C}">
      <dgm:prSet/>
      <dgm:spPr/>
      <dgm:t>
        <a:bodyPr/>
        <a:lstStyle/>
        <a:p>
          <a:endParaRPr lang="en-US"/>
        </a:p>
      </dgm:t>
    </dgm:pt>
    <dgm:pt modelId="{C1D9F458-2EBE-4441-ADEA-FA7D2CC575BA}" type="sibTrans" cxnId="{5495F2FE-9DB0-4175-9E42-52A477496B1C}">
      <dgm:prSet/>
      <dgm:spPr/>
      <dgm:t>
        <a:bodyPr/>
        <a:lstStyle/>
        <a:p>
          <a:endParaRPr lang="en-US"/>
        </a:p>
      </dgm:t>
    </dgm:pt>
    <dgm:pt modelId="{6088BC8F-4EA1-4E18-A9BB-B3944C2DC116}">
      <dgm:prSet custT="1"/>
      <dgm:spPr>
        <a:solidFill>
          <a:schemeClr val="accent1"/>
        </a:solidFill>
        <a:ln>
          <a:noFill/>
        </a:ln>
      </dgm:spPr>
      <dgm:t>
        <a:bodyPr/>
        <a:lstStyle/>
        <a:p>
          <a:r>
            <a:rPr lang="en-US" sz="2200"/>
            <a:t>Lead formal programs that engage and support providers (e.g., infant and early childhood mental health programs)</a:t>
          </a:r>
        </a:p>
      </dgm:t>
    </dgm:pt>
    <dgm:pt modelId="{4EC40944-61EB-4C82-AD3B-312040CD00B3}" type="parTrans" cxnId="{E13874AC-0CE3-4FC0-9C70-DB86DF779166}">
      <dgm:prSet/>
      <dgm:spPr/>
      <dgm:t>
        <a:bodyPr/>
        <a:lstStyle/>
        <a:p>
          <a:endParaRPr lang="en-US"/>
        </a:p>
      </dgm:t>
    </dgm:pt>
    <dgm:pt modelId="{DB2D4490-2971-4427-86CE-DA53B115AC95}" type="sibTrans" cxnId="{E13874AC-0CE3-4FC0-9C70-DB86DF779166}">
      <dgm:prSet/>
      <dgm:spPr/>
      <dgm:t>
        <a:bodyPr/>
        <a:lstStyle/>
        <a:p>
          <a:endParaRPr lang="en-US"/>
        </a:p>
      </dgm:t>
    </dgm:pt>
    <dgm:pt modelId="{24B65B57-453B-4853-B299-FC377DAF052C}">
      <dgm:prSet custT="1"/>
      <dgm:spPr>
        <a:solidFill>
          <a:schemeClr val="accent1"/>
        </a:solidFill>
      </dgm:spPr>
      <dgm:t>
        <a:bodyPr/>
        <a:lstStyle/>
        <a:p>
          <a:r>
            <a:rPr lang="en-US" sz="2200"/>
            <a:t>Can help gather provider input on agency initiatives such as managed care procurement</a:t>
          </a:r>
        </a:p>
      </dgm:t>
    </dgm:pt>
    <dgm:pt modelId="{8CDD1217-00A7-4A6D-8335-B2A111EEA683}" type="parTrans" cxnId="{23F06826-EFFB-4CDB-8B88-CAB3FC19BA97}">
      <dgm:prSet/>
      <dgm:spPr/>
      <dgm:t>
        <a:bodyPr/>
        <a:lstStyle/>
        <a:p>
          <a:endParaRPr lang="en-US"/>
        </a:p>
      </dgm:t>
    </dgm:pt>
    <dgm:pt modelId="{83262EF2-AB33-497D-BB7D-1F21F580BFC7}" type="sibTrans" cxnId="{23F06826-EFFB-4CDB-8B88-CAB3FC19BA97}">
      <dgm:prSet/>
      <dgm:spPr/>
      <dgm:t>
        <a:bodyPr/>
        <a:lstStyle/>
        <a:p>
          <a:endParaRPr lang="en-US"/>
        </a:p>
      </dgm:t>
    </dgm:pt>
    <dgm:pt modelId="{89A1FF2D-6430-48DF-9C17-18D703A07968}">
      <dgm:prSet custT="1"/>
      <dgm:spPr>
        <a:solidFill>
          <a:schemeClr val="accent1"/>
        </a:solidFill>
      </dgm:spPr>
      <dgm:t>
        <a:bodyPr/>
        <a:lstStyle/>
        <a:p>
          <a:r>
            <a:rPr lang="en-US" sz="2200"/>
            <a:t>Meet with </a:t>
          </a:r>
          <a:r>
            <a:rPr lang="en-US" sz="2200">
              <a:solidFill>
                <a:schemeClr val="bg1"/>
              </a:solidFill>
            </a:rPr>
            <a:t>providers having issues or concerns with managed care organizations (MCOs) or fee-for-service </a:t>
          </a:r>
          <a:r>
            <a:rPr lang="en-US" sz="2200"/>
            <a:t>Medicaid</a:t>
          </a:r>
        </a:p>
      </dgm:t>
    </dgm:pt>
    <dgm:pt modelId="{380AB555-B378-41F7-BFB4-DFF0C4E8FE0B}" type="parTrans" cxnId="{AEEB9AAA-5F78-4E3E-A190-7AF6B472543A}">
      <dgm:prSet/>
      <dgm:spPr/>
      <dgm:t>
        <a:bodyPr/>
        <a:lstStyle/>
        <a:p>
          <a:endParaRPr lang="en-US"/>
        </a:p>
      </dgm:t>
    </dgm:pt>
    <dgm:pt modelId="{41794922-9E43-4B76-B4EA-C4B912842129}" type="sibTrans" cxnId="{AEEB9AAA-5F78-4E3E-A190-7AF6B472543A}">
      <dgm:prSet/>
      <dgm:spPr/>
      <dgm:t>
        <a:bodyPr/>
        <a:lstStyle/>
        <a:p>
          <a:endParaRPr lang="en-US"/>
        </a:p>
      </dgm:t>
    </dgm:pt>
    <dgm:pt modelId="{99D49EA0-02F6-4594-A9DA-219970665890}" type="pres">
      <dgm:prSet presAssocID="{A8DB5543-8563-40ED-8259-848D3E90B01A}" presName="linear" presStyleCnt="0">
        <dgm:presLayoutVars>
          <dgm:animLvl val="lvl"/>
          <dgm:resizeHandles val="exact"/>
        </dgm:presLayoutVars>
      </dgm:prSet>
      <dgm:spPr/>
    </dgm:pt>
    <dgm:pt modelId="{4973569E-0A03-45ED-88D3-4E328A845B59}" type="pres">
      <dgm:prSet presAssocID="{AFA53595-0394-4D14-8EFE-9D2529145E86}" presName="parentText" presStyleLbl="node1" presStyleIdx="0" presStyleCnt="5">
        <dgm:presLayoutVars>
          <dgm:chMax val="0"/>
          <dgm:bulletEnabled val="1"/>
        </dgm:presLayoutVars>
      </dgm:prSet>
      <dgm:spPr/>
    </dgm:pt>
    <dgm:pt modelId="{BBD143A4-C821-4EF7-8063-25E67E3FC13C}" type="pres">
      <dgm:prSet presAssocID="{B8F2B906-F8E2-4ECA-9B23-182C72833AA3}" presName="spacer" presStyleCnt="0"/>
      <dgm:spPr/>
    </dgm:pt>
    <dgm:pt modelId="{4C8D0938-B7FA-4C16-B738-0BEF1211A6F0}" type="pres">
      <dgm:prSet presAssocID="{7D324A66-F0A5-4697-86BC-0927FDB6D80C}" presName="parentText" presStyleLbl="node1" presStyleIdx="1" presStyleCnt="5">
        <dgm:presLayoutVars>
          <dgm:chMax val="0"/>
          <dgm:bulletEnabled val="1"/>
        </dgm:presLayoutVars>
      </dgm:prSet>
      <dgm:spPr/>
    </dgm:pt>
    <dgm:pt modelId="{A3C08D52-1A57-43C3-B73D-DFC520BFC0CD}" type="pres">
      <dgm:prSet presAssocID="{C1D9F458-2EBE-4441-ADEA-FA7D2CC575BA}" presName="spacer" presStyleCnt="0"/>
      <dgm:spPr/>
    </dgm:pt>
    <dgm:pt modelId="{642741A2-70C1-4983-8B76-8F27DB580EF4}" type="pres">
      <dgm:prSet presAssocID="{6088BC8F-4EA1-4E18-A9BB-B3944C2DC116}" presName="parentText" presStyleLbl="node1" presStyleIdx="2" presStyleCnt="5" custLinFactNeighborX="-5787" custLinFactNeighborY="-821">
        <dgm:presLayoutVars>
          <dgm:chMax val="0"/>
          <dgm:bulletEnabled val="1"/>
        </dgm:presLayoutVars>
      </dgm:prSet>
      <dgm:spPr/>
    </dgm:pt>
    <dgm:pt modelId="{D643F85A-B5F0-4F25-9BC9-0DF558086724}" type="pres">
      <dgm:prSet presAssocID="{DB2D4490-2971-4427-86CE-DA53B115AC95}" presName="spacer" presStyleCnt="0"/>
      <dgm:spPr/>
    </dgm:pt>
    <dgm:pt modelId="{20F62C2D-DEAF-4653-B75F-CAD9886FF389}" type="pres">
      <dgm:prSet presAssocID="{89A1FF2D-6430-48DF-9C17-18D703A07968}" presName="parentText" presStyleLbl="node1" presStyleIdx="3" presStyleCnt="5">
        <dgm:presLayoutVars>
          <dgm:chMax val="0"/>
          <dgm:bulletEnabled val="1"/>
        </dgm:presLayoutVars>
      </dgm:prSet>
      <dgm:spPr/>
    </dgm:pt>
    <dgm:pt modelId="{3096CEE7-96C1-4429-9F20-30E49BA542A4}" type="pres">
      <dgm:prSet presAssocID="{41794922-9E43-4B76-B4EA-C4B912842129}" presName="spacer" presStyleCnt="0"/>
      <dgm:spPr/>
    </dgm:pt>
    <dgm:pt modelId="{9398BD86-C627-4885-93F6-395E4AB1FCC9}" type="pres">
      <dgm:prSet presAssocID="{24B65B57-453B-4853-B299-FC377DAF052C}" presName="parentText" presStyleLbl="node1" presStyleIdx="4" presStyleCnt="5">
        <dgm:presLayoutVars>
          <dgm:chMax val="0"/>
          <dgm:bulletEnabled val="1"/>
        </dgm:presLayoutVars>
      </dgm:prSet>
      <dgm:spPr/>
    </dgm:pt>
  </dgm:ptLst>
  <dgm:cxnLst>
    <dgm:cxn modelId="{84ED561D-D7B0-48A5-88DD-B2F449497BF4}" srcId="{A8DB5543-8563-40ED-8259-848D3E90B01A}" destId="{AFA53595-0394-4D14-8EFE-9D2529145E86}" srcOrd="0" destOrd="0" parTransId="{9465801E-092F-4216-A49C-57FBC8199487}" sibTransId="{B8F2B906-F8E2-4ECA-9B23-182C72833AA3}"/>
    <dgm:cxn modelId="{23F06826-EFFB-4CDB-8B88-CAB3FC19BA97}" srcId="{A8DB5543-8563-40ED-8259-848D3E90B01A}" destId="{24B65B57-453B-4853-B299-FC377DAF052C}" srcOrd="4" destOrd="0" parTransId="{8CDD1217-00A7-4A6D-8335-B2A111EEA683}" sibTransId="{83262EF2-AB33-497D-BB7D-1F21F580BFC7}"/>
    <dgm:cxn modelId="{5B518E32-8417-4CB2-8A63-45249E4CCE38}" type="presOf" srcId="{6088BC8F-4EA1-4E18-A9BB-B3944C2DC116}" destId="{642741A2-70C1-4983-8B76-8F27DB580EF4}" srcOrd="0" destOrd="0" presId="urn:microsoft.com/office/officeart/2005/8/layout/vList2"/>
    <dgm:cxn modelId="{E0AEE934-3DEB-4428-8D4D-C82DB5C47568}" type="presOf" srcId="{AFA53595-0394-4D14-8EFE-9D2529145E86}" destId="{4973569E-0A03-45ED-88D3-4E328A845B59}" srcOrd="0" destOrd="0" presId="urn:microsoft.com/office/officeart/2005/8/layout/vList2"/>
    <dgm:cxn modelId="{8C42FE6A-C732-4B7A-A3F8-C24C2ADF3AEB}" type="presOf" srcId="{89A1FF2D-6430-48DF-9C17-18D703A07968}" destId="{20F62C2D-DEAF-4653-B75F-CAD9886FF389}" srcOrd="0" destOrd="0" presId="urn:microsoft.com/office/officeart/2005/8/layout/vList2"/>
    <dgm:cxn modelId="{7339625A-5AA6-4F7F-8A94-6302797EA35D}" type="presOf" srcId="{A8DB5543-8563-40ED-8259-848D3E90B01A}" destId="{99D49EA0-02F6-4594-A9DA-219970665890}" srcOrd="0" destOrd="0" presId="urn:microsoft.com/office/officeart/2005/8/layout/vList2"/>
    <dgm:cxn modelId="{3CA6AA99-5DF1-456F-8684-40A2DB7BB6B3}" type="presOf" srcId="{7D324A66-F0A5-4697-86BC-0927FDB6D80C}" destId="{4C8D0938-B7FA-4C16-B738-0BEF1211A6F0}" srcOrd="0" destOrd="0" presId="urn:microsoft.com/office/officeart/2005/8/layout/vList2"/>
    <dgm:cxn modelId="{AEEB9AAA-5F78-4E3E-A190-7AF6B472543A}" srcId="{A8DB5543-8563-40ED-8259-848D3E90B01A}" destId="{89A1FF2D-6430-48DF-9C17-18D703A07968}" srcOrd="3" destOrd="0" parTransId="{380AB555-B378-41F7-BFB4-DFF0C4E8FE0B}" sibTransId="{41794922-9E43-4B76-B4EA-C4B912842129}"/>
    <dgm:cxn modelId="{E13874AC-0CE3-4FC0-9C70-DB86DF779166}" srcId="{A8DB5543-8563-40ED-8259-848D3E90B01A}" destId="{6088BC8F-4EA1-4E18-A9BB-B3944C2DC116}" srcOrd="2" destOrd="0" parTransId="{4EC40944-61EB-4C82-AD3B-312040CD00B3}" sibTransId="{DB2D4490-2971-4427-86CE-DA53B115AC95}"/>
    <dgm:cxn modelId="{8C19AAF1-3C60-4739-876F-C0FB349FC869}" type="presOf" srcId="{24B65B57-453B-4853-B299-FC377DAF052C}" destId="{9398BD86-C627-4885-93F6-395E4AB1FCC9}" srcOrd="0" destOrd="0" presId="urn:microsoft.com/office/officeart/2005/8/layout/vList2"/>
    <dgm:cxn modelId="{5495F2FE-9DB0-4175-9E42-52A477496B1C}" srcId="{A8DB5543-8563-40ED-8259-848D3E90B01A}" destId="{7D324A66-F0A5-4697-86BC-0927FDB6D80C}" srcOrd="1" destOrd="0" parTransId="{EEDA77CA-92F3-4991-A5A8-03A61ADB83D8}" sibTransId="{C1D9F458-2EBE-4441-ADEA-FA7D2CC575BA}"/>
    <dgm:cxn modelId="{9A4AB654-D555-4372-B6E4-8339F1374351}" type="presParOf" srcId="{99D49EA0-02F6-4594-A9DA-219970665890}" destId="{4973569E-0A03-45ED-88D3-4E328A845B59}" srcOrd="0" destOrd="0" presId="urn:microsoft.com/office/officeart/2005/8/layout/vList2"/>
    <dgm:cxn modelId="{C8B740BE-BC5D-4881-8F7F-91E81B6EE51D}" type="presParOf" srcId="{99D49EA0-02F6-4594-A9DA-219970665890}" destId="{BBD143A4-C821-4EF7-8063-25E67E3FC13C}" srcOrd="1" destOrd="0" presId="urn:microsoft.com/office/officeart/2005/8/layout/vList2"/>
    <dgm:cxn modelId="{9B85A9F3-F8DD-48E3-9E32-E92F9ADC450D}" type="presParOf" srcId="{99D49EA0-02F6-4594-A9DA-219970665890}" destId="{4C8D0938-B7FA-4C16-B738-0BEF1211A6F0}" srcOrd="2" destOrd="0" presId="urn:microsoft.com/office/officeart/2005/8/layout/vList2"/>
    <dgm:cxn modelId="{3AE9DBA3-398D-4B15-89C5-096A93FA5918}" type="presParOf" srcId="{99D49EA0-02F6-4594-A9DA-219970665890}" destId="{A3C08D52-1A57-43C3-B73D-DFC520BFC0CD}" srcOrd="3" destOrd="0" presId="urn:microsoft.com/office/officeart/2005/8/layout/vList2"/>
    <dgm:cxn modelId="{4C72998F-1016-44E4-8672-868C9AC03372}" type="presParOf" srcId="{99D49EA0-02F6-4594-A9DA-219970665890}" destId="{642741A2-70C1-4983-8B76-8F27DB580EF4}" srcOrd="4" destOrd="0" presId="urn:microsoft.com/office/officeart/2005/8/layout/vList2"/>
    <dgm:cxn modelId="{3560A3CF-51DB-41CD-9B79-C778895AE727}" type="presParOf" srcId="{99D49EA0-02F6-4594-A9DA-219970665890}" destId="{D643F85A-B5F0-4F25-9BC9-0DF558086724}" srcOrd="5" destOrd="0" presId="urn:microsoft.com/office/officeart/2005/8/layout/vList2"/>
    <dgm:cxn modelId="{360BB809-E7D1-416F-8282-CC7B593DA380}" type="presParOf" srcId="{99D49EA0-02F6-4594-A9DA-219970665890}" destId="{20F62C2D-DEAF-4653-B75F-CAD9886FF389}" srcOrd="6" destOrd="0" presId="urn:microsoft.com/office/officeart/2005/8/layout/vList2"/>
    <dgm:cxn modelId="{F6EAF4FC-D23F-4DFA-9C5D-9AAB63A3C40B}" type="presParOf" srcId="{99D49EA0-02F6-4594-A9DA-219970665890}" destId="{3096CEE7-96C1-4429-9F20-30E49BA542A4}" srcOrd="7" destOrd="0" presId="urn:microsoft.com/office/officeart/2005/8/layout/vList2"/>
    <dgm:cxn modelId="{A119EB14-B8BA-4777-9CF0-D7AD71547221}" type="presParOf" srcId="{99D49EA0-02F6-4594-A9DA-219970665890}" destId="{9398BD86-C627-4885-93F6-395E4AB1FCC9}"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A8DB5543-8563-40ED-8259-848D3E90B01A}"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AFA53595-0394-4D14-8EFE-9D2529145E86}">
      <dgm:prSet custT="1"/>
      <dgm:spPr>
        <a:solidFill>
          <a:schemeClr val="accent1"/>
        </a:solidFill>
        <a:ln>
          <a:noFill/>
        </a:ln>
      </dgm:spPr>
      <dgm:t>
        <a:bodyPr/>
        <a:lstStyle/>
        <a:p>
          <a:r>
            <a:rPr lang="en-US" sz="2200"/>
            <a:t>Audits and chart reviews for fraud, waste, or abuse</a:t>
          </a:r>
        </a:p>
      </dgm:t>
    </dgm:pt>
    <dgm:pt modelId="{9465801E-092F-4216-A49C-57FBC8199487}" type="parTrans" cxnId="{84ED561D-D7B0-48A5-88DD-B2F449497BF4}">
      <dgm:prSet/>
      <dgm:spPr/>
      <dgm:t>
        <a:bodyPr/>
        <a:lstStyle/>
        <a:p>
          <a:endParaRPr lang="en-US" sz="2200"/>
        </a:p>
      </dgm:t>
    </dgm:pt>
    <dgm:pt modelId="{B8F2B906-F8E2-4ECA-9B23-182C72833AA3}" type="sibTrans" cxnId="{84ED561D-D7B0-48A5-88DD-B2F449497BF4}">
      <dgm:prSet/>
      <dgm:spPr/>
      <dgm:t>
        <a:bodyPr/>
        <a:lstStyle/>
        <a:p>
          <a:endParaRPr lang="en-US" sz="2200"/>
        </a:p>
      </dgm:t>
    </dgm:pt>
    <dgm:pt modelId="{7D324A66-F0A5-4697-86BC-0927FDB6D80C}">
      <dgm:prSet custT="1"/>
      <dgm:spPr>
        <a:solidFill>
          <a:schemeClr val="accent1"/>
        </a:solidFill>
        <a:ln>
          <a:noFill/>
        </a:ln>
      </dgm:spPr>
      <dgm:t>
        <a:bodyPr/>
        <a:lstStyle/>
        <a:p>
          <a:r>
            <a:rPr lang="en-US" sz="2200" strike="noStrike">
              <a:solidFill>
                <a:schemeClr val="bg1"/>
              </a:solidFill>
            </a:rPr>
            <a:t>Assisting Attorney General’s </a:t>
          </a:r>
          <a:r>
            <a:rPr lang="en-US" sz="2200"/>
            <a:t>office in investigations</a:t>
          </a:r>
        </a:p>
      </dgm:t>
    </dgm:pt>
    <dgm:pt modelId="{EEDA77CA-92F3-4991-A5A8-03A61ADB83D8}" type="parTrans" cxnId="{5495F2FE-9DB0-4175-9E42-52A477496B1C}">
      <dgm:prSet/>
      <dgm:spPr/>
      <dgm:t>
        <a:bodyPr/>
        <a:lstStyle/>
        <a:p>
          <a:endParaRPr lang="en-US"/>
        </a:p>
      </dgm:t>
    </dgm:pt>
    <dgm:pt modelId="{C1D9F458-2EBE-4441-ADEA-FA7D2CC575BA}" type="sibTrans" cxnId="{5495F2FE-9DB0-4175-9E42-52A477496B1C}">
      <dgm:prSet/>
      <dgm:spPr/>
      <dgm:t>
        <a:bodyPr/>
        <a:lstStyle/>
        <a:p>
          <a:endParaRPr lang="en-US"/>
        </a:p>
      </dgm:t>
    </dgm:pt>
    <dgm:pt modelId="{6088BC8F-4EA1-4E18-A9BB-B3944C2DC116}">
      <dgm:prSet custT="1"/>
      <dgm:spPr>
        <a:solidFill>
          <a:schemeClr val="accent1"/>
        </a:solidFill>
        <a:ln>
          <a:noFill/>
        </a:ln>
      </dgm:spPr>
      <dgm:t>
        <a:bodyPr/>
        <a:lstStyle/>
        <a:p>
          <a:r>
            <a:rPr lang="en-US" sz="2200"/>
            <a:t>Monitoring program integrity provisions of vendor contracts</a:t>
          </a:r>
        </a:p>
      </dgm:t>
    </dgm:pt>
    <dgm:pt modelId="{4EC40944-61EB-4C82-AD3B-312040CD00B3}" type="parTrans" cxnId="{E13874AC-0CE3-4FC0-9C70-DB86DF779166}">
      <dgm:prSet/>
      <dgm:spPr/>
      <dgm:t>
        <a:bodyPr/>
        <a:lstStyle/>
        <a:p>
          <a:endParaRPr lang="en-US"/>
        </a:p>
      </dgm:t>
    </dgm:pt>
    <dgm:pt modelId="{DB2D4490-2971-4427-86CE-DA53B115AC95}" type="sibTrans" cxnId="{E13874AC-0CE3-4FC0-9C70-DB86DF779166}">
      <dgm:prSet/>
      <dgm:spPr/>
      <dgm:t>
        <a:bodyPr/>
        <a:lstStyle/>
        <a:p>
          <a:endParaRPr lang="en-US"/>
        </a:p>
      </dgm:t>
    </dgm:pt>
    <dgm:pt modelId="{99D49EA0-02F6-4594-A9DA-219970665890}" type="pres">
      <dgm:prSet presAssocID="{A8DB5543-8563-40ED-8259-848D3E90B01A}" presName="linear" presStyleCnt="0">
        <dgm:presLayoutVars>
          <dgm:animLvl val="lvl"/>
          <dgm:resizeHandles val="exact"/>
        </dgm:presLayoutVars>
      </dgm:prSet>
      <dgm:spPr/>
    </dgm:pt>
    <dgm:pt modelId="{4973569E-0A03-45ED-88D3-4E328A845B59}" type="pres">
      <dgm:prSet presAssocID="{AFA53595-0394-4D14-8EFE-9D2529145E86}" presName="parentText" presStyleLbl="node1" presStyleIdx="0" presStyleCnt="3">
        <dgm:presLayoutVars>
          <dgm:chMax val="0"/>
          <dgm:bulletEnabled val="1"/>
        </dgm:presLayoutVars>
      </dgm:prSet>
      <dgm:spPr/>
    </dgm:pt>
    <dgm:pt modelId="{BBD143A4-C821-4EF7-8063-25E67E3FC13C}" type="pres">
      <dgm:prSet presAssocID="{B8F2B906-F8E2-4ECA-9B23-182C72833AA3}" presName="spacer" presStyleCnt="0"/>
      <dgm:spPr/>
    </dgm:pt>
    <dgm:pt modelId="{4C8D0938-B7FA-4C16-B738-0BEF1211A6F0}" type="pres">
      <dgm:prSet presAssocID="{7D324A66-F0A5-4697-86BC-0927FDB6D80C}" presName="parentText" presStyleLbl="node1" presStyleIdx="1" presStyleCnt="3">
        <dgm:presLayoutVars>
          <dgm:chMax val="0"/>
          <dgm:bulletEnabled val="1"/>
        </dgm:presLayoutVars>
      </dgm:prSet>
      <dgm:spPr/>
    </dgm:pt>
    <dgm:pt modelId="{A3C08D52-1A57-43C3-B73D-DFC520BFC0CD}" type="pres">
      <dgm:prSet presAssocID="{C1D9F458-2EBE-4441-ADEA-FA7D2CC575BA}" presName="spacer" presStyleCnt="0"/>
      <dgm:spPr/>
    </dgm:pt>
    <dgm:pt modelId="{642741A2-70C1-4983-8B76-8F27DB580EF4}" type="pres">
      <dgm:prSet presAssocID="{6088BC8F-4EA1-4E18-A9BB-B3944C2DC116}" presName="parentText" presStyleLbl="node1" presStyleIdx="2" presStyleCnt="3">
        <dgm:presLayoutVars>
          <dgm:chMax val="0"/>
          <dgm:bulletEnabled val="1"/>
        </dgm:presLayoutVars>
      </dgm:prSet>
      <dgm:spPr/>
    </dgm:pt>
  </dgm:ptLst>
  <dgm:cxnLst>
    <dgm:cxn modelId="{84ED561D-D7B0-48A5-88DD-B2F449497BF4}" srcId="{A8DB5543-8563-40ED-8259-848D3E90B01A}" destId="{AFA53595-0394-4D14-8EFE-9D2529145E86}" srcOrd="0" destOrd="0" parTransId="{9465801E-092F-4216-A49C-57FBC8199487}" sibTransId="{B8F2B906-F8E2-4ECA-9B23-182C72833AA3}"/>
    <dgm:cxn modelId="{5B518E32-8417-4CB2-8A63-45249E4CCE38}" type="presOf" srcId="{6088BC8F-4EA1-4E18-A9BB-B3944C2DC116}" destId="{642741A2-70C1-4983-8B76-8F27DB580EF4}" srcOrd="0" destOrd="0" presId="urn:microsoft.com/office/officeart/2005/8/layout/vList2"/>
    <dgm:cxn modelId="{E0AEE934-3DEB-4428-8D4D-C82DB5C47568}" type="presOf" srcId="{AFA53595-0394-4D14-8EFE-9D2529145E86}" destId="{4973569E-0A03-45ED-88D3-4E328A845B59}" srcOrd="0" destOrd="0" presId="urn:microsoft.com/office/officeart/2005/8/layout/vList2"/>
    <dgm:cxn modelId="{7339625A-5AA6-4F7F-8A94-6302797EA35D}" type="presOf" srcId="{A8DB5543-8563-40ED-8259-848D3E90B01A}" destId="{99D49EA0-02F6-4594-A9DA-219970665890}" srcOrd="0" destOrd="0" presId="urn:microsoft.com/office/officeart/2005/8/layout/vList2"/>
    <dgm:cxn modelId="{3CA6AA99-5DF1-456F-8684-40A2DB7BB6B3}" type="presOf" srcId="{7D324A66-F0A5-4697-86BC-0927FDB6D80C}" destId="{4C8D0938-B7FA-4C16-B738-0BEF1211A6F0}" srcOrd="0" destOrd="0" presId="urn:microsoft.com/office/officeart/2005/8/layout/vList2"/>
    <dgm:cxn modelId="{E13874AC-0CE3-4FC0-9C70-DB86DF779166}" srcId="{A8DB5543-8563-40ED-8259-848D3E90B01A}" destId="{6088BC8F-4EA1-4E18-A9BB-B3944C2DC116}" srcOrd="2" destOrd="0" parTransId="{4EC40944-61EB-4C82-AD3B-312040CD00B3}" sibTransId="{DB2D4490-2971-4427-86CE-DA53B115AC95}"/>
    <dgm:cxn modelId="{5495F2FE-9DB0-4175-9E42-52A477496B1C}" srcId="{A8DB5543-8563-40ED-8259-848D3E90B01A}" destId="{7D324A66-F0A5-4697-86BC-0927FDB6D80C}" srcOrd="1" destOrd="0" parTransId="{EEDA77CA-92F3-4991-A5A8-03A61ADB83D8}" sibTransId="{C1D9F458-2EBE-4441-ADEA-FA7D2CC575BA}"/>
    <dgm:cxn modelId="{9A4AB654-D555-4372-B6E4-8339F1374351}" type="presParOf" srcId="{99D49EA0-02F6-4594-A9DA-219970665890}" destId="{4973569E-0A03-45ED-88D3-4E328A845B59}" srcOrd="0" destOrd="0" presId="urn:microsoft.com/office/officeart/2005/8/layout/vList2"/>
    <dgm:cxn modelId="{C8B740BE-BC5D-4881-8F7F-91E81B6EE51D}" type="presParOf" srcId="{99D49EA0-02F6-4594-A9DA-219970665890}" destId="{BBD143A4-C821-4EF7-8063-25E67E3FC13C}" srcOrd="1" destOrd="0" presId="urn:microsoft.com/office/officeart/2005/8/layout/vList2"/>
    <dgm:cxn modelId="{9B85A9F3-F8DD-48E3-9E32-E92F9ADC450D}" type="presParOf" srcId="{99D49EA0-02F6-4594-A9DA-219970665890}" destId="{4C8D0938-B7FA-4C16-B738-0BEF1211A6F0}" srcOrd="2" destOrd="0" presId="urn:microsoft.com/office/officeart/2005/8/layout/vList2"/>
    <dgm:cxn modelId="{3AE9DBA3-398D-4B15-89C5-096A93FA5918}" type="presParOf" srcId="{99D49EA0-02F6-4594-A9DA-219970665890}" destId="{A3C08D52-1A57-43C3-B73D-DFC520BFC0CD}" srcOrd="3" destOrd="0" presId="urn:microsoft.com/office/officeart/2005/8/layout/vList2"/>
    <dgm:cxn modelId="{4C72998F-1016-44E4-8672-868C9AC03372}" type="presParOf" srcId="{99D49EA0-02F6-4594-A9DA-219970665890}" destId="{642741A2-70C1-4983-8B76-8F27DB580EF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8DB5543-8563-40ED-8259-848D3E90B01A}"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AFA53595-0394-4D14-8EFE-9D2529145E86}">
      <dgm:prSet custT="1"/>
      <dgm:spPr>
        <a:solidFill>
          <a:schemeClr val="accent1"/>
        </a:solidFill>
        <a:ln>
          <a:noFill/>
        </a:ln>
      </dgm:spPr>
      <dgm:t>
        <a:bodyPr/>
        <a:lstStyle/>
        <a:p>
          <a:r>
            <a:rPr lang="en-US" sz="2000"/>
            <a:t>Vendors can include </a:t>
          </a:r>
          <a:r>
            <a:rPr lang="en-US" sz="2000">
              <a:solidFill>
                <a:schemeClr val="bg1"/>
              </a:solidFill>
            </a:rPr>
            <a:t>MCOs, independent review organizations, and utilization review vendors, among others</a:t>
          </a:r>
        </a:p>
      </dgm:t>
    </dgm:pt>
    <dgm:pt modelId="{9465801E-092F-4216-A49C-57FBC8199487}" type="parTrans" cxnId="{84ED561D-D7B0-48A5-88DD-B2F449497BF4}">
      <dgm:prSet/>
      <dgm:spPr/>
      <dgm:t>
        <a:bodyPr/>
        <a:lstStyle/>
        <a:p>
          <a:endParaRPr lang="en-US" sz="2000"/>
        </a:p>
      </dgm:t>
    </dgm:pt>
    <dgm:pt modelId="{B8F2B906-F8E2-4ECA-9B23-182C72833AA3}" type="sibTrans" cxnId="{84ED561D-D7B0-48A5-88DD-B2F449497BF4}">
      <dgm:prSet/>
      <dgm:spPr/>
      <dgm:t>
        <a:bodyPr/>
        <a:lstStyle/>
        <a:p>
          <a:endParaRPr lang="en-US" sz="2000"/>
        </a:p>
      </dgm:t>
    </dgm:pt>
    <dgm:pt modelId="{7D324A66-F0A5-4697-86BC-0927FDB6D80C}">
      <dgm:prSet custT="1"/>
      <dgm:spPr>
        <a:solidFill>
          <a:schemeClr val="accent1"/>
        </a:solidFill>
        <a:ln>
          <a:noFill/>
        </a:ln>
      </dgm:spPr>
      <dgm:t>
        <a:bodyPr/>
        <a:lstStyle/>
        <a:p>
          <a:r>
            <a:rPr lang="en-US" sz="2000"/>
            <a:t>During procurement, requests for proposals and contracting can benefit from a “clinical eye” and experience as a provider</a:t>
          </a:r>
        </a:p>
      </dgm:t>
    </dgm:pt>
    <dgm:pt modelId="{EEDA77CA-92F3-4991-A5A8-03A61ADB83D8}" type="parTrans" cxnId="{5495F2FE-9DB0-4175-9E42-52A477496B1C}">
      <dgm:prSet/>
      <dgm:spPr/>
      <dgm:t>
        <a:bodyPr/>
        <a:lstStyle/>
        <a:p>
          <a:endParaRPr lang="en-US" sz="2000"/>
        </a:p>
      </dgm:t>
    </dgm:pt>
    <dgm:pt modelId="{C1D9F458-2EBE-4441-ADEA-FA7D2CC575BA}" type="sibTrans" cxnId="{5495F2FE-9DB0-4175-9E42-52A477496B1C}">
      <dgm:prSet/>
      <dgm:spPr/>
      <dgm:t>
        <a:bodyPr/>
        <a:lstStyle/>
        <a:p>
          <a:endParaRPr lang="en-US" sz="2000"/>
        </a:p>
      </dgm:t>
    </dgm:pt>
    <dgm:pt modelId="{6088BC8F-4EA1-4E18-A9BB-B3944C2DC116}">
      <dgm:prSet custT="1"/>
      <dgm:spPr>
        <a:solidFill>
          <a:schemeClr val="accent1"/>
        </a:solidFill>
        <a:ln>
          <a:noFill/>
        </a:ln>
      </dgm:spPr>
      <dgm:t>
        <a:bodyPr/>
        <a:lstStyle/>
        <a:p>
          <a:r>
            <a:rPr lang="en-US" sz="2000"/>
            <a:t>Quality review teams for vendors can include nurses and behavioral health clinicians</a:t>
          </a:r>
        </a:p>
      </dgm:t>
    </dgm:pt>
    <dgm:pt modelId="{4EC40944-61EB-4C82-AD3B-312040CD00B3}" type="parTrans" cxnId="{E13874AC-0CE3-4FC0-9C70-DB86DF779166}">
      <dgm:prSet/>
      <dgm:spPr/>
      <dgm:t>
        <a:bodyPr/>
        <a:lstStyle/>
        <a:p>
          <a:endParaRPr lang="en-US" sz="2000"/>
        </a:p>
      </dgm:t>
    </dgm:pt>
    <dgm:pt modelId="{DB2D4490-2971-4427-86CE-DA53B115AC95}" type="sibTrans" cxnId="{E13874AC-0CE3-4FC0-9C70-DB86DF779166}">
      <dgm:prSet/>
      <dgm:spPr/>
      <dgm:t>
        <a:bodyPr/>
        <a:lstStyle/>
        <a:p>
          <a:endParaRPr lang="en-US" sz="2000"/>
        </a:p>
      </dgm:t>
    </dgm:pt>
    <dgm:pt modelId="{7B276CBE-F528-4B47-884B-4A3ED74CC256}">
      <dgm:prSet custT="1"/>
      <dgm:spPr>
        <a:solidFill>
          <a:schemeClr val="accent1"/>
        </a:solidFill>
        <a:ln>
          <a:noFill/>
        </a:ln>
      </dgm:spPr>
      <dgm:t>
        <a:bodyPr/>
        <a:lstStyle/>
        <a:p>
          <a:r>
            <a:rPr lang="en-US" sz="2000"/>
            <a:t>Vendors have clinical review teams, and states may need to employ similar expertise to resolve disputes</a:t>
          </a:r>
        </a:p>
      </dgm:t>
    </dgm:pt>
    <dgm:pt modelId="{3AB1261C-7C0E-43F7-8EB6-C29FF2795957}" type="parTrans" cxnId="{C9D58422-1A08-4D3C-9F92-E95C19147320}">
      <dgm:prSet/>
      <dgm:spPr/>
      <dgm:t>
        <a:bodyPr/>
        <a:lstStyle/>
        <a:p>
          <a:endParaRPr lang="en-US"/>
        </a:p>
      </dgm:t>
    </dgm:pt>
    <dgm:pt modelId="{3B6B50D9-CD7F-40D5-A2FF-3BB4F9BEA38B}" type="sibTrans" cxnId="{C9D58422-1A08-4D3C-9F92-E95C19147320}">
      <dgm:prSet/>
      <dgm:spPr/>
      <dgm:t>
        <a:bodyPr/>
        <a:lstStyle/>
        <a:p>
          <a:endParaRPr lang="en-US"/>
        </a:p>
      </dgm:t>
    </dgm:pt>
    <dgm:pt modelId="{84320B03-46B9-4107-8CE2-E42F8980C869}">
      <dgm:prSet custT="1"/>
      <dgm:spPr>
        <a:solidFill>
          <a:schemeClr val="accent1"/>
        </a:solidFill>
        <a:ln>
          <a:noFill/>
        </a:ln>
      </dgm:spPr>
      <dgm:t>
        <a:bodyPr/>
        <a:lstStyle/>
        <a:p>
          <a:r>
            <a:rPr lang="en-US" sz="2000"/>
            <a:t>State clinical leadership may be called to weigh in and interact with vendor clinical leaders, and ultimately overrule decisions</a:t>
          </a:r>
        </a:p>
      </dgm:t>
    </dgm:pt>
    <dgm:pt modelId="{91171410-E44F-4C6C-BDDB-4CF52BE90462}" type="parTrans" cxnId="{E9FCC588-0435-4564-86F9-FBCA6A42BE72}">
      <dgm:prSet/>
      <dgm:spPr/>
      <dgm:t>
        <a:bodyPr/>
        <a:lstStyle/>
        <a:p>
          <a:endParaRPr lang="en-US"/>
        </a:p>
      </dgm:t>
    </dgm:pt>
    <dgm:pt modelId="{5755292B-2075-4CB7-86FB-ECB6DCEA8371}" type="sibTrans" cxnId="{E9FCC588-0435-4564-86F9-FBCA6A42BE72}">
      <dgm:prSet/>
      <dgm:spPr/>
      <dgm:t>
        <a:bodyPr/>
        <a:lstStyle/>
        <a:p>
          <a:endParaRPr lang="en-US"/>
        </a:p>
      </dgm:t>
    </dgm:pt>
    <dgm:pt modelId="{A3035F06-B165-42B1-85A8-A9F533D8D1C4}" type="pres">
      <dgm:prSet presAssocID="{A8DB5543-8563-40ED-8259-848D3E90B01A}" presName="linear" presStyleCnt="0">
        <dgm:presLayoutVars>
          <dgm:animLvl val="lvl"/>
          <dgm:resizeHandles val="exact"/>
        </dgm:presLayoutVars>
      </dgm:prSet>
      <dgm:spPr/>
    </dgm:pt>
    <dgm:pt modelId="{47CA0EF6-D37F-4B2E-91C1-88746EEC096B}" type="pres">
      <dgm:prSet presAssocID="{AFA53595-0394-4D14-8EFE-9D2529145E86}" presName="parentText" presStyleLbl="node1" presStyleIdx="0" presStyleCnt="5">
        <dgm:presLayoutVars>
          <dgm:chMax val="0"/>
          <dgm:bulletEnabled val="1"/>
        </dgm:presLayoutVars>
      </dgm:prSet>
      <dgm:spPr/>
    </dgm:pt>
    <dgm:pt modelId="{4042CA49-EBC1-46BE-BF9C-3D6C5E75046B}" type="pres">
      <dgm:prSet presAssocID="{B8F2B906-F8E2-4ECA-9B23-182C72833AA3}" presName="spacer" presStyleCnt="0"/>
      <dgm:spPr/>
    </dgm:pt>
    <dgm:pt modelId="{2C2B92E7-4B81-4E8B-BB94-440F21EAC7C1}" type="pres">
      <dgm:prSet presAssocID="{7D324A66-F0A5-4697-86BC-0927FDB6D80C}" presName="parentText" presStyleLbl="node1" presStyleIdx="1" presStyleCnt="5">
        <dgm:presLayoutVars>
          <dgm:chMax val="0"/>
          <dgm:bulletEnabled val="1"/>
        </dgm:presLayoutVars>
      </dgm:prSet>
      <dgm:spPr/>
    </dgm:pt>
    <dgm:pt modelId="{B21EDF42-344B-4485-BEF4-B1454B8F64C8}" type="pres">
      <dgm:prSet presAssocID="{C1D9F458-2EBE-4441-ADEA-FA7D2CC575BA}" presName="spacer" presStyleCnt="0"/>
      <dgm:spPr/>
    </dgm:pt>
    <dgm:pt modelId="{75245DD6-5FF9-4465-9A49-5A98EE88DFBB}" type="pres">
      <dgm:prSet presAssocID="{7B276CBE-F528-4B47-884B-4A3ED74CC256}" presName="parentText" presStyleLbl="node1" presStyleIdx="2" presStyleCnt="5">
        <dgm:presLayoutVars>
          <dgm:chMax val="0"/>
          <dgm:bulletEnabled val="1"/>
        </dgm:presLayoutVars>
      </dgm:prSet>
      <dgm:spPr/>
    </dgm:pt>
    <dgm:pt modelId="{6B6CFE40-4E27-443A-9C38-2DE39DE0F94D}" type="pres">
      <dgm:prSet presAssocID="{3B6B50D9-CD7F-40D5-A2FF-3BB4F9BEA38B}" presName="spacer" presStyleCnt="0"/>
      <dgm:spPr/>
    </dgm:pt>
    <dgm:pt modelId="{DA84C9D3-1FF3-445B-9263-1A654C9DA7D0}" type="pres">
      <dgm:prSet presAssocID="{84320B03-46B9-4107-8CE2-E42F8980C869}" presName="parentText" presStyleLbl="node1" presStyleIdx="3" presStyleCnt="5">
        <dgm:presLayoutVars>
          <dgm:chMax val="0"/>
          <dgm:bulletEnabled val="1"/>
        </dgm:presLayoutVars>
      </dgm:prSet>
      <dgm:spPr/>
    </dgm:pt>
    <dgm:pt modelId="{C387EBAD-2EE0-49C1-B738-D38E9C4CA5AB}" type="pres">
      <dgm:prSet presAssocID="{5755292B-2075-4CB7-86FB-ECB6DCEA8371}" presName="spacer" presStyleCnt="0"/>
      <dgm:spPr/>
    </dgm:pt>
    <dgm:pt modelId="{422843F1-BAFD-49BB-ACFF-3DF1423D6A11}" type="pres">
      <dgm:prSet presAssocID="{6088BC8F-4EA1-4E18-A9BB-B3944C2DC116}" presName="parentText" presStyleLbl="node1" presStyleIdx="4" presStyleCnt="5">
        <dgm:presLayoutVars>
          <dgm:chMax val="0"/>
          <dgm:bulletEnabled val="1"/>
        </dgm:presLayoutVars>
      </dgm:prSet>
      <dgm:spPr/>
    </dgm:pt>
  </dgm:ptLst>
  <dgm:cxnLst>
    <dgm:cxn modelId="{84ED561D-D7B0-48A5-88DD-B2F449497BF4}" srcId="{A8DB5543-8563-40ED-8259-848D3E90B01A}" destId="{AFA53595-0394-4D14-8EFE-9D2529145E86}" srcOrd="0" destOrd="0" parTransId="{9465801E-092F-4216-A49C-57FBC8199487}" sibTransId="{B8F2B906-F8E2-4ECA-9B23-182C72833AA3}"/>
    <dgm:cxn modelId="{C9D58422-1A08-4D3C-9F92-E95C19147320}" srcId="{A8DB5543-8563-40ED-8259-848D3E90B01A}" destId="{7B276CBE-F528-4B47-884B-4A3ED74CC256}" srcOrd="2" destOrd="0" parTransId="{3AB1261C-7C0E-43F7-8EB6-C29FF2795957}" sibTransId="{3B6B50D9-CD7F-40D5-A2FF-3BB4F9BEA38B}"/>
    <dgm:cxn modelId="{E9FCC588-0435-4564-86F9-FBCA6A42BE72}" srcId="{A8DB5543-8563-40ED-8259-848D3E90B01A}" destId="{84320B03-46B9-4107-8CE2-E42F8980C869}" srcOrd="3" destOrd="0" parTransId="{91171410-E44F-4C6C-BDDB-4CF52BE90462}" sibTransId="{5755292B-2075-4CB7-86FB-ECB6DCEA8371}"/>
    <dgm:cxn modelId="{577D168D-AD11-4467-B0B6-F3FBDCE3B0AE}" type="presOf" srcId="{6088BC8F-4EA1-4E18-A9BB-B3944C2DC116}" destId="{422843F1-BAFD-49BB-ACFF-3DF1423D6A11}" srcOrd="0" destOrd="0" presId="urn:microsoft.com/office/officeart/2005/8/layout/vList2"/>
    <dgm:cxn modelId="{CF342C9B-F7A4-4E8B-AD2F-D045A540B6ED}" type="presOf" srcId="{AFA53595-0394-4D14-8EFE-9D2529145E86}" destId="{47CA0EF6-D37F-4B2E-91C1-88746EEC096B}" srcOrd="0" destOrd="0" presId="urn:microsoft.com/office/officeart/2005/8/layout/vList2"/>
    <dgm:cxn modelId="{E13874AC-0CE3-4FC0-9C70-DB86DF779166}" srcId="{A8DB5543-8563-40ED-8259-848D3E90B01A}" destId="{6088BC8F-4EA1-4E18-A9BB-B3944C2DC116}" srcOrd="4" destOrd="0" parTransId="{4EC40944-61EB-4C82-AD3B-312040CD00B3}" sibTransId="{DB2D4490-2971-4427-86CE-DA53B115AC95}"/>
    <dgm:cxn modelId="{03F372C9-923E-451E-A33B-6DF254980F3B}" type="presOf" srcId="{7B276CBE-F528-4B47-884B-4A3ED74CC256}" destId="{75245DD6-5FF9-4465-9A49-5A98EE88DFBB}" srcOrd="0" destOrd="0" presId="urn:microsoft.com/office/officeart/2005/8/layout/vList2"/>
    <dgm:cxn modelId="{063B2CE1-7AE1-4C20-9FE2-86D46F853F0A}" type="presOf" srcId="{7D324A66-F0A5-4697-86BC-0927FDB6D80C}" destId="{2C2B92E7-4B81-4E8B-BB94-440F21EAC7C1}" srcOrd="0" destOrd="0" presId="urn:microsoft.com/office/officeart/2005/8/layout/vList2"/>
    <dgm:cxn modelId="{3C6F8BF3-C921-480A-8DB7-B46FE788F220}" type="presOf" srcId="{A8DB5543-8563-40ED-8259-848D3E90B01A}" destId="{A3035F06-B165-42B1-85A8-A9F533D8D1C4}" srcOrd="0" destOrd="0" presId="urn:microsoft.com/office/officeart/2005/8/layout/vList2"/>
    <dgm:cxn modelId="{5495F2FE-9DB0-4175-9E42-52A477496B1C}" srcId="{A8DB5543-8563-40ED-8259-848D3E90B01A}" destId="{7D324A66-F0A5-4697-86BC-0927FDB6D80C}" srcOrd="1" destOrd="0" parTransId="{EEDA77CA-92F3-4991-A5A8-03A61ADB83D8}" sibTransId="{C1D9F458-2EBE-4441-ADEA-FA7D2CC575BA}"/>
    <dgm:cxn modelId="{28D1B0FF-25D0-4951-959F-68D1B5A4415E}" type="presOf" srcId="{84320B03-46B9-4107-8CE2-E42F8980C869}" destId="{DA84C9D3-1FF3-445B-9263-1A654C9DA7D0}" srcOrd="0" destOrd="0" presId="urn:microsoft.com/office/officeart/2005/8/layout/vList2"/>
    <dgm:cxn modelId="{2192C6D7-6E66-4206-84FA-366CB15AD9E9}" type="presParOf" srcId="{A3035F06-B165-42B1-85A8-A9F533D8D1C4}" destId="{47CA0EF6-D37F-4B2E-91C1-88746EEC096B}" srcOrd="0" destOrd="0" presId="urn:microsoft.com/office/officeart/2005/8/layout/vList2"/>
    <dgm:cxn modelId="{BB8BAC6D-4EC3-4398-A4D2-D9F3C7C8992B}" type="presParOf" srcId="{A3035F06-B165-42B1-85A8-A9F533D8D1C4}" destId="{4042CA49-EBC1-46BE-BF9C-3D6C5E75046B}" srcOrd="1" destOrd="0" presId="urn:microsoft.com/office/officeart/2005/8/layout/vList2"/>
    <dgm:cxn modelId="{76745DC6-42E2-4C64-9253-DA32375B51A8}" type="presParOf" srcId="{A3035F06-B165-42B1-85A8-A9F533D8D1C4}" destId="{2C2B92E7-4B81-4E8B-BB94-440F21EAC7C1}" srcOrd="2" destOrd="0" presId="urn:microsoft.com/office/officeart/2005/8/layout/vList2"/>
    <dgm:cxn modelId="{79C1E3D8-9025-41ED-A4C5-4157D88457AE}" type="presParOf" srcId="{A3035F06-B165-42B1-85A8-A9F533D8D1C4}" destId="{B21EDF42-344B-4485-BEF4-B1454B8F64C8}" srcOrd="3" destOrd="0" presId="urn:microsoft.com/office/officeart/2005/8/layout/vList2"/>
    <dgm:cxn modelId="{8D7FE428-3036-488C-9BA6-F1E12A83DFD1}" type="presParOf" srcId="{A3035F06-B165-42B1-85A8-A9F533D8D1C4}" destId="{75245DD6-5FF9-4465-9A49-5A98EE88DFBB}" srcOrd="4" destOrd="0" presId="urn:microsoft.com/office/officeart/2005/8/layout/vList2"/>
    <dgm:cxn modelId="{616A5195-116A-47C5-A46C-C9580E7F1B6E}" type="presParOf" srcId="{A3035F06-B165-42B1-85A8-A9F533D8D1C4}" destId="{6B6CFE40-4E27-443A-9C38-2DE39DE0F94D}" srcOrd="5" destOrd="0" presId="urn:microsoft.com/office/officeart/2005/8/layout/vList2"/>
    <dgm:cxn modelId="{5872E3BB-4A05-4704-B447-D97F7273DBD9}" type="presParOf" srcId="{A3035F06-B165-42B1-85A8-A9F533D8D1C4}" destId="{DA84C9D3-1FF3-445B-9263-1A654C9DA7D0}" srcOrd="6" destOrd="0" presId="urn:microsoft.com/office/officeart/2005/8/layout/vList2"/>
    <dgm:cxn modelId="{67770B0E-34A5-47FA-BDD5-39BEB45FFB48}" type="presParOf" srcId="{A3035F06-B165-42B1-85A8-A9F533D8D1C4}" destId="{C387EBAD-2EE0-49C1-B738-D38E9C4CA5AB}" srcOrd="7" destOrd="0" presId="urn:microsoft.com/office/officeart/2005/8/layout/vList2"/>
    <dgm:cxn modelId="{8E1A3FE2-7FF3-4E03-866B-73BB6C472EF5}" type="presParOf" srcId="{A3035F06-B165-42B1-85A8-A9F533D8D1C4}" destId="{422843F1-BAFD-49BB-ACFF-3DF1423D6A1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1C4CD7E-EFFF-49FD-93D8-23CF6FDA28E7}"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61958861-1D9D-4E2B-A64F-116F2C6F6B03}">
      <dgm:prSet phldrT="[Text]" custT="1"/>
      <dgm:spPr>
        <a:solidFill>
          <a:schemeClr val="accent1"/>
        </a:solidFill>
      </dgm:spPr>
      <dgm:t>
        <a:bodyPr/>
        <a:lstStyle/>
        <a:p>
          <a:r>
            <a:rPr lang="en-US" sz="2200"/>
            <a:t>Overseeing utilization review contracts</a:t>
          </a:r>
        </a:p>
      </dgm:t>
    </dgm:pt>
    <dgm:pt modelId="{3CADC982-5E47-4451-96E5-51CD275FF7D7}" type="parTrans" cxnId="{FD45E61C-97F6-4EAF-9698-755600040BC6}">
      <dgm:prSet/>
      <dgm:spPr/>
      <dgm:t>
        <a:bodyPr/>
        <a:lstStyle/>
        <a:p>
          <a:endParaRPr lang="en-US" sz="2200"/>
        </a:p>
      </dgm:t>
    </dgm:pt>
    <dgm:pt modelId="{46B10615-F67E-4B4E-9AAF-2CAC6DEBCBF3}" type="sibTrans" cxnId="{FD45E61C-97F6-4EAF-9698-755600040BC6}">
      <dgm:prSet/>
      <dgm:spPr/>
      <dgm:t>
        <a:bodyPr/>
        <a:lstStyle/>
        <a:p>
          <a:endParaRPr lang="en-US" sz="2200"/>
        </a:p>
      </dgm:t>
    </dgm:pt>
    <dgm:pt modelId="{B435F230-0069-4887-ACB0-08BC3ED48E1E}">
      <dgm:prSet phldrT="[Text]" custT="1"/>
      <dgm:spPr>
        <a:solidFill>
          <a:schemeClr val="accent1"/>
        </a:solidFill>
      </dgm:spPr>
      <dgm:t>
        <a:bodyPr/>
        <a:lstStyle/>
        <a:p>
          <a:r>
            <a:rPr lang="en-US" sz="2200"/>
            <a:t>Selecting quality measures for MCO or value-based arrangements</a:t>
          </a:r>
        </a:p>
      </dgm:t>
    </dgm:pt>
    <dgm:pt modelId="{D2AD1E79-4160-4AAD-BB0B-A482F9CA61E1}" type="parTrans" cxnId="{30B37CEE-B8B3-4AEE-A55D-A0F677305A28}">
      <dgm:prSet/>
      <dgm:spPr/>
      <dgm:t>
        <a:bodyPr/>
        <a:lstStyle/>
        <a:p>
          <a:endParaRPr lang="en-US" sz="2200"/>
        </a:p>
      </dgm:t>
    </dgm:pt>
    <dgm:pt modelId="{F6E38B68-4C70-475B-A7D6-0760DA5A8302}" type="sibTrans" cxnId="{30B37CEE-B8B3-4AEE-A55D-A0F677305A28}">
      <dgm:prSet/>
      <dgm:spPr/>
      <dgm:t>
        <a:bodyPr/>
        <a:lstStyle/>
        <a:p>
          <a:endParaRPr lang="en-US" sz="2200"/>
        </a:p>
      </dgm:t>
    </dgm:pt>
    <dgm:pt modelId="{25459B0E-6ECF-43E1-B8A8-097FAF4C4166}">
      <dgm:prSet phldrT="[Text]" custT="1"/>
      <dgm:spPr>
        <a:solidFill>
          <a:schemeClr val="accent1"/>
        </a:solidFill>
      </dgm:spPr>
      <dgm:t>
        <a:bodyPr/>
        <a:lstStyle/>
        <a:p>
          <a:r>
            <a:rPr lang="en-US" sz="2200"/>
            <a:t>Ongoing engagement with MCO medical directors </a:t>
          </a:r>
        </a:p>
      </dgm:t>
    </dgm:pt>
    <dgm:pt modelId="{0930FD55-0A26-4F62-A922-AF4C4C380724}" type="parTrans" cxnId="{3C9CE728-2F8B-4FBA-B98B-944087F9779E}">
      <dgm:prSet/>
      <dgm:spPr/>
      <dgm:t>
        <a:bodyPr/>
        <a:lstStyle/>
        <a:p>
          <a:endParaRPr lang="en-US" sz="2200"/>
        </a:p>
      </dgm:t>
    </dgm:pt>
    <dgm:pt modelId="{5C8E1015-6DF9-4032-9530-05E99B1055BD}" type="sibTrans" cxnId="{3C9CE728-2F8B-4FBA-B98B-944087F9779E}">
      <dgm:prSet/>
      <dgm:spPr/>
      <dgm:t>
        <a:bodyPr/>
        <a:lstStyle/>
        <a:p>
          <a:endParaRPr lang="en-US" sz="2200"/>
        </a:p>
      </dgm:t>
    </dgm:pt>
    <dgm:pt modelId="{CF55360D-135A-4202-856B-9EF4E66CDCBE}">
      <dgm:prSet custT="1"/>
      <dgm:spPr>
        <a:solidFill>
          <a:schemeClr val="accent1"/>
        </a:solidFill>
      </dgm:spPr>
      <dgm:t>
        <a:bodyPr/>
        <a:lstStyle/>
        <a:p>
          <a:r>
            <a:rPr lang="en-US" sz="2200"/>
            <a:t>Evaluating operational reality of contract requirements</a:t>
          </a:r>
        </a:p>
      </dgm:t>
    </dgm:pt>
    <dgm:pt modelId="{07630016-E85C-4C8B-9AC9-BD7743CE2694}" type="parTrans" cxnId="{FEA5BAEF-1D58-4ADA-87CA-6600B57656F4}">
      <dgm:prSet/>
      <dgm:spPr/>
      <dgm:t>
        <a:bodyPr/>
        <a:lstStyle/>
        <a:p>
          <a:endParaRPr lang="en-US" sz="2200"/>
        </a:p>
      </dgm:t>
    </dgm:pt>
    <dgm:pt modelId="{37CAFD28-2AA5-4201-8EFA-D64F849F87FD}" type="sibTrans" cxnId="{FEA5BAEF-1D58-4ADA-87CA-6600B57656F4}">
      <dgm:prSet/>
      <dgm:spPr/>
      <dgm:t>
        <a:bodyPr/>
        <a:lstStyle/>
        <a:p>
          <a:endParaRPr lang="en-US" sz="2200"/>
        </a:p>
      </dgm:t>
    </dgm:pt>
    <dgm:pt modelId="{A7538EFA-56F8-44FF-8239-5CA29E3A6A42}" type="pres">
      <dgm:prSet presAssocID="{C1C4CD7E-EFFF-49FD-93D8-23CF6FDA28E7}" presName="diagram" presStyleCnt="0">
        <dgm:presLayoutVars>
          <dgm:dir/>
          <dgm:resizeHandles val="exact"/>
        </dgm:presLayoutVars>
      </dgm:prSet>
      <dgm:spPr/>
    </dgm:pt>
    <dgm:pt modelId="{E0684C3C-8F4E-4538-A23E-85692541BEED}" type="pres">
      <dgm:prSet presAssocID="{61958861-1D9D-4E2B-A64F-116F2C6F6B03}" presName="node" presStyleLbl="node1" presStyleIdx="0" presStyleCnt="4">
        <dgm:presLayoutVars>
          <dgm:bulletEnabled val="1"/>
        </dgm:presLayoutVars>
      </dgm:prSet>
      <dgm:spPr/>
    </dgm:pt>
    <dgm:pt modelId="{CC1F4F96-784D-48EB-98FB-296FC9D05E7C}" type="pres">
      <dgm:prSet presAssocID="{46B10615-F67E-4B4E-9AAF-2CAC6DEBCBF3}" presName="sibTrans" presStyleCnt="0"/>
      <dgm:spPr/>
    </dgm:pt>
    <dgm:pt modelId="{0630CCBC-46FE-4A9E-ADF3-946608E81FE0}" type="pres">
      <dgm:prSet presAssocID="{B435F230-0069-4887-ACB0-08BC3ED48E1E}" presName="node" presStyleLbl="node1" presStyleIdx="1" presStyleCnt="4">
        <dgm:presLayoutVars>
          <dgm:bulletEnabled val="1"/>
        </dgm:presLayoutVars>
      </dgm:prSet>
      <dgm:spPr/>
    </dgm:pt>
    <dgm:pt modelId="{D503DD7D-114A-4EB7-AE56-010BA7ECE6ED}" type="pres">
      <dgm:prSet presAssocID="{F6E38B68-4C70-475B-A7D6-0760DA5A8302}" presName="sibTrans" presStyleCnt="0"/>
      <dgm:spPr/>
    </dgm:pt>
    <dgm:pt modelId="{4D206BF0-5669-4E5A-9321-921A9D8B9471}" type="pres">
      <dgm:prSet presAssocID="{CF55360D-135A-4202-856B-9EF4E66CDCBE}" presName="node" presStyleLbl="node1" presStyleIdx="2" presStyleCnt="4">
        <dgm:presLayoutVars>
          <dgm:bulletEnabled val="1"/>
        </dgm:presLayoutVars>
      </dgm:prSet>
      <dgm:spPr/>
    </dgm:pt>
    <dgm:pt modelId="{B333F3A0-1472-4044-A080-D0474D56BD67}" type="pres">
      <dgm:prSet presAssocID="{37CAFD28-2AA5-4201-8EFA-D64F849F87FD}" presName="sibTrans" presStyleCnt="0"/>
      <dgm:spPr/>
    </dgm:pt>
    <dgm:pt modelId="{A953EB13-007E-4857-9AC9-011A806C3599}" type="pres">
      <dgm:prSet presAssocID="{25459B0E-6ECF-43E1-B8A8-097FAF4C4166}" presName="node" presStyleLbl="node1" presStyleIdx="3" presStyleCnt="4">
        <dgm:presLayoutVars>
          <dgm:bulletEnabled val="1"/>
        </dgm:presLayoutVars>
      </dgm:prSet>
      <dgm:spPr/>
    </dgm:pt>
  </dgm:ptLst>
  <dgm:cxnLst>
    <dgm:cxn modelId="{FD45E61C-97F6-4EAF-9698-755600040BC6}" srcId="{C1C4CD7E-EFFF-49FD-93D8-23CF6FDA28E7}" destId="{61958861-1D9D-4E2B-A64F-116F2C6F6B03}" srcOrd="0" destOrd="0" parTransId="{3CADC982-5E47-4451-96E5-51CD275FF7D7}" sibTransId="{46B10615-F67E-4B4E-9AAF-2CAC6DEBCBF3}"/>
    <dgm:cxn modelId="{3C9CE728-2F8B-4FBA-B98B-944087F9779E}" srcId="{C1C4CD7E-EFFF-49FD-93D8-23CF6FDA28E7}" destId="{25459B0E-6ECF-43E1-B8A8-097FAF4C4166}" srcOrd="3" destOrd="0" parTransId="{0930FD55-0A26-4F62-A922-AF4C4C380724}" sibTransId="{5C8E1015-6DF9-4032-9530-05E99B1055BD}"/>
    <dgm:cxn modelId="{7D4B0335-12B6-46B4-9366-1F3A77004DAE}" type="presOf" srcId="{B435F230-0069-4887-ACB0-08BC3ED48E1E}" destId="{0630CCBC-46FE-4A9E-ADF3-946608E81FE0}" srcOrd="0" destOrd="0" presId="urn:microsoft.com/office/officeart/2005/8/layout/default"/>
    <dgm:cxn modelId="{7F0DD88B-F3EE-45C9-9142-81BF9B41F7D0}" type="presOf" srcId="{CF55360D-135A-4202-856B-9EF4E66CDCBE}" destId="{4D206BF0-5669-4E5A-9321-921A9D8B9471}" srcOrd="0" destOrd="0" presId="urn:microsoft.com/office/officeart/2005/8/layout/default"/>
    <dgm:cxn modelId="{ACA6BBAE-C736-407A-AD17-3DE8EBACC2D1}" type="presOf" srcId="{61958861-1D9D-4E2B-A64F-116F2C6F6B03}" destId="{E0684C3C-8F4E-4538-A23E-85692541BEED}" srcOrd="0" destOrd="0" presId="urn:microsoft.com/office/officeart/2005/8/layout/default"/>
    <dgm:cxn modelId="{65F4D7CC-3693-42B1-9339-A8359BF5C93D}" type="presOf" srcId="{25459B0E-6ECF-43E1-B8A8-097FAF4C4166}" destId="{A953EB13-007E-4857-9AC9-011A806C3599}" srcOrd="0" destOrd="0" presId="urn:microsoft.com/office/officeart/2005/8/layout/default"/>
    <dgm:cxn modelId="{30B37CEE-B8B3-4AEE-A55D-A0F677305A28}" srcId="{C1C4CD7E-EFFF-49FD-93D8-23CF6FDA28E7}" destId="{B435F230-0069-4887-ACB0-08BC3ED48E1E}" srcOrd="1" destOrd="0" parTransId="{D2AD1E79-4160-4AAD-BB0B-A482F9CA61E1}" sibTransId="{F6E38B68-4C70-475B-A7D6-0760DA5A8302}"/>
    <dgm:cxn modelId="{FEA5BAEF-1D58-4ADA-87CA-6600B57656F4}" srcId="{C1C4CD7E-EFFF-49FD-93D8-23CF6FDA28E7}" destId="{CF55360D-135A-4202-856B-9EF4E66CDCBE}" srcOrd="2" destOrd="0" parTransId="{07630016-E85C-4C8B-9AC9-BD7743CE2694}" sibTransId="{37CAFD28-2AA5-4201-8EFA-D64F849F87FD}"/>
    <dgm:cxn modelId="{B2E530FF-A8A9-46EC-95D8-69E15D0785EF}" type="presOf" srcId="{C1C4CD7E-EFFF-49FD-93D8-23CF6FDA28E7}" destId="{A7538EFA-56F8-44FF-8239-5CA29E3A6A42}" srcOrd="0" destOrd="0" presId="urn:microsoft.com/office/officeart/2005/8/layout/default"/>
    <dgm:cxn modelId="{96B79334-B0BA-4EB5-BAA1-D2D3630F48F7}" type="presParOf" srcId="{A7538EFA-56F8-44FF-8239-5CA29E3A6A42}" destId="{E0684C3C-8F4E-4538-A23E-85692541BEED}" srcOrd="0" destOrd="0" presId="urn:microsoft.com/office/officeart/2005/8/layout/default"/>
    <dgm:cxn modelId="{487A93DA-0BD0-4FF3-81CB-83B9DC8CD35A}" type="presParOf" srcId="{A7538EFA-56F8-44FF-8239-5CA29E3A6A42}" destId="{CC1F4F96-784D-48EB-98FB-296FC9D05E7C}" srcOrd="1" destOrd="0" presId="urn:microsoft.com/office/officeart/2005/8/layout/default"/>
    <dgm:cxn modelId="{E3D3B502-920C-44F3-A73C-BFF680673F61}" type="presParOf" srcId="{A7538EFA-56F8-44FF-8239-5CA29E3A6A42}" destId="{0630CCBC-46FE-4A9E-ADF3-946608E81FE0}" srcOrd="2" destOrd="0" presId="urn:microsoft.com/office/officeart/2005/8/layout/default"/>
    <dgm:cxn modelId="{4A68FF03-A999-4416-B976-6767CF0A89B5}" type="presParOf" srcId="{A7538EFA-56F8-44FF-8239-5CA29E3A6A42}" destId="{D503DD7D-114A-4EB7-AE56-010BA7ECE6ED}" srcOrd="3" destOrd="0" presId="urn:microsoft.com/office/officeart/2005/8/layout/default"/>
    <dgm:cxn modelId="{C3804FBE-47C6-49D6-8320-0D04C8778B8D}" type="presParOf" srcId="{A7538EFA-56F8-44FF-8239-5CA29E3A6A42}" destId="{4D206BF0-5669-4E5A-9321-921A9D8B9471}" srcOrd="4" destOrd="0" presId="urn:microsoft.com/office/officeart/2005/8/layout/default"/>
    <dgm:cxn modelId="{0B592F7A-715E-488A-B672-72F5BAC0336C}" type="presParOf" srcId="{A7538EFA-56F8-44FF-8239-5CA29E3A6A42}" destId="{B333F3A0-1472-4044-A080-D0474D56BD67}" srcOrd="5" destOrd="0" presId="urn:microsoft.com/office/officeart/2005/8/layout/default"/>
    <dgm:cxn modelId="{C8162D15-6D93-4979-96C9-13EE69E7B199}" type="presParOf" srcId="{A7538EFA-56F8-44FF-8239-5CA29E3A6A42}" destId="{A953EB13-007E-4857-9AC9-011A806C359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8DB5543-8563-40ED-8259-848D3E90B01A}"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AFA53595-0394-4D14-8EFE-9D2529145E86}">
      <dgm:prSet custT="1"/>
      <dgm:spPr>
        <a:solidFill>
          <a:schemeClr val="accent1"/>
        </a:solidFill>
        <a:ln>
          <a:noFill/>
        </a:ln>
      </dgm:spPr>
      <dgm:t>
        <a:bodyPr/>
        <a:lstStyle/>
        <a:p>
          <a:r>
            <a:rPr lang="en-US" sz="2000"/>
            <a:t>Consistently noted as one of the most engaging parts of the work</a:t>
          </a:r>
        </a:p>
      </dgm:t>
    </dgm:pt>
    <dgm:pt modelId="{9465801E-092F-4216-A49C-57FBC8199487}" type="parTrans" cxnId="{84ED561D-D7B0-48A5-88DD-B2F449497BF4}">
      <dgm:prSet/>
      <dgm:spPr/>
      <dgm:t>
        <a:bodyPr/>
        <a:lstStyle/>
        <a:p>
          <a:endParaRPr lang="en-US" sz="2000"/>
        </a:p>
      </dgm:t>
    </dgm:pt>
    <dgm:pt modelId="{B8F2B906-F8E2-4ECA-9B23-182C72833AA3}" type="sibTrans" cxnId="{84ED561D-D7B0-48A5-88DD-B2F449497BF4}">
      <dgm:prSet/>
      <dgm:spPr/>
      <dgm:t>
        <a:bodyPr/>
        <a:lstStyle/>
        <a:p>
          <a:endParaRPr lang="en-US" sz="2000"/>
        </a:p>
      </dgm:t>
    </dgm:pt>
    <dgm:pt modelId="{7D324A66-F0A5-4697-86BC-0927FDB6D80C}">
      <dgm:prSet custT="1"/>
      <dgm:spPr>
        <a:solidFill>
          <a:schemeClr val="accent1"/>
        </a:solidFill>
        <a:ln>
          <a:noFill/>
        </a:ln>
      </dgm:spPr>
      <dgm:t>
        <a:bodyPr/>
        <a:lstStyle/>
        <a:p>
          <a:r>
            <a:rPr lang="en-US" sz="2000"/>
            <a:t>Include projects such as research studies and delivery and payment system reform projects</a:t>
          </a:r>
        </a:p>
      </dgm:t>
    </dgm:pt>
    <dgm:pt modelId="{EEDA77CA-92F3-4991-A5A8-03A61ADB83D8}" type="parTrans" cxnId="{5495F2FE-9DB0-4175-9E42-52A477496B1C}">
      <dgm:prSet/>
      <dgm:spPr/>
      <dgm:t>
        <a:bodyPr/>
        <a:lstStyle/>
        <a:p>
          <a:endParaRPr lang="en-US" sz="2000"/>
        </a:p>
      </dgm:t>
    </dgm:pt>
    <dgm:pt modelId="{C1D9F458-2EBE-4441-ADEA-FA7D2CC575BA}" type="sibTrans" cxnId="{5495F2FE-9DB0-4175-9E42-52A477496B1C}">
      <dgm:prSet/>
      <dgm:spPr/>
      <dgm:t>
        <a:bodyPr/>
        <a:lstStyle/>
        <a:p>
          <a:endParaRPr lang="en-US" sz="2000"/>
        </a:p>
      </dgm:t>
    </dgm:pt>
    <dgm:pt modelId="{6088BC8F-4EA1-4E18-A9BB-B3944C2DC116}">
      <dgm:prSet custT="1"/>
      <dgm:spPr>
        <a:solidFill>
          <a:schemeClr val="accent1"/>
        </a:solidFill>
        <a:ln>
          <a:noFill/>
        </a:ln>
      </dgm:spPr>
      <dgm:t>
        <a:bodyPr/>
        <a:lstStyle/>
        <a:p>
          <a:r>
            <a:rPr lang="en-US" sz="2000"/>
            <a:t>Clinical consultation </a:t>
          </a:r>
          <a:r>
            <a:rPr lang="en-US" sz="2000">
              <a:solidFill>
                <a:schemeClr val="bg1"/>
              </a:solidFill>
            </a:rPr>
            <a:t>on federal </a:t>
          </a:r>
          <a:r>
            <a:rPr lang="en-US" sz="2000"/>
            <a:t>initiatives and grants (e.g., CMS Innovation Center)</a:t>
          </a:r>
        </a:p>
      </dgm:t>
    </dgm:pt>
    <dgm:pt modelId="{4EC40944-61EB-4C82-AD3B-312040CD00B3}" type="parTrans" cxnId="{E13874AC-0CE3-4FC0-9C70-DB86DF779166}">
      <dgm:prSet/>
      <dgm:spPr/>
      <dgm:t>
        <a:bodyPr/>
        <a:lstStyle/>
        <a:p>
          <a:endParaRPr lang="en-US" sz="2000"/>
        </a:p>
      </dgm:t>
    </dgm:pt>
    <dgm:pt modelId="{DB2D4490-2971-4427-86CE-DA53B115AC95}" type="sibTrans" cxnId="{E13874AC-0CE3-4FC0-9C70-DB86DF779166}">
      <dgm:prSet/>
      <dgm:spPr/>
      <dgm:t>
        <a:bodyPr/>
        <a:lstStyle/>
        <a:p>
          <a:endParaRPr lang="en-US" sz="2000"/>
        </a:p>
      </dgm:t>
    </dgm:pt>
    <dgm:pt modelId="{7B276CBE-F528-4B47-884B-4A3ED74CC256}">
      <dgm:prSet custT="1"/>
      <dgm:spPr>
        <a:solidFill>
          <a:schemeClr val="accent1"/>
        </a:solidFill>
        <a:ln>
          <a:noFill/>
        </a:ln>
      </dgm:spPr>
      <dgm:t>
        <a:bodyPr/>
        <a:lstStyle/>
        <a:p>
          <a:r>
            <a:rPr lang="en-US" sz="2000"/>
            <a:t>Typically are cross-cutting initiatives involving multiple parts of the agency </a:t>
          </a:r>
        </a:p>
      </dgm:t>
    </dgm:pt>
    <dgm:pt modelId="{3AB1261C-7C0E-43F7-8EB6-C29FF2795957}" type="parTrans" cxnId="{C9D58422-1A08-4D3C-9F92-E95C19147320}">
      <dgm:prSet/>
      <dgm:spPr/>
      <dgm:t>
        <a:bodyPr/>
        <a:lstStyle/>
        <a:p>
          <a:endParaRPr lang="en-US"/>
        </a:p>
      </dgm:t>
    </dgm:pt>
    <dgm:pt modelId="{3B6B50D9-CD7F-40D5-A2FF-3BB4F9BEA38B}" type="sibTrans" cxnId="{C9D58422-1A08-4D3C-9F92-E95C19147320}">
      <dgm:prSet/>
      <dgm:spPr/>
      <dgm:t>
        <a:bodyPr/>
        <a:lstStyle/>
        <a:p>
          <a:endParaRPr lang="en-US"/>
        </a:p>
      </dgm:t>
    </dgm:pt>
    <dgm:pt modelId="{84320B03-46B9-4107-8CE2-E42F8980C869}">
      <dgm:prSet custT="1"/>
      <dgm:spPr>
        <a:solidFill>
          <a:schemeClr val="accent1"/>
        </a:solidFill>
        <a:ln>
          <a:noFill/>
        </a:ln>
      </dgm:spPr>
      <dgm:t>
        <a:bodyPr/>
        <a:lstStyle/>
        <a:p>
          <a:r>
            <a:rPr lang="en-US" sz="2000"/>
            <a:t>Several states had a clinical lead alongside a finance or operations lead</a:t>
          </a:r>
        </a:p>
      </dgm:t>
    </dgm:pt>
    <dgm:pt modelId="{91171410-E44F-4C6C-BDDB-4CF52BE90462}" type="parTrans" cxnId="{E9FCC588-0435-4564-86F9-FBCA6A42BE72}">
      <dgm:prSet/>
      <dgm:spPr/>
      <dgm:t>
        <a:bodyPr/>
        <a:lstStyle/>
        <a:p>
          <a:endParaRPr lang="en-US"/>
        </a:p>
      </dgm:t>
    </dgm:pt>
    <dgm:pt modelId="{5755292B-2075-4CB7-86FB-ECB6DCEA8371}" type="sibTrans" cxnId="{E9FCC588-0435-4564-86F9-FBCA6A42BE72}">
      <dgm:prSet/>
      <dgm:spPr/>
      <dgm:t>
        <a:bodyPr/>
        <a:lstStyle/>
        <a:p>
          <a:endParaRPr lang="en-US"/>
        </a:p>
      </dgm:t>
    </dgm:pt>
    <dgm:pt modelId="{A3035F06-B165-42B1-85A8-A9F533D8D1C4}" type="pres">
      <dgm:prSet presAssocID="{A8DB5543-8563-40ED-8259-848D3E90B01A}" presName="linear" presStyleCnt="0">
        <dgm:presLayoutVars>
          <dgm:animLvl val="lvl"/>
          <dgm:resizeHandles val="exact"/>
        </dgm:presLayoutVars>
      </dgm:prSet>
      <dgm:spPr/>
    </dgm:pt>
    <dgm:pt modelId="{47CA0EF6-D37F-4B2E-91C1-88746EEC096B}" type="pres">
      <dgm:prSet presAssocID="{AFA53595-0394-4D14-8EFE-9D2529145E86}" presName="parentText" presStyleLbl="node1" presStyleIdx="0" presStyleCnt="5">
        <dgm:presLayoutVars>
          <dgm:chMax val="0"/>
          <dgm:bulletEnabled val="1"/>
        </dgm:presLayoutVars>
      </dgm:prSet>
      <dgm:spPr/>
    </dgm:pt>
    <dgm:pt modelId="{4042CA49-EBC1-46BE-BF9C-3D6C5E75046B}" type="pres">
      <dgm:prSet presAssocID="{B8F2B906-F8E2-4ECA-9B23-182C72833AA3}" presName="spacer" presStyleCnt="0"/>
      <dgm:spPr/>
    </dgm:pt>
    <dgm:pt modelId="{2C2B92E7-4B81-4E8B-BB94-440F21EAC7C1}" type="pres">
      <dgm:prSet presAssocID="{7D324A66-F0A5-4697-86BC-0927FDB6D80C}" presName="parentText" presStyleLbl="node1" presStyleIdx="1" presStyleCnt="5">
        <dgm:presLayoutVars>
          <dgm:chMax val="0"/>
          <dgm:bulletEnabled val="1"/>
        </dgm:presLayoutVars>
      </dgm:prSet>
      <dgm:spPr/>
    </dgm:pt>
    <dgm:pt modelId="{B21EDF42-344B-4485-BEF4-B1454B8F64C8}" type="pres">
      <dgm:prSet presAssocID="{C1D9F458-2EBE-4441-ADEA-FA7D2CC575BA}" presName="spacer" presStyleCnt="0"/>
      <dgm:spPr/>
    </dgm:pt>
    <dgm:pt modelId="{75245DD6-5FF9-4465-9A49-5A98EE88DFBB}" type="pres">
      <dgm:prSet presAssocID="{7B276CBE-F528-4B47-884B-4A3ED74CC256}" presName="parentText" presStyleLbl="node1" presStyleIdx="2" presStyleCnt="5">
        <dgm:presLayoutVars>
          <dgm:chMax val="0"/>
          <dgm:bulletEnabled val="1"/>
        </dgm:presLayoutVars>
      </dgm:prSet>
      <dgm:spPr/>
    </dgm:pt>
    <dgm:pt modelId="{6B6CFE40-4E27-443A-9C38-2DE39DE0F94D}" type="pres">
      <dgm:prSet presAssocID="{3B6B50D9-CD7F-40D5-A2FF-3BB4F9BEA38B}" presName="spacer" presStyleCnt="0"/>
      <dgm:spPr/>
    </dgm:pt>
    <dgm:pt modelId="{DA84C9D3-1FF3-445B-9263-1A654C9DA7D0}" type="pres">
      <dgm:prSet presAssocID="{84320B03-46B9-4107-8CE2-E42F8980C869}" presName="parentText" presStyleLbl="node1" presStyleIdx="3" presStyleCnt="5">
        <dgm:presLayoutVars>
          <dgm:chMax val="0"/>
          <dgm:bulletEnabled val="1"/>
        </dgm:presLayoutVars>
      </dgm:prSet>
      <dgm:spPr/>
    </dgm:pt>
    <dgm:pt modelId="{C387EBAD-2EE0-49C1-B738-D38E9C4CA5AB}" type="pres">
      <dgm:prSet presAssocID="{5755292B-2075-4CB7-86FB-ECB6DCEA8371}" presName="spacer" presStyleCnt="0"/>
      <dgm:spPr/>
    </dgm:pt>
    <dgm:pt modelId="{422843F1-BAFD-49BB-ACFF-3DF1423D6A11}" type="pres">
      <dgm:prSet presAssocID="{6088BC8F-4EA1-4E18-A9BB-B3944C2DC116}" presName="parentText" presStyleLbl="node1" presStyleIdx="4" presStyleCnt="5">
        <dgm:presLayoutVars>
          <dgm:chMax val="0"/>
          <dgm:bulletEnabled val="1"/>
        </dgm:presLayoutVars>
      </dgm:prSet>
      <dgm:spPr/>
    </dgm:pt>
  </dgm:ptLst>
  <dgm:cxnLst>
    <dgm:cxn modelId="{84ED561D-D7B0-48A5-88DD-B2F449497BF4}" srcId="{A8DB5543-8563-40ED-8259-848D3E90B01A}" destId="{AFA53595-0394-4D14-8EFE-9D2529145E86}" srcOrd="0" destOrd="0" parTransId="{9465801E-092F-4216-A49C-57FBC8199487}" sibTransId="{B8F2B906-F8E2-4ECA-9B23-182C72833AA3}"/>
    <dgm:cxn modelId="{C9D58422-1A08-4D3C-9F92-E95C19147320}" srcId="{A8DB5543-8563-40ED-8259-848D3E90B01A}" destId="{7B276CBE-F528-4B47-884B-4A3ED74CC256}" srcOrd="2" destOrd="0" parTransId="{3AB1261C-7C0E-43F7-8EB6-C29FF2795957}" sibTransId="{3B6B50D9-CD7F-40D5-A2FF-3BB4F9BEA38B}"/>
    <dgm:cxn modelId="{E9FCC588-0435-4564-86F9-FBCA6A42BE72}" srcId="{A8DB5543-8563-40ED-8259-848D3E90B01A}" destId="{84320B03-46B9-4107-8CE2-E42F8980C869}" srcOrd="3" destOrd="0" parTransId="{91171410-E44F-4C6C-BDDB-4CF52BE90462}" sibTransId="{5755292B-2075-4CB7-86FB-ECB6DCEA8371}"/>
    <dgm:cxn modelId="{577D168D-AD11-4467-B0B6-F3FBDCE3B0AE}" type="presOf" srcId="{6088BC8F-4EA1-4E18-A9BB-B3944C2DC116}" destId="{422843F1-BAFD-49BB-ACFF-3DF1423D6A11}" srcOrd="0" destOrd="0" presId="urn:microsoft.com/office/officeart/2005/8/layout/vList2"/>
    <dgm:cxn modelId="{CF342C9B-F7A4-4E8B-AD2F-D045A540B6ED}" type="presOf" srcId="{AFA53595-0394-4D14-8EFE-9D2529145E86}" destId="{47CA0EF6-D37F-4B2E-91C1-88746EEC096B}" srcOrd="0" destOrd="0" presId="urn:microsoft.com/office/officeart/2005/8/layout/vList2"/>
    <dgm:cxn modelId="{E13874AC-0CE3-4FC0-9C70-DB86DF779166}" srcId="{A8DB5543-8563-40ED-8259-848D3E90B01A}" destId="{6088BC8F-4EA1-4E18-A9BB-B3944C2DC116}" srcOrd="4" destOrd="0" parTransId="{4EC40944-61EB-4C82-AD3B-312040CD00B3}" sibTransId="{DB2D4490-2971-4427-86CE-DA53B115AC95}"/>
    <dgm:cxn modelId="{03F372C9-923E-451E-A33B-6DF254980F3B}" type="presOf" srcId="{7B276CBE-F528-4B47-884B-4A3ED74CC256}" destId="{75245DD6-5FF9-4465-9A49-5A98EE88DFBB}" srcOrd="0" destOrd="0" presId="urn:microsoft.com/office/officeart/2005/8/layout/vList2"/>
    <dgm:cxn modelId="{063B2CE1-7AE1-4C20-9FE2-86D46F853F0A}" type="presOf" srcId="{7D324A66-F0A5-4697-86BC-0927FDB6D80C}" destId="{2C2B92E7-4B81-4E8B-BB94-440F21EAC7C1}" srcOrd="0" destOrd="0" presId="urn:microsoft.com/office/officeart/2005/8/layout/vList2"/>
    <dgm:cxn modelId="{3C6F8BF3-C921-480A-8DB7-B46FE788F220}" type="presOf" srcId="{A8DB5543-8563-40ED-8259-848D3E90B01A}" destId="{A3035F06-B165-42B1-85A8-A9F533D8D1C4}" srcOrd="0" destOrd="0" presId="urn:microsoft.com/office/officeart/2005/8/layout/vList2"/>
    <dgm:cxn modelId="{5495F2FE-9DB0-4175-9E42-52A477496B1C}" srcId="{A8DB5543-8563-40ED-8259-848D3E90B01A}" destId="{7D324A66-F0A5-4697-86BC-0927FDB6D80C}" srcOrd="1" destOrd="0" parTransId="{EEDA77CA-92F3-4991-A5A8-03A61ADB83D8}" sibTransId="{C1D9F458-2EBE-4441-ADEA-FA7D2CC575BA}"/>
    <dgm:cxn modelId="{28D1B0FF-25D0-4951-959F-68D1B5A4415E}" type="presOf" srcId="{84320B03-46B9-4107-8CE2-E42F8980C869}" destId="{DA84C9D3-1FF3-445B-9263-1A654C9DA7D0}" srcOrd="0" destOrd="0" presId="urn:microsoft.com/office/officeart/2005/8/layout/vList2"/>
    <dgm:cxn modelId="{2192C6D7-6E66-4206-84FA-366CB15AD9E9}" type="presParOf" srcId="{A3035F06-B165-42B1-85A8-A9F533D8D1C4}" destId="{47CA0EF6-D37F-4B2E-91C1-88746EEC096B}" srcOrd="0" destOrd="0" presId="urn:microsoft.com/office/officeart/2005/8/layout/vList2"/>
    <dgm:cxn modelId="{BB8BAC6D-4EC3-4398-A4D2-D9F3C7C8992B}" type="presParOf" srcId="{A3035F06-B165-42B1-85A8-A9F533D8D1C4}" destId="{4042CA49-EBC1-46BE-BF9C-3D6C5E75046B}" srcOrd="1" destOrd="0" presId="urn:microsoft.com/office/officeart/2005/8/layout/vList2"/>
    <dgm:cxn modelId="{76745DC6-42E2-4C64-9253-DA32375B51A8}" type="presParOf" srcId="{A3035F06-B165-42B1-85A8-A9F533D8D1C4}" destId="{2C2B92E7-4B81-4E8B-BB94-440F21EAC7C1}" srcOrd="2" destOrd="0" presId="urn:microsoft.com/office/officeart/2005/8/layout/vList2"/>
    <dgm:cxn modelId="{79C1E3D8-9025-41ED-A4C5-4157D88457AE}" type="presParOf" srcId="{A3035F06-B165-42B1-85A8-A9F533D8D1C4}" destId="{B21EDF42-344B-4485-BEF4-B1454B8F64C8}" srcOrd="3" destOrd="0" presId="urn:microsoft.com/office/officeart/2005/8/layout/vList2"/>
    <dgm:cxn modelId="{8D7FE428-3036-488C-9BA6-F1E12A83DFD1}" type="presParOf" srcId="{A3035F06-B165-42B1-85A8-A9F533D8D1C4}" destId="{75245DD6-5FF9-4465-9A49-5A98EE88DFBB}" srcOrd="4" destOrd="0" presId="urn:microsoft.com/office/officeart/2005/8/layout/vList2"/>
    <dgm:cxn modelId="{616A5195-116A-47C5-A46C-C9580E7F1B6E}" type="presParOf" srcId="{A3035F06-B165-42B1-85A8-A9F533D8D1C4}" destId="{6B6CFE40-4E27-443A-9C38-2DE39DE0F94D}" srcOrd="5" destOrd="0" presId="urn:microsoft.com/office/officeart/2005/8/layout/vList2"/>
    <dgm:cxn modelId="{5872E3BB-4A05-4704-B447-D97F7273DBD9}" type="presParOf" srcId="{A3035F06-B165-42B1-85A8-A9F533D8D1C4}" destId="{DA84C9D3-1FF3-445B-9263-1A654C9DA7D0}" srcOrd="6" destOrd="0" presId="urn:microsoft.com/office/officeart/2005/8/layout/vList2"/>
    <dgm:cxn modelId="{67770B0E-34A5-47FA-BDD5-39BEB45FFB48}" type="presParOf" srcId="{A3035F06-B165-42B1-85A8-A9F533D8D1C4}" destId="{C387EBAD-2EE0-49C1-B738-D38E9C4CA5AB}" srcOrd="7" destOrd="0" presId="urn:microsoft.com/office/officeart/2005/8/layout/vList2"/>
    <dgm:cxn modelId="{8E1A3FE2-7FF3-4E03-866B-73BB6C472EF5}" type="presParOf" srcId="{A3035F06-B165-42B1-85A8-A9F533D8D1C4}" destId="{422843F1-BAFD-49BB-ACFF-3DF1423D6A11}"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60CE375-A5DE-4A18-834C-05DCA703E53C}" type="doc">
      <dgm:prSet loTypeId="urn:microsoft.com/office/officeart/2005/8/layout/hProcess9" loCatId="process" qsTypeId="urn:microsoft.com/office/officeart/2005/8/quickstyle/simple1" qsCatId="simple" csTypeId="urn:microsoft.com/office/officeart/2005/8/colors/accent2_2" csCatId="accent2" phldr="1"/>
      <dgm:spPr/>
    </dgm:pt>
    <dgm:pt modelId="{28D76CB0-3E2D-4424-8EBE-328C276FEC72}">
      <dgm:prSet phldrT="[Text]" custT="1"/>
      <dgm:spPr>
        <a:solidFill>
          <a:schemeClr val="accent1"/>
        </a:solidFill>
      </dgm:spPr>
      <dgm:t>
        <a:bodyPr/>
        <a:lstStyle/>
        <a:p>
          <a:r>
            <a:rPr lang="en-US" sz="2000" b="1"/>
            <a:t>Idea generation</a:t>
          </a:r>
        </a:p>
        <a:p>
          <a:r>
            <a:rPr lang="en-US" sz="1500" i="1"/>
            <a:t>- At multidisciplinary team level, with 1 or 2 primary leads</a:t>
          </a:r>
          <a:endParaRPr lang="en-US" sz="1500" b="1"/>
        </a:p>
      </dgm:t>
    </dgm:pt>
    <dgm:pt modelId="{B6931BEE-464F-4262-BB13-69D48FEB8C0D}" type="parTrans" cxnId="{D8017696-5F80-45FC-8394-4EAB719E262A}">
      <dgm:prSet/>
      <dgm:spPr/>
      <dgm:t>
        <a:bodyPr/>
        <a:lstStyle/>
        <a:p>
          <a:endParaRPr lang="en-US"/>
        </a:p>
      </dgm:t>
    </dgm:pt>
    <dgm:pt modelId="{A980D551-588C-4970-B0C0-3B755EB2C435}" type="sibTrans" cxnId="{D8017696-5F80-45FC-8394-4EAB719E262A}">
      <dgm:prSet/>
      <dgm:spPr/>
      <dgm:t>
        <a:bodyPr/>
        <a:lstStyle/>
        <a:p>
          <a:endParaRPr lang="en-US"/>
        </a:p>
      </dgm:t>
    </dgm:pt>
    <dgm:pt modelId="{43EB3F28-63B9-45AF-A7E7-D93E668013FF}">
      <dgm:prSet phldrT="[Text]" custT="1"/>
      <dgm:spPr>
        <a:solidFill>
          <a:schemeClr val="accent1"/>
        </a:solidFill>
      </dgm:spPr>
      <dgm:t>
        <a:bodyPr/>
        <a:lstStyle/>
        <a:p>
          <a:pPr marL="0" algn="ctr"/>
          <a:r>
            <a:rPr lang="en-US" sz="2000" b="1"/>
            <a:t>Moving benefit to ongoing operations and maintenance</a:t>
          </a:r>
        </a:p>
        <a:p>
          <a:pPr marL="228600" indent="-114300" algn="l"/>
          <a:r>
            <a:rPr lang="en-US" sz="1500" i="1"/>
            <a:t>- Pharmacy team owns benefit</a:t>
          </a:r>
        </a:p>
      </dgm:t>
    </dgm:pt>
    <dgm:pt modelId="{E31E2392-ADA9-4E3C-A5DB-C456FFBA0540}" type="parTrans" cxnId="{873957A1-A7D4-4CD1-8A27-2C72BFA955F0}">
      <dgm:prSet/>
      <dgm:spPr/>
      <dgm:t>
        <a:bodyPr/>
        <a:lstStyle/>
        <a:p>
          <a:endParaRPr lang="en-US"/>
        </a:p>
      </dgm:t>
    </dgm:pt>
    <dgm:pt modelId="{6E5F8171-68F9-42F6-9FA8-07A5DE82425A}" type="sibTrans" cxnId="{873957A1-A7D4-4CD1-8A27-2C72BFA955F0}">
      <dgm:prSet/>
      <dgm:spPr/>
      <dgm:t>
        <a:bodyPr/>
        <a:lstStyle/>
        <a:p>
          <a:endParaRPr lang="en-US"/>
        </a:p>
      </dgm:t>
    </dgm:pt>
    <dgm:pt modelId="{1F6BFCC0-F0A8-475C-80FF-2FBA903354A0}">
      <dgm:prSet phldrT="[Text]" custT="1"/>
      <dgm:spPr>
        <a:solidFill>
          <a:schemeClr val="accent1"/>
        </a:solidFill>
      </dgm:spPr>
      <dgm:t>
        <a:bodyPr/>
        <a:lstStyle/>
        <a:p>
          <a:pPr marL="0" algn="ctr"/>
          <a:r>
            <a:rPr lang="en-US" sz="2000" b="1"/>
            <a:t>Implementation with defined clinical and operational leads</a:t>
          </a:r>
        </a:p>
        <a:p>
          <a:pPr marL="292100" indent="-114300" algn="l">
            <a:tabLst>
              <a:tab pos="292100" algn="l"/>
            </a:tabLst>
          </a:pPr>
          <a:r>
            <a:rPr lang="en-US" sz="1500" i="1"/>
            <a:t>- Medical director and behavioral health operations lead</a:t>
          </a:r>
        </a:p>
        <a:p>
          <a:pPr marL="177800" indent="0" algn="l"/>
          <a:r>
            <a:rPr lang="en-US" sz="1500" i="1"/>
            <a:t>- Enhance treatment network</a:t>
          </a:r>
        </a:p>
        <a:p>
          <a:pPr marL="177800" indent="0" algn="l"/>
          <a:r>
            <a:rPr lang="en-US" sz="1500" i="1"/>
            <a:t>- Adjust pharmacy benefit</a:t>
          </a:r>
        </a:p>
      </dgm:t>
    </dgm:pt>
    <dgm:pt modelId="{CBA30686-3892-4427-BA44-3A478F32DAF7}" type="sibTrans" cxnId="{54065456-08C0-4A9C-9B38-88BE0E0DA725}">
      <dgm:prSet/>
      <dgm:spPr/>
      <dgm:t>
        <a:bodyPr/>
        <a:lstStyle/>
        <a:p>
          <a:endParaRPr lang="en-US"/>
        </a:p>
      </dgm:t>
    </dgm:pt>
    <dgm:pt modelId="{79F22142-622E-4B14-881C-65D36A1CBFD0}" type="parTrans" cxnId="{54065456-08C0-4A9C-9B38-88BE0E0DA725}">
      <dgm:prSet/>
      <dgm:spPr/>
      <dgm:t>
        <a:bodyPr/>
        <a:lstStyle/>
        <a:p>
          <a:endParaRPr lang="en-US"/>
        </a:p>
      </dgm:t>
    </dgm:pt>
    <dgm:pt modelId="{C5A76556-49A7-4A3A-8EA5-CC037CF04713}" type="pres">
      <dgm:prSet presAssocID="{860CE375-A5DE-4A18-834C-05DCA703E53C}" presName="CompostProcess" presStyleCnt="0">
        <dgm:presLayoutVars>
          <dgm:dir/>
          <dgm:resizeHandles val="exact"/>
        </dgm:presLayoutVars>
      </dgm:prSet>
      <dgm:spPr/>
    </dgm:pt>
    <dgm:pt modelId="{62E14D54-718A-401F-A32F-6FAF41C5BE60}" type="pres">
      <dgm:prSet presAssocID="{860CE375-A5DE-4A18-834C-05DCA703E53C}" presName="arrow" presStyleLbl="bgShp" presStyleIdx="0" presStyleCnt="1"/>
      <dgm:spPr>
        <a:solidFill>
          <a:schemeClr val="accent1">
            <a:lumMod val="40000"/>
            <a:lumOff val="60000"/>
          </a:schemeClr>
        </a:solidFill>
      </dgm:spPr>
    </dgm:pt>
    <dgm:pt modelId="{B0022BCB-6609-463A-B0D9-C6427630118F}" type="pres">
      <dgm:prSet presAssocID="{860CE375-A5DE-4A18-834C-05DCA703E53C}" presName="linearProcess" presStyleCnt="0"/>
      <dgm:spPr/>
    </dgm:pt>
    <dgm:pt modelId="{B553036F-714D-4450-B86A-195C9B48E57F}" type="pres">
      <dgm:prSet presAssocID="{28D76CB0-3E2D-4424-8EBE-328C276FEC72}" presName="textNode" presStyleLbl="node1" presStyleIdx="0" presStyleCnt="3">
        <dgm:presLayoutVars>
          <dgm:bulletEnabled val="1"/>
        </dgm:presLayoutVars>
      </dgm:prSet>
      <dgm:spPr/>
    </dgm:pt>
    <dgm:pt modelId="{2B3784D3-061E-4BE7-9D7B-11A08AF68C7B}" type="pres">
      <dgm:prSet presAssocID="{A980D551-588C-4970-B0C0-3B755EB2C435}" presName="sibTrans" presStyleCnt="0"/>
      <dgm:spPr/>
    </dgm:pt>
    <dgm:pt modelId="{26904D75-37BC-4724-B58E-7D244FC375F8}" type="pres">
      <dgm:prSet presAssocID="{1F6BFCC0-F0A8-475C-80FF-2FBA903354A0}" presName="textNode" presStyleLbl="node1" presStyleIdx="1" presStyleCnt="3">
        <dgm:presLayoutVars>
          <dgm:bulletEnabled val="1"/>
        </dgm:presLayoutVars>
      </dgm:prSet>
      <dgm:spPr/>
    </dgm:pt>
    <dgm:pt modelId="{80F8E477-8FA7-4BD3-8577-5FAEE9075D97}" type="pres">
      <dgm:prSet presAssocID="{CBA30686-3892-4427-BA44-3A478F32DAF7}" presName="sibTrans" presStyleCnt="0"/>
      <dgm:spPr/>
    </dgm:pt>
    <dgm:pt modelId="{7EC71503-EF27-4436-BBAF-CCA8E5F2CFA1}" type="pres">
      <dgm:prSet presAssocID="{43EB3F28-63B9-45AF-A7E7-D93E668013FF}" presName="textNode" presStyleLbl="node1" presStyleIdx="2" presStyleCnt="3">
        <dgm:presLayoutVars>
          <dgm:bulletEnabled val="1"/>
        </dgm:presLayoutVars>
      </dgm:prSet>
      <dgm:spPr/>
    </dgm:pt>
  </dgm:ptLst>
  <dgm:cxnLst>
    <dgm:cxn modelId="{8159C820-4477-4F39-B634-26E43F0A83E3}" type="presOf" srcId="{43EB3F28-63B9-45AF-A7E7-D93E668013FF}" destId="{7EC71503-EF27-4436-BBAF-CCA8E5F2CFA1}" srcOrd="0" destOrd="0" presId="urn:microsoft.com/office/officeart/2005/8/layout/hProcess9"/>
    <dgm:cxn modelId="{F021AC49-B517-4E35-9D86-E2CEA74B5AC1}" type="presOf" srcId="{28D76CB0-3E2D-4424-8EBE-328C276FEC72}" destId="{B553036F-714D-4450-B86A-195C9B48E57F}" srcOrd="0" destOrd="0" presId="urn:microsoft.com/office/officeart/2005/8/layout/hProcess9"/>
    <dgm:cxn modelId="{54065456-08C0-4A9C-9B38-88BE0E0DA725}" srcId="{860CE375-A5DE-4A18-834C-05DCA703E53C}" destId="{1F6BFCC0-F0A8-475C-80FF-2FBA903354A0}" srcOrd="1" destOrd="0" parTransId="{79F22142-622E-4B14-881C-65D36A1CBFD0}" sibTransId="{CBA30686-3892-4427-BA44-3A478F32DAF7}"/>
    <dgm:cxn modelId="{D8017696-5F80-45FC-8394-4EAB719E262A}" srcId="{860CE375-A5DE-4A18-834C-05DCA703E53C}" destId="{28D76CB0-3E2D-4424-8EBE-328C276FEC72}" srcOrd="0" destOrd="0" parTransId="{B6931BEE-464F-4262-BB13-69D48FEB8C0D}" sibTransId="{A980D551-588C-4970-B0C0-3B755EB2C435}"/>
    <dgm:cxn modelId="{873957A1-A7D4-4CD1-8A27-2C72BFA955F0}" srcId="{860CE375-A5DE-4A18-834C-05DCA703E53C}" destId="{43EB3F28-63B9-45AF-A7E7-D93E668013FF}" srcOrd="2" destOrd="0" parTransId="{E31E2392-ADA9-4E3C-A5DB-C456FFBA0540}" sibTransId="{6E5F8171-68F9-42F6-9FA8-07A5DE82425A}"/>
    <dgm:cxn modelId="{E3AB64B7-01AB-4572-9ED9-9282EFFCD38C}" type="presOf" srcId="{860CE375-A5DE-4A18-834C-05DCA703E53C}" destId="{C5A76556-49A7-4A3A-8EA5-CC037CF04713}" srcOrd="0" destOrd="0" presId="urn:microsoft.com/office/officeart/2005/8/layout/hProcess9"/>
    <dgm:cxn modelId="{39A092BA-9D04-4B23-A8A1-51CDFFA30AFC}" type="presOf" srcId="{1F6BFCC0-F0A8-475C-80FF-2FBA903354A0}" destId="{26904D75-37BC-4724-B58E-7D244FC375F8}" srcOrd="0" destOrd="0" presId="urn:microsoft.com/office/officeart/2005/8/layout/hProcess9"/>
    <dgm:cxn modelId="{079C934C-BB27-485D-AEEA-C98FFE519B73}" type="presParOf" srcId="{C5A76556-49A7-4A3A-8EA5-CC037CF04713}" destId="{62E14D54-718A-401F-A32F-6FAF41C5BE60}" srcOrd="0" destOrd="0" presId="urn:microsoft.com/office/officeart/2005/8/layout/hProcess9"/>
    <dgm:cxn modelId="{CA799C76-0B26-41CC-8B14-82F7804F4487}" type="presParOf" srcId="{C5A76556-49A7-4A3A-8EA5-CC037CF04713}" destId="{B0022BCB-6609-463A-B0D9-C6427630118F}" srcOrd="1" destOrd="0" presId="urn:microsoft.com/office/officeart/2005/8/layout/hProcess9"/>
    <dgm:cxn modelId="{8089F1A3-57F2-4E3E-A042-EF56324828FD}" type="presParOf" srcId="{B0022BCB-6609-463A-B0D9-C6427630118F}" destId="{B553036F-714D-4450-B86A-195C9B48E57F}" srcOrd="0" destOrd="0" presId="urn:microsoft.com/office/officeart/2005/8/layout/hProcess9"/>
    <dgm:cxn modelId="{671EEDBC-26EF-4857-81F1-EE3698298CD6}" type="presParOf" srcId="{B0022BCB-6609-463A-B0D9-C6427630118F}" destId="{2B3784D3-061E-4BE7-9D7B-11A08AF68C7B}" srcOrd="1" destOrd="0" presId="urn:microsoft.com/office/officeart/2005/8/layout/hProcess9"/>
    <dgm:cxn modelId="{D65ED123-DEB4-428F-9338-744A21EC7E80}" type="presParOf" srcId="{B0022BCB-6609-463A-B0D9-C6427630118F}" destId="{26904D75-37BC-4724-B58E-7D244FC375F8}" srcOrd="2" destOrd="0" presId="urn:microsoft.com/office/officeart/2005/8/layout/hProcess9"/>
    <dgm:cxn modelId="{798DC639-66D3-4972-B4D8-C1922360657F}" type="presParOf" srcId="{B0022BCB-6609-463A-B0D9-C6427630118F}" destId="{80F8E477-8FA7-4BD3-8577-5FAEE9075D97}" srcOrd="3" destOrd="0" presId="urn:microsoft.com/office/officeart/2005/8/layout/hProcess9"/>
    <dgm:cxn modelId="{2116CD84-2DDF-475B-B98C-461575E1A05C}" type="presParOf" srcId="{B0022BCB-6609-463A-B0D9-C6427630118F}" destId="{7EC71503-EF27-4436-BBAF-CCA8E5F2CFA1}"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9052225-5D8C-466C-8E47-97B5A1357A0D}" type="doc">
      <dgm:prSet loTypeId="urn:microsoft.com/office/officeart/2005/8/layout/radial5" loCatId="relationship" qsTypeId="urn:microsoft.com/office/officeart/2005/8/quickstyle/simple1" qsCatId="simple" csTypeId="urn:microsoft.com/office/officeart/2005/8/colors/accent2_2" csCatId="accent2" phldr="1"/>
      <dgm:spPr/>
      <dgm:t>
        <a:bodyPr/>
        <a:lstStyle/>
        <a:p>
          <a:endParaRPr lang="en-US"/>
        </a:p>
      </dgm:t>
    </dgm:pt>
    <dgm:pt modelId="{3A34B6A1-207A-4812-A420-C832B5A98BC5}">
      <dgm:prSet phldrT="[Text]" custT="1"/>
      <dgm:spPr>
        <a:solidFill>
          <a:schemeClr val="accent1"/>
        </a:solidFill>
      </dgm:spPr>
      <dgm:t>
        <a:bodyPr/>
        <a:lstStyle/>
        <a:p>
          <a:r>
            <a:rPr lang="en-US" sz="2000" b="1"/>
            <a:t>Medicaid Clinical Staff</a:t>
          </a:r>
        </a:p>
      </dgm:t>
    </dgm:pt>
    <dgm:pt modelId="{8321263D-B2C7-47F6-82E4-323E2382F2F0}" type="parTrans" cxnId="{0E2043F0-F110-4FDB-83F7-B1011A8F727F}">
      <dgm:prSet/>
      <dgm:spPr/>
      <dgm:t>
        <a:bodyPr/>
        <a:lstStyle/>
        <a:p>
          <a:endParaRPr lang="en-US"/>
        </a:p>
      </dgm:t>
    </dgm:pt>
    <dgm:pt modelId="{C33A3C3E-DB35-43EA-A94E-6A57D63158FE}" type="sibTrans" cxnId="{0E2043F0-F110-4FDB-83F7-B1011A8F727F}">
      <dgm:prSet/>
      <dgm:spPr/>
      <dgm:t>
        <a:bodyPr/>
        <a:lstStyle/>
        <a:p>
          <a:endParaRPr lang="en-US"/>
        </a:p>
      </dgm:t>
    </dgm:pt>
    <dgm:pt modelId="{72B5D86B-8807-4743-8E5C-EC069C82A82F}">
      <dgm:prSet phldrT="[Text]" custT="1"/>
      <dgm:spPr>
        <a:solidFill>
          <a:schemeClr val="accent1"/>
        </a:solidFill>
      </dgm:spPr>
      <dgm:t>
        <a:bodyPr/>
        <a:lstStyle/>
        <a:p>
          <a:r>
            <a:rPr lang="en-US" sz="1600"/>
            <a:t>Public Health</a:t>
          </a:r>
        </a:p>
      </dgm:t>
    </dgm:pt>
    <dgm:pt modelId="{014E1F89-F762-4688-B36F-5DB57C96BA6F}" type="parTrans" cxnId="{621C340B-5E6E-41BE-94DD-91D2D3D0C46B}">
      <dgm:prSet/>
      <dgm:spPr>
        <a:solidFill>
          <a:schemeClr val="accent1">
            <a:lumMod val="60000"/>
            <a:lumOff val="40000"/>
          </a:schemeClr>
        </a:solidFill>
      </dgm:spPr>
      <dgm:t>
        <a:bodyPr/>
        <a:lstStyle/>
        <a:p>
          <a:endParaRPr lang="en-US"/>
        </a:p>
      </dgm:t>
    </dgm:pt>
    <dgm:pt modelId="{5A650B24-CD42-4BD2-BEAA-0425A5F18B54}" type="sibTrans" cxnId="{621C340B-5E6E-41BE-94DD-91D2D3D0C46B}">
      <dgm:prSet/>
      <dgm:spPr/>
      <dgm:t>
        <a:bodyPr/>
        <a:lstStyle/>
        <a:p>
          <a:endParaRPr lang="en-US"/>
        </a:p>
      </dgm:t>
    </dgm:pt>
    <dgm:pt modelId="{F9F37935-57F7-453D-8DBD-31F4F2FB9481}">
      <dgm:prSet phldrT="[Text]" custT="1"/>
      <dgm:spPr>
        <a:solidFill>
          <a:schemeClr val="accent1"/>
        </a:solidFill>
      </dgm:spPr>
      <dgm:t>
        <a:bodyPr/>
        <a:lstStyle/>
        <a:p>
          <a:r>
            <a:rPr lang="en-US" sz="1400"/>
            <a:t>Corrections</a:t>
          </a:r>
        </a:p>
      </dgm:t>
    </dgm:pt>
    <dgm:pt modelId="{5C385A2F-9DDA-4C98-A5BE-E0672B740390}" type="parTrans" cxnId="{A983D49C-21CF-4EEE-8B10-3159B422A7FE}">
      <dgm:prSet/>
      <dgm:spPr>
        <a:solidFill>
          <a:schemeClr val="accent1">
            <a:lumMod val="60000"/>
            <a:lumOff val="40000"/>
          </a:schemeClr>
        </a:solidFill>
      </dgm:spPr>
      <dgm:t>
        <a:bodyPr/>
        <a:lstStyle/>
        <a:p>
          <a:endParaRPr lang="en-US"/>
        </a:p>
      </dgm:t>
    </dgm:pt>
    <dgm:pt modelId="{E52C3B1F-88DB-4E5F-9869-240426E70073}" type="sibTrans" cxnId="{A983D49C-21CF-4EEE-8B10-3159B422A7FE}">
      <dgm:prSet/>
      <dgm:spPr/>
      <dgm:t>
        <a:bodyPr/>
        <a:lstStyle/>
        <a:p>
          <a:endParaRPr lang="en-US"/>
        </a:p>
      </dgm:t>
    </dgm:pt>
    <dgm:pt modelId="{FCF975ED-0043-4DD9-8194-65DC093C627F}">
      <dgm:prSet phldrT="[Text]" custT="1"/>
      <dgm:spPr>
        <a:solidFill>
          <a:schemeClr val="accent1"/>
        </a:solidFill>
      </dgm:spPr>
      <dgm:t>
        <a:bodyPr/>
        <a:lstStyle/>
        <a:p>
          <a:r>
            <a:rPr lang="en-US" sz="1400"/>
            <a:t>Aging and Long-Term Care</a:t>
          </a:r>
        </a:p>
      </dgm:t>
    </dgm:pt>
    <dgm:pt modelId="{EB87CA8B-DFE9-4C0F-96CB-0338FEFAD26C}" type="parTrans" cxnId="{CB6B7A99-A6DC-42FA-887C-96B68432912D}">
      <dgm:prSet/>
      <dgm:spPr>
        <a:solidFill>
          <a:schemeClr val="accent1">
            <a:lumMod val="60000"/>
            <a:lumOff val="40000"/>
          </a:schemeClr>
        </a:solidFill>
      </dgm:spPr>
      <dgm:t>
        <a:bodyPr/>
        <a:lstStyle/>
        <a:p>
          <a:endParaRPr lang="en-US"/>
        </a:p>
      </dgm:t>
    </dgm:pt>
    <dgm:pt modelId="{9879B15C-4BBD-4BD0-B058-23ADA1847CFB}" type="sibTrans" cxnId="{CB6B7A99-A6DC-42FA-887C-96B68432912D}">
      <dgm:prSet/>
      <dgm:spPr/>
      <dgm:t>
        <a:bodyPr/>
        <a:lstStyle/>
        <a:p>
          <a:endParaRPr lang="en-US"/>
        </a:p>
      </dgm:t>
    </dgm:pt>
    <dgm:pt modelId="{F7CC25B7-FFB8-4919-B768-AE5EE31032CE}">
      <dgm:prSet custT="1"/>
      <dgm:spPr>
        <a:solidFill>
          <a:schemeClr val="accent1"/>
        </a:solidFill>
      </dgm:spPr>
      <dgm:t>
        <a:bodyPr/>
        <a:lstStyle/>
        <a:p>
          <a:r>
            <a:rPr lang="en-US" sz="1400"/>
            <a:t>Children and Family Services</a:t>
          </a:r>
        </a:p>
      </dgm:t>
    </dgm:pt>
    <dgm:pt modelId="{3498BC34-9C51-422F-A70F-ED7FA2CDAA2E}" type="parTrans" cxnId="{BC837F4C-2C2A-4FF8-86F6-E193BA83685B}">
      <dgm:prSet/>
      <dgm:spPr>
        <a:solidFill>
          <a:schemeClr val="accent1">
            <a:lumMod val="60000"/>
            <a:lumOff val="40000"/>
          </a:schemeClr>
        </a:solidFill>
      </dgm:spPr>
      <dgm:t>
        <a:bodyPr/>
        <a:lstStyle/>
        <a:p>
          <a:endParaRPr lang="en-US"/>
        </a:p>
      </dgm:t>
    </dgm:pt>
    <dgm:pt modelId="{7ADA6B9E-D1BA-4180-848E-106A9520AD4E}" type="sibTrans" cxnId="{BC837F4C-2C2A-4FF8-86F6-E193BA83685B}">
      <dgm:prSet/>
      <dgm:spPr/>
      <dgm:t>
        <a:bodyPr/>
        <a:lstStyle/>
        <a:p>
          <a:endParaRPr lang="en-US"/>
        </a:p>
      </dgm:t>
    </dgm:pt>
    <dgm:pt modelId="{1AAFC94C-A67D-4736-BD4D-06F0A6EC3C8F}">
      <dgm:prSet custT="1"/>
      <dgm:spPr>
        <a:solidFill>
          <a:schemeClr val="accent1"/>
        </a:solidFill>
      </dgm:spPr>
      <dgm:t>
        <a:bodyPr/>
        <a:lstStyle/>
        <a:p>
          <a:r>
            <a:rPr lang="en-US" sz="1400"/>
            <a:t>Behavioral Health</a:t>
          </a:r>
        </a:p>
      </dgm:t>
    </dgm:pt>
    <dgm:pt modelId="{30E96925-46A5-4E8E-9079-B3EC2491EA7F}" type="parTrans" cxnId="{415F55BB-A7B6-42CD-B7AC-56D99C0A8149}">
      <dgm:prSet/>
      <dgm:spPr>
        <a:solidFill>
          <a:schemeClr val="accent1">
            <a:lumMod val="60000"/>
            <a:lumOff val="40000"/>
          </a:schemeClr>
        </a:solidFill>
      </dgm:spPr>
      <dgm:t>
        <a:bodyPr/>
        <a:lstStyle/>
        <a:p>
          <a:endParaRPr lang="en-US"/>
        </a:p>
      </dgm:t>
    </dgm:pt>
    <dgm:pt modelId="{887037E8-7142-423B-B187-C20E1D84C02A}" type="sibTrans" cxnId="{415F55BB-A7B6-42CD-B7AC-56D99C0A8149}">
      <dgm:prSet/>
      <dgm:spPr/>
      <dgm:t>
        <a:bodyPr/>
        <a:lstStyle/>
        <a:p>
          <a:endParaRPr lang="en-US"/>
        </a:p>
      </dgm:t>
    </dgm:pt>
    <dgm:pt modelId="{8DC17079-E372-49A3-BF37-E6700FF258C0}">
      <dgm:prSet custT="1"/>
      <dgm:spPr>
        <a:solidFill>
          <a:schemeClr val="accent1"/>
        </a:solidFill>
      </dgm:spPr>
      <dgm:t>
        <a:bodyPr/>
        <a:lstStyle/>
        <a:p>
          <a:r>
            <a:rPr lang="en-US" sz="1400"/>
            <a:t>Develop-mental Disabilities</a:t>
          </a:r>
        </a:p>
      </dgm:t>
    </dgm:pt>
    <dgm:pt modelId="{1319E7B7-371E-40B0-8422-E22A367A5213}" type="parTrans" cxnId="{A713640B-072C-4C2B-B29A-976F68E3FA38}">
      <dgm:prSet/>
      <dgm:spPr>
        <a:solidFill>
          <a:schemeClr val="accent1">
            <a:lumMod val="60000"/>
            <a:lumOff val="40000"/>
          </a:schemeClr>
        </a:solidFill>
      </dgm:spPr>
      <dgm:t>
        <a:bodyPr/>
        <a:lstStyle/>
        <a:p>
          <a:endParaRPr lang="en-US"/>
        </a:p>
      </dgm:t>
    </dgm:pt>
    <dgm:pt modelId="{66E066E4-EF2C-4B21-8C16-F37F6D7B44B9}" type="sibTrans" cxnId="{A713640B-072C-4C2B-B29A-976F68E3FA38}">
      <dgm:prSet/>
      <dgm:spPr/>
      <dgm:t>
        <a:bodyPr/>
        <a:lstStyle/>
        <a:p>
          <a:endParaRPr lang="en-US"/>
        </a:p>
      </dgm:t>
    </dgm:pt>
    <dgm:pt modelId="{097AC918-9E31-41E2-9A6D-505EF7B38D2F}" type="pres">
      <dgm:prSet presAssocID="{59052225-5D8C-466C-8E47-97B5A1357A0D}" presName="Name0" presStyleCnt="0">
        <dgm:presLayoutVars>
          <dgm:chMax val="1"/>
          <dgm:dir/>
          <dgm:animLvl val="ctr"/>
          <dgm:resizeHandles val="exact"/>
        </dgm:presLayoutVars>
      </dgm:prSet>
      <dgm:spPr/>
    </dgm:pt>
    <dgm:pt modelId="{7C4A52C9-C3C7-46E2-A00A-9B43A985379A}" type="pres">
      <dgm:prSet presAssocID="{3A34B6A1-207A-4812-A420-C832B5A98BC5}" presName="centerShape" presStyleLbl="node0" presStyleIdx="0" presStyleCnt="1" custScaleX="132385" custScaleY="132385"/>
      <dgm:spPr/>
    </dgm:pt>
    <dgm:pt modelId="{D1273023-7B14-4FFB-8D44-2730278A1B7E}" type="pres">
      <dgm:prSet presAssocID="{014E1F89-F762-4688-B36F-5DB57C96BA6F}" presName="parTrans" presStyleLbl="sibTrans2D1" presStyleIdx="0" presStyleCnt="6" custScaleX="143214"/>
      <dgm:spPr/>
    </dgm:pt>
    <dgm:pt modelId="{863DD5A9-D7E0-486D-996C-10E2CB410874}" type="pres">
      <dgm:prSet presAssocID="{014E1F89-F762-4688-B36F-5DB57C96BA6F}" presName="connectorText" presStyleLbl="sibTrans2D1" presStyleIdx="0" presStyleCnt="6"/>
      <dgm:spPr/>
    </dgm:pt>
    <dgm:pt modelId="{FBB2E118-BA09-414E-9328-D64D1C9C451F}" type="pres">
      <dgm:prSet presAssocID="{72B5D86B-8807-4743-8E5C-EC069C82A82F}" presName="node" presStyleLbl="node1" presStyleIdx="0" presStyleCnt="6">
        <dgm:presLayoutVars>
          <dgm:bulletEnabled val="1"/>
        </dgm:presLayoutVars>
      </dgm:prSet>
      <dgm:spPr/>
    </dgm:pt>
    <dgm:pt modelId="{20EC4582-3F9C-460F-91F7-2F489BAF7AC4}" type="pres">
      <dgm:prSet presAssocID="{3498BC34-9C51-422F-A70F-ED7FA2CDAA2E}" presName="parTrans" presStyleLbl="sibTrans2D1" presStyleIdx="1" presStyleCnt="6"/>
      <dgm:spPr/>
    </dgm:pt>
    <dgm:pt modelId="{54F3A85C-6C44-4B75-B9E5-3D2A9AD167D9}" type="pres">
      <dgm:prSet presAssocID="{3498BC34-9C51-422F-A70F-ED7FA2CDAA2E}" presName="connectorText" presStyleLbl="sibTrans2D1" presStyleIdx="1" presStyleCnt="6"/>
      <dgm:spPr/>
    </dgm:pt>
    <dgm:pt modelId="{51EDE19C-FB84-4F64-8851-1DD356C3F5B2}" type="pres">
      <dgm:prSet presAssocID="{F7CC25B7-FFB8-4919-B768-AE5EE31032CE}" presName="node" presStyleLbl="node1" presStyleIdx="1" presStyleCnt="6">
        <dgm:presLayoutVars>
          <dgm:bulletEnabled val="1"/>
        </dgm:presLayoutVars>
      </dgm:prSet>
      <dgm:spPr/>
    </dgm:pt>
    <dgm:pt modelId="{7893DB8D-435D-4A7B-8326-8B4FE71B901A}" type="pres">
      <dgm:prSet presAssocID="{5C385A2F-9DDA-4C98-A5BE-E0672B740390}" presName="parTrans" presStyleLbl="sibTrans2D1" presStyleIdx="2" presStyleCnt="6" custScaleX="143214"/>
      <dgm:spPr/>
    </dgm:pt>
    <dgm:pt modelId="{E989CDAD-D860-4702-AB09-937583D44E38}" type="pres">
      <dgm:prSet presAssocID="{5C385A2F-9DDA-4C98-A5BE-E0672B740390}" presName="connectorText" presStyleLbl="sibTrans2D1" presStyleIdx="2" presStyleCnt="6"/>
      <dgm:spPr/>
    </dgm:pt>
    <dgm:pt modelId="{37BC7051-2D39-48B2-A726-B53A9C4686CC}" type="pres">
      <dgm:prSet presAssocID="{F9F37935-57F7-453D-8DBD-31F4F2FB9481}" presName="node" presStyleLbl="node1" presStyleIdx="2" presStyleCnt="6">
        <dgm:presLayoutVars>
          <dgm:bulletEnabled val="1"/>
        </dgm:presLayoutVars>
      </dgm:prSet>
      <dgm:spPr/>
    </dgm:pt>
    <dgm:pt modelId="{9FA45527-2346-4D05-A034-C2D6608CEC2E}" type="pres">
      <dgm:prSet presAssocID="{EB87CA8B-DFE9-4C0F-96CB-0338FEFAD26C}" presName="parTrans" presStyleLbl="sibTrans2D1" presStyleIdx="3" presStyleCnt="6" custScaleX="143214"/>
      <dgm:spPr/>
    </dgm:pt>
    <dgm:pt modelId="{0E177D02-AAB4-4038-BB6F-31A3EA09901F}" type="pres">
      <dgm:prSet presAssocID="{EB87CA8B-DFE9-4C0F-96CB-0338FEFAD26C}" presName="connectorText" presStyleLbl="sibTrans2D1" presStyleIdx="3" presStyleCnt="6"/>
      <dgm:spPr/>
    </dgm:pt>
    <dgm:pt modelId="{916BEB35-0C04-45D0-A356-80CB944F0383}" type="pres">
      <dgm:prSet presAssocID="{FCF975ED-0043-4DD9-8194-65DC093C627F}" presName="node" presStyleLbl="node1" presStyleIdx="3" presStyleCnt="6">
        <dgm:presLayoutVars>
          <dgm:bulletEnabled val="1"/>
        </dgm:presLayoutVars>
      </dgm:prSet>
      <dgm:spPr/>
    </dgm:pt>
    <dgm:pt modelId="{0AE9F2C9-7B9C-4F4C-B0F1-BD8170D52169}" type="pres">
      <dgm:prSet presAssocID="{1319E7B7-371E-40B0-8422-E22A367A5213}" presName="parTrans" presStyleLbl="sibTrans2D1" presStyleIdx="4" presStyleCnt="6"/>
      <dgm:spPr/>
    </dgm:pt>
    <dgm:pt modelId="{FD96CE3E-4272-4FDA-9B6F-C349530E18FE}" type="pres">
      <dgm:prSet presAssocID="{1319E7B7-371E-40B0-8422-E22A367A5213}" presName="connectorText" presStyleLbl="sibTrans2D1" presStyleIdx="4" presStyleCnt="6"/>
      <dgm:spPr/>
    </dgm:pt>
    <dgm:pt modelId="{C2E05BD0-8016-46DA-97E3-364B1F76B8C4}" type="pres">
      <dgm:prSet presAssocID="{8DC17079-E372-49A3-BF37-E6700FF258C0}" presName="node" presStyleLbl="node1" presStyleIdx="4" presStyleCnt="6">
        <dgm:presLayoutVars>
          <dgm:bulletEnabled val="1"/>
        </dgm:presLayoutVars>
      </dgm:prSet>
      <dgm:spPr/>
    </dgm:pt>
    <dgm:pt modelId="{26D11807-18B5-436F-9218-EC6D26503FB7}" type="pres">
      <dgm:prSet presAssocID="{30E96925-46A5-4E8E-9079-B3EC2491EA7F}" presName="parTrans" presStyleLbl="sibTrans2D1" presStyleIdx="5" presStyleCnt="6"/>
      <dgm:spPr/>
    </dgm:pt>
    <dgm:pt modelId="{1D1007BA-8A0A-4C5B-B475-A73738E2FF88}" type="pres">
      <dgm:prSet presAssocID="{30E96925-46A5-4E8E-9079-B3EC2491EA7F}" presName="connectorText" presStyleLbl="sibTrans2D1" presStyleIdx="5" presStyleCnt="6"/>
      <dgm:spPr/>
    </dgm:pt>
    <dgm:pt modelId="{207D1309-EA9C-4175-B027-1D9D3850462C}" type="pres">
      <dgm:prSet presAssocID="{1AAFC94C-A67D-4736-BD4D-06F0A6EC3C8F}" presName="node" presStyleLbl="node1" presStyleIdx="5" presStyleCnt="6">
        <dgm:presLayoutVars>
          <dgm:bulletEnabled val="1"/>
        </dgm:presLayoutVars>
      </dgm:prSet>
      <dgm:spPr/>
    </dgm:pt>
  </dgm:ptLst>
  <dgm:cxnLst>
    <dgm:cxn modelId="{86E3F601-B8A9-4479-9B4E-4B02F4074085}" type="presOf" srcId="{30E96925-46A5-4E8E-9079-B3EC2491EA7F}" destId="{26D11807-18B5-436F-9218-EC6D26503FB7}" srcOrd="0" destOrd="0" presId="urn:microsoft.com/office/officeart/2005/8/layout/radial5"/>
    <dgm:cxn modelId="{392AED02-58DF-47F9-B647-A9392AFDE444}" type="presOf" srcId="{F9F37935-57F7-453D-8DBD-31F4F2FB9481}" destId="{37BC7051-2D39-48B2-A726-B53A9C4686CC}" srcOrd="0" destOrd="0" presId="urn:microsoft.com/office/officeart/2005/8/layout/radial5"/>
    <dgm:cxn modelId="{621C340B-5E6E-41BE-94DD-91D2D3D0C46B}" srcId="{3A34B6A1-207A-4812-A420-C832B5A98BC5}" destId="{72B5D86B-8807-4743-8E5C-EC069C82A82F}" srcOrd="0" destOrd="0" parTransId="{014E1F89-F762-4688-B36F-5DB57C96BA6F}" sibTransId="{5A650B24-CD42-4BD2-BEAA-0425A5F18B54}"/>
    <dgm:cxn modelId="{A713640B-072C-4C2B-B29A-976F68E3FA38}" srcId="{3A34B6A1-207A-4812-A420-C832B5A98BC5}" destId="{8DC17079-E372-49A3-BF37-E6700FF258C0}" srcOrd="4" destOrd="0" parTransId="{1319E7B7-371E-40B0-8422-E22A367A5213}" sibTransId="{66E066E4-EF2C-4B21-8C16-F37F6D7B44B9}"/>
    <dgm:cxn modelId="{68596D1D-2128-44E0-A5CB-0AC8EF5E45F8}" type="presOf" srcId="{5C385A2F-9DDA-4C98-A5BE-E0672B740390}" destId="{E989CDAD-D860-4702-AB09-937583D44E38}" srcOrd="1" destOrd="0" presId="urn:microsoft.com/office/officeart/2005/8/layout/radial5"/>
    <dgm:cxn modelId="{53239125-DD7B-4E89-80D0-11B1800F91FE}" type="presOf" srcId="{1AAFC94C-A67D-4736-BD4D-06F0A6EC3C8F}" destId="{207D1309-EA9C-4175-B027-1D9D3850462C}" srcOrd="0" destOrd="0" presId="urn:microsoft.com/office/officeart/2005/8/layout/radial5"/>
    <dgm:cxn modelId="{F89FD75C-A77D-4486-B4D6-6CA589065BC8}" type="presOf" srcId="{F7CC25B7-FFB8-4919-B768-AE5EE31032CE}" destId="{51EDE19C-FB84-4F64-8851-1DD356C3F5B2}" srcOrd="0" destOrd="0" presId="urn:microsoft.com/office/officeart/2005/8/layout/radial5"/>
    <dgm:cxn modelId="{9D7B5669-0941-4799-B3E0-16A3FCAE18B8}" type="presOf" srcId="{59052225-5D8C-466C-8E47-97B5A1357A0D}" destId="{097AC918-9E31-41E2-9A6D-505EF7B38D2F}" srcOrd="0" destOrd="0" presId="urn:microsoft.com/office/officeart/2005/8/layout/radial5"/>
    <dgm:cxn modelId="{A4A58649-81DE-4CD7-8B48-BCFE9DD82D8C}" type="presOf" srcId="{EB87CA8B-DFE9-4C0F-96CB-0338FEFAD26C}" destId="{0E177D02-AAB4-4038-BB6F-31A3EA09901F}" srcOrd="1" destOrd="0" presId="urn:microsoft.com/office/officeart/2005/8/layout/radial5"/>
    <dgm:cxn modelId="{BC837F4C-2C2A-4FF8-86F6-E193BA83685B}" srcId="{3A34B6A1-207A-4812-A420-C832B5A98BC5}" destId="{F7CC25B7-FFB8-4919-B768-AE5EE31032CE}" srcOrd="1" destOrd="0" parTransId="{3498BC34-9C51-422F-A70F-ED7FA2CDAA2E}" sibTransId="{7ADA6B9E-D1BA-4180-848E-106A9520AD4E}"/>
    <dgm:cxn modelId="{F9F5CB77-7A01-4B2A-9D0A-744B2CFBD2A9}" type="presOf" srcId="{72B5D86B-8807-4743-8E5C-EC069C82A82F}" destId="{FBB2E118-BA09-414E-9328-D64D1C9C451F}" srcOrd="0" destOrd="0" presId="urn:microsoft.com/office/officeart/2005/8/layout/radial5"/>
    <dgm:cxn modelId="{6EB39E7C-261C-475C-9C0A-BB743688EF33}" type="presOf" srcId="{8DC17079-E372-49A3-BF37-E6700FF258C0}" destId="{C2E05BD0-8016-46DA-97E3-364B1F76B8C4}" srcOrd="0" destOrd="0" presId="urn:microsoft.com/office/officeart/2005/8/layout/radial5"/>
    <dgm:cxn modelId="{04325A87-DA7F-4E24-9337-7CEF1E22F7CD}" type="presOf" srcId="{EB87CA8B-DFE9-4C0F-96CB-0338FEFAD26C}" destId="{9FA45527-2346-4D05-A034-C2D6608CEC2E}" srcOrd="0" destOrd="0" presId="urn:microsoft.com/office/officeart/2005/8/layout/radial5"/>
    <dgm:cxn modelId="{8B460C8C-A54C-4D22-B8A9-0F69B2AAA8DB}" type="presOf" srcId="{3498BC34-9C51-422F-A70F-ED7FA2CDAA2E}" destId="{54F3A85C-6C44-4B75-B9E5-3D2A9AD167D9}" srcOrd="1" destOrd="0" presId="urn:microsoft.com/office/officeart/2005/8/layout/radial5"/>
    <dgm:cxn modelId="{47C3E394-9C25-4AD4-B314-30054B9B3E9D}" type="presOf" srcId="{FCF975ED-0043-4DD9-8194-65DC093C627F}" destId="{916BEB35-0C04-45D0-A356-80CB944F0383}" srcOrd="0" destOrd="0" presId="urn:microsoft.com/office/officeart/2005/8/layout/radial5"/>
    <dgm:cxn modelId="{CB6B7A99-A6DC-42FA-887C-96B68432912D}" srcId="{3A34B6A1-207A-4812-A420-C832B5A98BC5}" destId="{FCF975ED-0043-4DD9-8194-65DC093C627F}" srcOrd="3" destOrd="0" parTransId="{EB87CA8B-DFE9-4C0F-96CB-0338FEFAD26C}" sibTransId="{9879B15C-4BBD-4BD0-B058-23ADA1847CFB}"/>
    <dgm:cxn modelId="{A983D49C-21CF-4EEE-8B10-3159B422A7FE}" srcId="{3A34B6A1-207A-4812-A420-C832B5A98BC5}" destId="{F9F37935-57F7-453D-8DBD-31F4F2FB9481}" srcOrd="2" destOrd="0" parTransId="{5C385A2F-9DDA-4C98-A5BE-E0672B740390}" sibTransId="{E52C3B1F-88DB-4E5F-9869-240426E70073}"/>
    <dgm:cxn modelId="{55E828A8-54E3-4A0C-AC6A-EFCC6EF8A0B6}" type="presOf" srcId="{5C385A2F-9DDA-4C98-A5BE-E0672B740390}" destId="{7893DB8D-435D-4A7B-8326-8B4FE71B901A}" srcOrd="0" destOrd="0" presId="urn:microsoft.com/office/officeart/2005/8/layout/radial5"/>
    <dgm:cxn modelId="{415F55BB-A7B6-42CD-B7AC-56D99C0A8149}" srcId="{3A34B6A1-207A-4812-A420-C832B5A98BC5}" destId="{1AAFC94C-A67D-4736-BD4D-06F0A6EC3C8F}" srcOrd="5" destOrd="0" parTransId="{30E96925-46A5-4E8E-9079-B3EC2491EA7F}" sibTransId="{887037E8-7142-423B-B187-C20E1D84C02A}"/>
    <dgm:cxn modelId="{AAE0A4C4-A4E3-492E-9344-93596C0872DA}" type="presOf" srcId="{3498BC34-9C51-422F-A70F-ED7FA2CDAA2E}" destId="{20EC4582-3F9C-460F-91F7-2F489BAF7AC4}" srcOrd="0" destOrd="0" presId="urn:microsoft.com/office/officeart/2005/8/layout/radial5"/>
    <dgm:cxn modelId="{7A683AD6-11E2-4DD7-834D-6B9A7E9B3217}" type="presOf" srcId="{30E96925-46A5-4E8E-9079-B3EC2491EA7F}" destId="{1D1007BA-8A0A-4C5B-B475-A73738E2FF88}" srcOrd="1" destOrd="0" presId="urn:microsoft.com/office/officeart/2005/8/layout/radial5"/>
    <dgm:cxn modelId="{520A9DE1-0C62-4D5B-8B24-8AC71627F925}" type="presOf" srcId="{1319E7B7-371E-40B0-8422-E22A367A5213}" destId="{FD96CE3E-4272-4FDA-9B6F-C349530E18FE}" srcOrd="1" destOrd="0" presId="urn:microsoft.com/office/officeart/2005/8/layout/radial5"/>
    <dgm:cxn modelId="{70355DE9-5CE0-4574-B74E-BDD6A3137C3D}" type="presOf" srcId="{014E1F89-F762-4688-B36F-5DB57C96BA6F}" destId="{D1273023-7B14-4FFB-8D44-2730278A1B7E}" srcOrd="0" destOrd="0" presId="urn:microsoft.com/office/officeart/2005/8/layout/radial5"/>
    <dgm:cxn modelId="{BC85EDED-DC1F-4855-BA82-3E5B48A3A593}" type="presOf" srcId="{3A34B6A1-207A-4812-A420-C832B5A98BC5}" destId="{7C4A52C9-C3C7-46E2-A00A-9B43A985379A}" srcOrd="0" destOrd="0" presId="urn:microsoft.com/office/officeart/2005/8/layout/radial5"/>
    <dgm:cxn modelId="{0E2043F0-F110-4FDB-83F7-B1011A8F727F}" srcId="{59052225-5D8C-466C-8E47-97B5A1357A0D}" destId="{3A34B6A1-207A-4812-A420-C832B5A98BC5}" srcOrd="0" destOrd="0" parTransId="{8321263D-B2C7-47F6-82E4-323E2382F2F0}" sibTransId="{C33A3C3E-DB35-43EA-A94E-6A57D63158FE}"/>
    <dgm:cxn modelId="{7611E6F4-2F86-4C4F-9CC6-D4271E990A1C}" type="presOf" srcId="{014E1F89-F762-4688-B36F-5DB57C96BA6F}" destId="{863DD5A9-D7E0-486D-996C-10E2CB410874}" srcOrd="1" destOrd="0" presId="urn:microsoft.com/office/officeart/2005/8/layout/radial5"/>
    <dgm:cxn modelId="{F059D5F6-B555-4748-9A2A-291E56CEFE4B}" type="presOf" srcId="{1319E7B7-371E-40B0-8422-E22A367A5213}" destId="{0AE9F2C9-7B9C-4F4C-B0F1-BD8170D52169}" srcOrd="0" destOrd="0" presId="urn:microsoft.com/office/officeart/2005/8/layout/radial5"/>
    <dgm:cxn modelId="{05AA62A5-950F-468A-8E29-54842C9BC90C}" type="presParOf" srcId="{097AC918-9E31-41E2-9A6D-505EF7B38D2F}" destId="{7C4A52C9-C3C7-46E2-A00A-9B43A985379A}" srcOrd="0" destOrd="0" presId="urn:microsoft.com/office/officeart/2005/8/layout/radial5"/>
    <dgm:cxn modelId="{BF1349DF-7088-4C3F-AA40-F34467B018FF}" type="presParOf" srcId="{097AC918-9E31-41E2-9A6D-505EF7B38D2F}" destId="{D1273023-7B14-4FFB-8D44-2730278A1B7E}" srcOrd="1" destOrd="0" presId="urn:microsoft.com/office/officeart/2005/8/layout/radial5"/>
    <dgm:cxn modelId="{DCE37C4D-266D-409A-9637-5027DEC5AEBA}" type="presParOf" srcId="{D1273023-7B14-4FFB-8D44-2730278A1B7E}" destId="{863DD5A9-D7E0-486D-996C-10E2CB410874}" srcOrd="0" destOrd="0" presId="urn:microsoft.com/office/officeart/2005/8/layout/radial5"/>
    <dgm:cxn modelId="{40CB4D1A-BF25-4C4A-B284-14B669BDE8A4}" type="presParOf" srcId="{097AC918-9E31-41E2-9A6D-505EF7B38D2F}" destId="{FBB2E118-BA09-414E-9328-D64D1C9C451F}" srcOrd="2" destOrd="0" presId="urn:microsoft.com/office/officeart/2005/8/layout/radial5"/>
    <dgm:cxn modelId="{4B5D834D-1C2B-41A0-92FD-A4C8606CED0F}" type="presParOf" srcId="{097AC918-9E31-41E2-9A6D-505EF7B38D2F}" destId="{20EC4582-3F9C-460F-91F7-2F489BAF7AC4}" srcOrd="3" destOrd="0" presId="urn:microsoft.com/office/officeart/2005/8/layout/radial5"/>
    <dgm:cxn modelId="{06439DE8-774C-4AF0-BD10-3FEA77576AD1}" type="presParOf" srcId="{20EC4582-3F9C-460F-91F7-2F489BAF7AC4}" destId="{54F3A85C-6C44-4B75-B9E5-3D2A9AD167D9}" srcOrd="0" destOrd="0" presId="urn:microsoft.com/office/officeart/2005/8/layout/radial5"/>
    <dgm:cxn modelId="{1BFB3618-2BB2-4EBD-BF89-1EAEACDCF3F4}" type="presParOf" srcId="{097AC918-9E31-41E2-9A6D-505EF7B38D2F}" destId="{51EDE19C-FB84-4F64-8851-1DD356C3F5B2}" srcOrd="4" destOrd="0" presId="urn:microsoft.com/office/officeart/2005/8/layout/radial5"/>
    <dgm:cxn modelId="{AEEFA508-9C47-4AF2-99DB-1E2DA1CACDA2}" type="presParOf" srcId="{097AC918-9E31-41E2-9A6D-505EF7B38D2F}" destId="{7893DB8D-435D-4A7B-8326-8B4FE71B901A}" srcOrd="5" destOrd="0" presId="urn:microsoft.com/office/officeart/2005/8/layout/radial5"/>
    <dgm:cxn modelId="{A1B4035D-014C-4BA5-80B1-F869CCE405D9}" type="presParOf" srcId="{7893DB8D-435D-4A7B-8326-8B4FE71B901A}" destId="{E989CDAD-D860-4702-AB09-937583D44E38}" srcOrd="0" destOrd="0" presId="urn:microsoft.com/office/officeart/2005/8/layout/radial5"/>
    <dgm:cxn modelId="{87DFDD64-89DD-48E8-87DB-4D7189697F47}" type="presParOf" srcId="{097AC918-9E31-41E2-9A6D-505EF7B38D2F}" destId="{37BC7051-2D39-48B2-A726-B53A9C4686CC}" srcOrd="6" destOrd="0" presId="urn:microsoft.com/office/officeart/2005/8/layout/radial5"/>
    <dgm:cxn modelId="{7E173694-4820-4469-B81E-D03254731EEB}" type="presParOf" srcId="{097AC918-9E31-41E2-9A6D-505EF7B38D2F}" destId="{9FA45527-2346-4D05-A034-C2D6608CEC2E}" srcOrd="7" destOrd="0" presId="urn:microsoft.com/office/officeart/2005/8/layout/radial5"/>
    <dgm:cxn modelId="{CFC067E5-7564-4FA5-9BF5-F9135DE7AFC0}" type="presParOf" srcId="{9FA45527-2346-4D05-A034-C2D6608CEC2E}" destId="{0E177D02-AAB4-4038-BB6F-31A3EA09901F}" srcOrd="0" destOrd="0" presId="urn:microsoft.com/office/officeart/2005/8/layout/radial5"/>
    <dgm:cxn modelId="{A23E1E04-A841-496C-A322-9E34E07BEF80}" type="presParOf" srcId="{097AC918-9E31-41E2-9A6D-505EF7B38D2F}" destId="{916BEB35-0C04-45D0-A356-80CB944F0383}" srcOrd="8" destOrd="0" presId="urn:microsoft.com/office/officeart/2005/8/layout/radial5"/>
    <dgm:cxn modelId="{F79BF576-0784-4C51-9006-97E369BE0F94}" type="presParOf" srcId="{097AC918-9E31-41E2-9A6D-505EF7B38D2F}" destId="{0AE9F2C9-7B9C-4F4C-B0F1-BD8170D52169}" srcOrd="9" destOrd="0" presId="urn:microsoft.com/office/officeart/2005/8/layout/radial5"/>
    <dgm:cxn modelId="{4377AF99-00CF-49EB-9C97-D06E285B8AFE}" type="presParOf" srcId="{0AE9F2C9-7B9C-4F4C-B0F1-BD8170D52169}" destId="{FD96CE3E-4272-4FDA-9B6F-C349530E18FE}" srcOrd="0" destOrd="0" presId="urn:microsoft.com/office/officeart/2005/8/layout/radial5"/>
    <dgm:cxn modelId="{42480778-BF94-4B16-A978-C7365B89CD03}" type="presParOf" srcId="{097AC918-9E31-41E2-9A6D-505EF7B38D2F}" destId="{C2E05BD0-8016-46DA-97E3-364B1F76B8C4}" srcOrd="10" destOrd="0" presId="urn:microsoft.com/office/officeart/2005/8/layout/radial5"/>
    <dgm:cxn modelId="{3C31A37F-8C0F-418F-ACAF-F0AF607331A6}" type="presParOf" srcId="{097AC918-9E31-41E2-9A6D-505EF7B38D2F}" destId="{26D11807-18B5-436F-9218-EC6D26503FB7}" srcOrd="11" destOrd="0" presId="urn:microsoft.com/office/officeart/2005/8/layout/radial5"/>
    <dgm:cxn modelId="{0AFB7E95-75BB-40CE-97A9-64DB527A4E4C}" type="presParOf" srcId="{26D11807-18B5-436F-9218-EC6D26503FB7}" destId="{1D1007BA-8A0A-4C5B-B475-A73738E2FF88}" srcOrd="0" destOrd="0" presId="urn:microsoft.com/office/officeart/2005/8/layout/radial5"/>
    <dgm:cxn modelId="{563FBBFA-57BE-4B1E-84A5-1251F684810F}" type="presParOf" srcId="{097AC918-9E31-41E2-9A6D-505EF7B38D2F}" destId="{207D1309-EA9C-4175-B027-1D9D3850462C}"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C4CD7E-EFFF-49FD-93D8-23CF6FDA28E7}"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61958861-1D9D-4E2B-A64F-116F2C6F6B03}">
      <dgm:prSet phldrT="[Text]" custT="1"/>
      <dgm:spPr>
        <a:solidFill>
          <a:schemeClr val="accent1"/>
        </a:solidFill>
      </dgm:spPr>
      <dgm:t>
        <a:bodyPr/>
        <a:lstStyle/>
        <a:p>
          <a:r>
            <a:rPr lang="en-US" sz="2200"/>
            <a:t>Defining covered benefits</a:t>
          </a:r>
        </a:p>
      </dgm:t>
    </dgm:pt>
    <dgm:pt modelId="{3CADC982-5E47-4451-96E5-51CD275FF7D7}" type="parTrans" cxnId="{FD45E61C-97F6-4EAF-9698-755600040BC6}">
      <dgm:prSet/>
      <dgm:spPr/>
      <dgm:t>
        <a:bodyPr/>
        <a:lstStyle/>
        <a:p>
          <a:endParaRPr lang="en-US" sz="2200"/>
        </a:p>
      </dgm:t>
    </dgm:pt>
    <dgm:pt modelId="{46B10615-F67E-4B4E-9AAF-2CAC6DEBCBF3}" type="sibTrans" cxnId="{FD45E61C-97F6-4EAF-9698-755600040BC6}">
      <dgm:prSet/>
      <dgm:spPr/>
      <dgm:t>
        <a:bodyPr/>
        <a:lstStyle/>
        <a:p>
          <a:endParaRPr lang="en-US" sz="2200"/>
        </a:p>
      </dgm:t>
    </dgm:pt>
    <dgm:pt modelId="{B435F230-0069-4887-ACB0-08BC3ED48E1E}">
      <dgm:prSet phldrT="[Text]" custT="1"/>
      <dgm:spPr>
        <a:solidFill>
          <a:schemeClr val="accent1"/>
        </a:solidFill>
      </dgm:spPr>
      <dgm:t>
        <a:bodyPr/>
        <a:lstStyle/>
        <a:p>
          <a:r>
            <a:rPr lang="en-US" sz="2200"/>
            <a:t>Creating payment structures and provider rates</a:t>
          </a:r>
        </a:p>
      </dgm:t>
    </dgm:pt>
    <dgm:pt modelId="{D2AD1E79-4160-4AAD-BB0B-A482F9CA61E1}" type="parTrans" cxnId="{30B37CEE-B8B3-4AEE-A55D-A0F677305A28}">
      <dgm:prSet/>
      <dgm:spPr/>
      <dgm:t>
        <a:bodyPr/>
        <a:lstStyle/>
        <a:p>
          <a:endParaRPr lang="en-US" sz="2200"/>
        </a:p>
      </dgm:t>
    </dgm:pt>
    <dgm:pt modelId="{F6E38B68-4C70-475B-A7D6-0760DA5A8302}" type="sibTrans" cxnId="{30B37CEE-B8B3-4AEE-A55D-A0F677305A28}">
      <dgm:prSet/>
      <dgm:spPr/>
      <dgm:t>
        <a:bodyPr/>
        <a:lstStyle/>
        <a:p>
          <a:endParaRPr lang="en-US" sz="2200"/>
        </a:p>
      </dgm:t>
    </dgm:pt>
    <dgm:pt modelId="{25459B0E-6ECF-43E1-B8A8-097FAF4C4166}">
      <dgm:prSet phldrT="[Text]" custT="1"/>
      <dgm:spPr>
        <a:solidFill>
          <a:schemeClr val="accent1"/>
        </a:solidFill>
      </dgm:spPr>
      <dgm:t>
        <a:bodyPr/>
        <a:lstStyle/>
        <a:p>
          <a:r>
            <a:rPr lang="en-US" sz="2200"/>
            <a:t>Overseeing providers and delivery systems</a:t>
          </a:r>
        </a:p>
      </dgm:t>
    </dgm:pt>
    <dgm:pt modelId="{0930FD55-0A26-4F62-A922-AF4C4C380724}" type="parTrans" cxnId="{3C9CE728-2F8B-4FBA-B98B-944087F9779E}">
      <dgm:prSet/>
      <dgm:spPr/>
      <dgm:t>
        <a:bodyPr/>
        <a:lstStyle/>
        <a:p>
          <a:endParaRPr lang="en-US" sz="2200"/>
        </a:p>
      </dgm:t>
    </dgm:pt>
    <dgm:pt modelId="{5C8E1015-6DF9-4032-9530-05E99B1055BD}" type="sibTrans" cxnId="{3C9CE728-2F8B-4FBA-B98B-944087F9779E}">
      <dgm:prSet/>
      <dgm:spPr/>
      <dgm:t>
        <a:bodyPr/>
        <a:lstStyle/>
        <a:p>
          <a:endParaRPr lang="en-US" sz="2200"/>
        </a:p>
      </dgm:t>
    </dgm:pt>
    <dgm:pt modelId="{00D364E3-7D5B-47F3-BAEC-453C47A6AB3C}">
      <dgm:prSet phldrT="[Text]" custT="1"/>
      <dgm:spPr>
        <a:solidFill>
          <a:schemeClr val="accent1"/>
        </a:solidFill>
      </dgm:spPr>
      <dgm:t>
        <a:bodyPr/>
        <a:lstStyle/>
        <a:p>
          <a:r>
            <a:rPr lang="en-US" sz="2200"/>
            <a:t>Quality improvement</a:t>
          </a:r>
        </a:p>
      </dgm:t>
    </dgm:pt>
    <dgm:pt modelId="{6A43B4C6-570B-426A-A025-D9CB202BB58C}" type="parTrans" cxnId="{CB722F29-D031-4089-9827-6918540AD59D}">
      <dgm:prSet/>
      <dgm:spPr/>
      <dgm:t>
        <a:bodyPr/>
        <a:lstStyle/>
        <a:p>
          <a:endParaRPr lang="en-US" sz="2200"/>
        </a:p>
      </dgm:t>
    </dgm:pt>
    <dgm:pt modelId="{5682456B-250A-4DED-B955-97D04DC01D74}" type="sibTrans" cxnId="{CB722F29-D031-4089-9827-6918540AD59D}">
      <dgm:prSet/>
      <dgm:spPr/>
      <dgm:t>
        <a:bodyPr/>
        <a:lstStyle/>
        <a:p>
          <a:endParaRPr lang="en-US" sz="2200"/>
        </a:p>
      </dgm:t>
    </dgm:pt>
    <dgm:pt modelId="{86C75F2A-98BE-416A-A4CE-9966B056622D}">
      <dgm:prSet phldrT="[Text]" custT="1"/>
      <dgm:spPr>
        <a:solidFill>
          <a:schemeClr val="accent1"/>
        </a:solidFill>
      </dgm:spPr>
      <dgm:t>
        <a:bodyPr/>
        <a:lstStyle/>
        <a:p>
          <a:r>
            <a:rPr lang="en-US" sz="2200"/>
            <a:t>Maintaining program integrity</a:t>
          </a:r>
        </a:p>
      </dgm:t>
    </dgm:pt>
    <dgm:pt modelId="{41FBB2EA-C6F8-452E-9918-1A93B66CA916}" type="parTrans" cxnId="{C5B9318C-3CF8-4714-8C54-3C7D50225AFE}">
      <dgm:prSet/>
      <dgm:spPr/>
      <dgm:t>
        <a:bodyPr/>
        <a:lstStyle/>
        <a:p>
          <a:endParaRPr lang="en-US" sz="2200"/>
        </a:p>
      </dgm:t>
    </dgm:pt>
    <dgm:pt modelId="{8DC07258-0643-45C5-8D58-EB28A6A5ED47}" type="sibTrans" cxnId="{C5B9318C-3CF8-4714-8C54-3C7D50225AFE}">
      <dgm:prSet/>
      <dgm:spPr/>
      <dgm:t>
        <a:bodyPr/>
        <a:lstStyle/>
        <a:p>
          <a:endParaRPr lang="en-US" sz="2200"/>
        </a:p>
      </dgm:t>
    </dgm:pt>
    <dgm:pt modelId="{CF55360D-135A-4202-856B-9EF4E66CDCBE}">
      <dgm:prSet custT="1"/>
      <dgm:spPr>
        <a:solidFill>
          <a:schemeClr val="accent1"/>
        </a:solidFill>
      </dgm:spPr>
      <dgm:t>
        <a:bodyPr/>
        <a:lstStyle/>
        <a:p>
          <a:r>
            <a:rPr lang="en-US" sz="2200"/>
            <a:t>Managing utilization</a:t>
          </a:r>
        </a:p>
      </dgm:t>
    </dgm:pt>
    <dgm:pt modelId="{07630016-E85C-4C8B-9AC9-BD7743CE2694}" type="parTrans" cxnId="{FEA5BAEF-1D58-4ADA-87CA-6600B57656F4}">
      <dgm:prSet/>
      <dgm:spPr/>
      <dgm:t>
        <a:bodyPr/>
        <a:lstStyle/>
        <a:p>
          <a:endParaRPr lang="en-US" sz="2200"/>
        </a:p>
      </dgm:t>
    </dgm:pt>
    <dgm:pt modelId="{37CAFD28-2AA5-4201-8EFA-D64F849F87FD}" type="sibTrans" cxnId="{FEA5BAEF-1D58-4ADA-87CA-6600B57656F4}">
      <dgm:prSet/>
      <dgm:spPr/>
      <dgm:t>
        <a:bodyPr/>
        <a:lstStyle/>
        <a:p>
          <a:endParaRPr lang="en-US" sz="2200"/>
        </a:p>
      </dgm:t>
    </dgm:pt>
    <dgm:pt modelId="{A7538EFA-56F8-44FF-8239-5CA29E3A6A42}" type="pres">
      <dgm:prSet presAssocID="{C1C4CD7E-EFFF-49FD-93D8-23CF6FDA28E7}" presName="diagram" presStyleCnt="0">
        <dgm:presLayoutVars>
          <dgm:dir/>
          <dgm:resizeHandles val="exact"/>
        </dgm:presLayoutVars>
      </dgm:prSet>
      <dgm:spPr/>
    </dgm:pt>
    <dgm:pt modelId="{E0684C3C-8F4E-4538-A23E-85692541BEED}" type="pres">
      <dgm:prSet presAssocID="{61958861-1D9D-4E2B-A64F-116F2C6F6B03}" presName="node" presStyleLbl="node1" presStyleIdx="0" presStyleCnt="6">
        <dgm:presLayoutVars>
          <dgm:bulletEnabled val="1"/>
        </dgm:presLayoutVars>
      </dgm:prSet>
      <dgm:spPr/>
    </dgm:pt>
    <dgm:pt modelId="{CC1F4F96-784D-48EB-98FB-296FC9D05E7C}" type="pres">
      <dgm:prSet presAssocID="{46B10615-F67E-4B4E-9AAF-2CAC6DEBCBF3}" presName="sibTrans" presStyleCnt="0"/>
      <dgm:spPr/>
    </dgm:pt>
    <dgm:pt modelId="{0630CCBC-46FE-4A9E-ADF3-946608E81FE0}" type="pres">
      <dgm:prSet presAssocID="{B435F230-0069-4887-ACB0-08BC3ED48E1E}" presName="node" presStyleLbl="node1" presStyleIdx="1" presStyleCnt="6">
        <dgm:presLayoutVars>
          <dgm:bulletEnabled val="1"/>
        </dgm:presLayoutVars>
      </dgm:prSet>
      <dgm:spPr/>
    </dgm:pt>
    <dgm:pt modelId="{D503DD7D-114A-4EB7-AE56-010BA7ECE6ED}" type="pres">
      <dgm:prSet presAssocID="{F6E38B68-4C70-475B-A7D6-0760DA5A8302}" presName="sibTrans" presStyleCnt="0"/>
      <dgm:spPr/>
    </dgm:pt>
    <dgm:pt modelId="{4D206BF0-5669-4E5A-9321-921A9D8B9471}" type="pres">
      <dgm:prSet presAssocID="{CF55360D-135A-4202-856B-9EF4E66CDCBE}" presName="node" presStyleLbl="node1" presStyleIdx="2" presStyleCnt="6">
        <dgm:presLayoutVars>
          <dgm:bulletEnabled val="1"/>
        </dgm:presLayoutVars>
      </dgm:prSet>
      <dgm:spPr/>
    </dgm:pt>
    <dgm:pt modelId="{B333F3A0-1472-4044-A080-D0474D56BD67}" type="pres">
      <dgm:prSet presAssocID="{37CAFD28-2AA5-4201-8EFA-D64F849F87FD}" presName="sibTrans" presStyleCnt="0"/>
      <dgm:spPr/>
    </dgm:pt>
    <dgm:pt modelId="{A953EB13-007E-4857-9AC9-011A806C3599}" type="pres">
      <dgm:prSet presAssocID="{25459B0E-6ECF-43E1-B8A8-097FAF4C4166}" presName="node" presStyleLbl="node1" presStyleIdx="3" presStyleCnt="6">
        <dgm:presLayoutVars>
          <dgm:bulletEnabled val="1"/>
        </dgm:presLayoutVars>
      </dgm:prSet>
      <dgm:spPr/>
    </dgm:pt>
    <dgm:pt modelId="{580A5898-5013-4E8E-94E0-659B1C4B91C1}" type="pres">
      <dgm:prSet presAssocID="{5C8E1015-6DF9-4032-9530-05E99B1055BD}" presName="sibTrans" presStyleCnt="0"/>
      <dgm:spPr/>
    </dgm:pt>
    <dgm:pt modelId="{6710BC9A-3FF3-416E-839B-076C5BDED350}" type="pres">
      <dgm:prSet presAssocID="{00D364E3-7D5B-47F3-BAEC-453C47A6AB3C}" presName="node" presStyleLbl="node1" presStyleIdx="4" presStyleCnt="6">
        <dgm:presLayoutVars>
          <dgm:bulletEnabled val="1"/>
        </dgm:presLayoutVars>
      </dgm:prSet>
      <dgm:spPr/>
    </dgm:pt>
    <dgm:pt modelId="{DACDBED2-DF3F-49F1-AA94-A9AF26C57392}" type="pres">
      <dgm:prSet presAssocID="{5682456B-250A-4DED-B955-97D04DC01D74}" presName="sibTrans" presStyleCnt="0"/>
      <dgm:spPr/>
    </dgm:pt>
    <dgm:pt modelId="{243A987F-364C-4CA8-B1EE-2D4EA66BCFD9}" type="pres">
      <dgm:prSet presAssocID="{86C75F2A-98BE-416A-A4CE-9966B056622D}" presName="node" presStyleLbl="node1" presStyleIdx="5" presStyleCnt="6">
        <dgm:presLayoutVars>
          <dgm:bulletEnabled val="1"/>
        </dgm:presLayoutVars>
      </dgm:prSet>
      <dgm:spPr/>
    </dgm:pt>
  </dgm:ptLst>
  <dgm:cxnLst>
    <dgm:cxn modelId="{FD45E61C-97F6-4EAF-9698-755600040BC6}" srcId="{C1C4CD7E-EFFF-49FD-93D8-23CF6FDA28E7}" destId="{61958861-1D9D-4E2B-A64F-116F2C6F6B03}" srcOrd="0" destOrd="0" parTransId="{3CADC982-5E47-4451-96E5-51CD275FF7D7}" sibTransId="{46B10615-F67E-4B4E-9AAF-2CAC6DEBCBF3}"/>
    <dgm:cxn modelId="{3C9CE728-2F8B-4FBA-B98B-944087F9779E}" srcId="{C1C4CD7E-EFFF-49FD-93D8-23CF6FDA28E7}" destId="{25459B0E-6ECF-43E1-B8A8-097FAF4C4166}" srcOrd="3" destOrd="0" parTransId="{0930FD55-0A26-4F62-A922-AF4C4C380724}" sibTransId="{5C8E1015-6DF9-4032-9530-05E99B1055BD}"/>
    <dgm:cxn modelId="{CB722F29-D031-4089-9827-6918540AD59D}" srcId="{C1C4CD7E-EFFF-49FD-93D8-23CF6FDA28E7}" destId="{00D364E3-7D5B-47F3-BAEC-453C47A6AB3C}" srcOrd="4" destOrd="0" parTransId="{6A43B4C6-570B-426A-A025-D9CB202BB58C}" sibTransId="{5682456B-250A-4DED-B955-97D04DC01D74}"/>
    <dgm:cxn modelId="{7D4B0335-12B6-46B4-9366-1F3A77004DAE}" type="presOf" srcId="{B435F230-0069-4887-ACB0-08BC3ED48E1E}" destId="{0630CCBC-46FE-4A9E-ADF3-946608E81FE0}" srcOrd="0" destOrd="0" presId="urn:microsoft.com/office/officeart/2005/8/layout/default"/>
    <dgm:cxn modelId="{7F0DD88B-F3EE-45C9-9142-81BF9B41F7D0}" type="presOf" srcId="{CF55360D-135A-4202-856B-9EF4E66CDCBE}" destId="{4D206BF0-5669-4E5A-9321-921A9D8B9471}" srcOrd="0" destOrd="0" presId="urn:microsoft.com/office/officeart/2005/8/layout/default"/>
    <dgm:cxn modelId="{C5B9318C-3CF8-4714-8C54-3C7D50225AFE}" srcId="{C1C4CD7E-EFFF-49FD-93D8-23CF6FDA28E7}" destId="{86C75F2A-98BE-416A-A4CE-9966B056622D}" srcOrd="5" destOrd="0" parTransId="{41FBB2EA-C6F8-452E-9918-1A93B66CA916}" sibTransId="{8DC07258-0643-45C5-8D58-EB28A6A5ED47}"/>
    <dgm:cxn modelId="{B071C991-E1D7-481A-8F9C-0DAB7FD11A8A}" type="presOf" srcId="{86C75F2A-98BE-416A-A4CE-9966B056622D}" destId="{243A987F-364C-4CA8-B1EE-2D4EA66BCFD9}" srcOrd="0" destOrd="0" presId="urn:microsoft.com/office/officeart/2005/8/layout/default"/>
    <dgm:cxn modelId="{ACA6BBAE-C736-407A-AD17-3DE8EBACC2D1}" type="presOf" srcId="{61958861-1D9D-4E2B-A64F-116F2C6F6B03}" destId="{E0684C3C-8F4E-4538-A23E-85692541BEED}" srcOrd="0" destOrd="0" presId="urn:microsoft.com/office/officeart/2005/8/layout/default"/>
    <dgm:cxn modelId="{65F4D7CC-3693-42B1-9339-A8359BF5C93D}" type="presOf" srcId="{25459B0E-6ECF-43E1-B8A8-097FAF4C4166}" destId="{A953EB13-007E-4857-9AC9-011A806C3599}" srcOrd="0" destOrd="0" presId="urn:microsoft.com/office/officeart/2005/8/layout/default"/>
    <dgm:cxn modelId="{30B37CEE-B8B3-4AEE-A55D-A0F677305A28}" srcId="{C1C4CD7E-EFFF-49FD-93D8-23CF6FDA28E7}" destId="{B435F230-0069-4887-ACB0-08BC3ED48E1E}" srcOrd="1" destOrd="0" parTransId="{D2AD1E79-4160-4AAD-BB0B-A482F9CA61E1}" sibTransId="{F6E38B68-4C70-475B-A7D6-0760DA5A8302}"/>
    <dgm:cxn modelId="{FEA5BAEF-1D58-4ADA-87CA-6600B57656F4}" srcId="{C1C4CD7E-EFFF-49FD-93D8-23CF6FDA28E7}" destId="{CF55360D-135A-4202-856B-9EF4E66CDCBE}" srcOrd="2" destOrd="0" parTransId="{07630016-E85C-4C8B-9AC9-BD7743CE2694}" sibTransId="{37CAFD28-2AA5-4201-8EFA-D64F849F87FD}"/>
    <dgm:cxn modelId="{5CBB81FB-BA91-419E-A31B-8170FD2759E8}" type="presOf" srcId="{00D364E3-7D5B-47F3-BAEC-453C47A6AB3C}" destId="{6710BC9A-3FF3-416E-839B-076C5BDED350}" srcOrd="0" destOrd="0" presId="urn:microsoft.com/office/officeart/2005/8/layout/default"/>
    <dgm:cxn modelId="{B2E530FF-A8A9-46EC-95D8-69E15D0785EF}" type="presOf" srcId="{C1C4CD7E-EFFF-49FD-93D8-23CF6FDA28E7}" destId="{A7538EFA-56F8-44FF-8239-5CA29E3A6A42}" srcOrd="0" destOrd="0" presId="urn:microsoft.com/office/officeart/2005/8/layout/default"/>
    <dgm:cxn modelId="{96B79334-B0BA-4EB5-BAA1-D2D3630F48F7}" type="presParOf" srcId="{A7538EFA-56F8-44FF-8239-5CA29E3A6A42}" destId="{E0684C3C-8F4E-4538-A23E-85692541BEED}" srcOrd="0" destOrd="0" presId="urn:microsoft.com/office/officeart/2005/8/layout/default"/>
    <dgm:cxn modelId="{487A93DA-0BD0-4FF3-81CB-83B9DC8CD35A}" type="presParOf" srcId="{A7538EFA-56F8-44FF-8239-5CA29E3A6A42}" destId="{CC1F4F96-784D-48EB-98FB-296FC9D05E7C}" srcOrd="1" destOrd="0" presId="urn:microsoft.com/office/officeart/2005/8/layout/default"/>
    <dgm:cxn modelId="{E3D3B502-920C-44F3-A73C-BFF680673F61}" type="presParOf" srcId="{A7538EFA-56F8-44FF-8239-5CA29E3A6A42}" destId="{0630CCBC-46FE-4A9E-ADF3-946608E81FE0}" srcOrd="2" destOrd="0" presId="urn:microsoft.com/office/officeart/2005/8/layout/default"/>
    <dgm:cxn modelId="{4A68FF03-A999-4416-B976-6767CF0A89B5}" type="presParOf" srcId="{A7538EFA-56F8-44FF-8239-5CA29E3A6A42}" destId="{D503DD7D-114A-4EB7-AE56-010BA7ECE6ED}" srcOrd="3" destOrd="0" presId="urn:microsoft.com/office/officeart/2005/8/layout/default"/>
    <dgm:cxn modelId="{C3804FBE-47C6-49D6-8320-0D04C8778B8D}" type="presParOf" srcId="{A7538EFA-56F8-44FF-8239-5CA29E3A6A42}" destId="{4D206BF0-5669-4E5A-9321-921A9D8B9471}" srcOrd="4" destOrd="0" presId="urn:microsoft.com/office/officeart/2005/8/layout/default"/>
    <dgm:cxn modelId="{0B592F7A-715E-488A-B672-72F5BAC0336C}" type="presParOf" srcId="{A7538EFA-56F8-44FF-8239-5CA29E3A6A42}" destId="{B333F3A0-1472-4044-A080-D0474D56BD67}" srcOrd="5" destOrd="0" presId="urn:microsoft.com/office/officeart/2005/8/layout/default"/>
    <dgm:cxn modelId="{C8162D15-6D93-4979-96C9-13EE69E7B199}" type="presParOf" srcId="{A7538EFA-56F8-44FF-8239-5CA29E3A6A42}" destId="{A953EB13-007E-4857-9AC9-011A806C3599}" srcOrd="6" destOrd="0" presId="urn:microsoft.com/office/officeart/2005/8/layout/default"/>
    <dgm:cxn modelId="{04C12248-BCB0-468E-8DA7-E3F6E098BC94}" type="presParOf" srcId="{A7538EFA-56F8-44FF-8239-5CA29E3A6A42}" destId="{580A5898-5013-4E8E-94E0-659B1C4B91C1}" srcOrd="7" destOrd="0" presId="urn:microsoft.com/office/officeart/2005/8/layout/default"/>
    <dgm:cxn modelId="{01E90C7A-258A-4059-9C7C-552D91F8C32E}" type="presParOf" srcId="{A7538EFA-56F8-44FF-8239-5CA29E3A6A42}" destId="{6710BC9A-3FF3-416E-839B-076C5BDED350}" srcOrd="8" destOrd="0" presId="urn:microsoft.com/office/officeart/2005/8/layout/default"/>
    <dgm:cxn modelId="{4C9DAB82-D122-490B-ADB1-DAEEC8B31AAC}" type="presParOf" srcId="{A7538EFA-56F8-44FF-8239-5CA29E3A6A42}" destId="{DACDBED2-DF3F-49F1-AA94-A9AF26C57392}" srcOrd="9" destOrd="0" presId="urn:microsoft.com/office/officeart/2005/8/layout/default"/>
    <dgm:cxn modelId="{243A0B83-E6E6-4F7D-B60D-8A65EF1DF55A}" type="presParOf" srcId="{A7538EFA-56F8-44FF-8239-5CA29E3A6A42}" destId="{243A987F-364C-4CA8-B1EE-2D4EA66BCFD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A8DB5543-8563-40ED-8259-848D3E90B01A}"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C74132E7-BBB3-4A56-A371-9A994AB4386A}">
      <dgm:prSet custT="1"/>
      <dgm:spPr>
        <a:solidFill>
          <a:schemeClr val="accent1"/>
        </a:solidFill>
        <a:ln>
          <a:noFill/>
        </a:ln>
      </dgm:spPr>
      <dgm:t>
        <a:bodyPr/>
        <a:lstStyle/>
        <a:p>
          <a:r>
            <a:rPr lang="en-US" sz="2000"/>
            <a:t>Increased agency consultation during COVID-19 pandemic</a:t>
          </a:r>
        </a:p>
      </dgm:t>
    </dgm:pt>
    <dgm:pt modelId="{7439A2E2-BE06-45A0-8036-B6A6185A9D4F}" type="sibTrans" cxnId="{883F17BD-BD46-42AE-9792-BAC796140D44}">
      <dgm:prSet/>
      <dgm:spPr/>
      <dgm:t>
        <a:bodyPr/>
        <a:lstStyle/>
        <a:p>
          <a:endParaRPr lang="en-US" sz="2000"/>
        </a:p>
      </dgm:t>
    </dgm:pt>
    <dgm:pt modelId="{EF815BA7-1DFC-403D-A45C-1DA4F32D7D16}" type="parTrans" cxnId="{883F17BD-BD46-42AE-9792-BAC796140D44}">
      <dgm:prSet/>
      <dgm:spPr/>
      <dgm:t>
        <a:bodyPr/>
        <a:lstStyle/>
        <a:p>
          <a:endParaRPr lang="en-US" sz="2000"/>
        </a:p>
      </dgm:t>
    </dgm:pt>
    <dgm:pt modelId="{6088BC8F-4EA1-4E18-A9BB-B3944C2DC116}">
      <dgm:prSet custT="1"/>
      <dgm:spPr>
        <a:solidFill>
          <a:schemeClr val="accent1"/>
        </a:solidFill>
        <a:ln>
          <a:noFill/>
        </a:ln>
      </dgm:spPr>
      <dgm:t>
        <a:bodyPr/>
        <a:lstStyle/>
        <a:p>
          <a:r>
            <a:rPr lang="en-US" sz="2000"/>
            <a:t>Formal relationships such as a percentage of time, serving on advisory committees</a:t>
          </a:r>
        </a:p>
      </dgm:t>
    </dgm:pt>
    <dgm:pt modelId="{4EC40944-61EB-4C82-AD3B-312040CD00B3}" type="parTrans" cxnId="{E13874AC-0CE3-4FC0-9C70-DB86DF779166}">
      <dgm:prSet/>
      <dgm:spPr/>
      <dgm:t>
        <a:bodyPr/>
        <a:lstStyle/>
        <a:p>
          <a:endParaRPr lang="en-US" sz="2000"/>
        </a:p>
      </dgm:t>
    </dgm:pt>
    <dgm:pt modelId="{DB2D4490-2971-4427-86CE-DA53B115AC95}" type="sibTrans" cxnId="{E13874AC-0CE3-4FC0-9C70-DB86DF779166}">
      <dgm:prSet/>
      <dgm:spPr/>
      <dgm:t>
        <a:bodyPr/>
        <a:lstStyle/>
        <a:p>
          <a:endParaRPr lang="en-US" sz="2000"/>
        </a:p>
      </dgm:t>
    </dgm:pt>
    <dgm:pt modelId="{7F576FF0-2822-48E8-B204-22C096401792}">
      <dgm:prSet custT="1"/>
      <dgm:spPr>
        <a:solidFill>
          <a:schemeClr val="accent1"/>
        </a:solidFill>
        <a:ln>
          <a:noFill/>
        </a:ln>
      </dgm:spPr>
      <dgm:t>
        <a:bodyPr/>
        <a:lstStyle/>
        <a:p>
          <a:r>
            <a:rPr lang="en-US" sz="2000"/>
            <a:t>Informal support and consultation</a:t>
          </a:r>
        </a:p>
      </dgm:t>
    </dgm:pt>
    <dgm:pt modelId="{F4E33EE4-891B-4FF2-9140-FC2F17E74215}" type="parTrans" cxnId="{220E8CDD-EFD8-49B8-B5A3-96BE1FF5DFD2}">
      <dgm:prSet/>
      <dgm:spPr/>
      <dgm:t>
        <a:bodyPr/>
        <a:lstStyle/>
        <a:p>
          <a:endParaRPr lang="en-US" sz="2000"/>
        </a:p>
      </dgm:t>
    </dgm:pt>
    <dgm:pt modelId="{E94992F5-FB57-4FBA-959E-FB6C5C55B8D7}" type="sibTrans" cxnId="{220E8CDD-EFD8-49B8-B5A3-96BE1FF5DFD2}">
      <dgm:prSet/>
      <dgm:spPr/>
      <dgm:t>
        <a:bodyPr/>
        <a:lstStyle/>
        <a:p>
          <a:endParaRPr lang="en-US" sz="2000"/>
        </a:p>
      </dgm:t>
    </dgm:pt>
    <dgm:pt modelId="{99D49EA0-02F6-4594-A9DA-219970665890}" type="pres">
      <dgm:prSet presAssocID="{A8DB5543-8563-40ED-8259-848D3E90B01A}" presName="linear" presStyleCnt="0">
        <dgm:presLayoutVars>
          <dgm:animLvl val="lvl"/>
          <dgm:resizeHandles val="exact"/>
        </dgm:presLayoutVars>
      </dgm:prSet>
      <dgm:spPr/>
    </dgm:pt>
    <dgm:pt modelId="{642741A2-70C1-4983-8B76-8F27DB580EF4}" type="pres">
      <dgm:prSet presAssocID="{6088BC8F-4EA1-4E18-A9BB-B3944C2DC116}" presName="parentText" presStyleLbl="node1" presStyleIdx="0" presStyleCnt="3">
        <dgm:presLayoutVars>
          <dgm:chMax val="0"/>
          <dgm:bulletEnabled val="1"/>
        </dgm:presLayoutVars>
      </dgm:prSet>
      <dgm:spPr/>
    </dgm:pt>
    <dgm:pt modelId="{2E440A6F-20E2-44C4-A534-C5AE32C92A17}" type="pres">
      <dgm:prSet presAssocID="{DB2D4490-2971-4427-86CE-DA53B115AC95}" presName="spacer" presStyleCnt="0"/>
      <dgm:spPr/>
    </dgm:pt>
    <dgm:pt modelId="{996C1F8D-0501-4B8F-99B6-1DA5AEC0FC47}" type="pres">
      <dgm:prSet presAssocID="{7F576FF0-2822-48E8-B204-22C096401792}" presName="parentText" presStyleLbl="node1" presStyleIdx="1" presStyleCnt="3">
        <dgm:presLayoutVars>
          <dgm:chMax val="0"/>
          <dgm:bulletEnabled val="1"/>
        </dgm:presLayoutVars>
      </dgm:prSet>
      <dgm:spPr/>
    </dgm:pt>
    <dgm:pt modelId="{380B4AFE-966E-4AE0-8AA4-1B5778A1182A}" type="pres">
      <dgm:prSet presAssocID="{E94992F5-FB57-4FBA-959E-FB6C5C55B8D7}" presName="spacer" presStyleCnt="0"/>
      <dgm:spPr/>
    </dgm:pt>
    <dgm:pt modelId="{61723264-2AC6-4D7D-901E-6006729EDEA9}" type="pres">
      <dgm:prSet presAssocID="{C74132E7-BBB3-4A56-A371-9A994AB4386A}" presName="parentText" presStyleLbl="node1" presStyleIdx="2" presStyleCnt="3">
        <dgm:presLayoutVars>
          <dgm:chMax val="0"/>
          <dgm:bulletEnabled val="1"/>
        </dgm:presLayoutVars>
      </dgm:prSet>
      <dgm:spPr/>
    </dgm:pt>
  </dgm:ptLst>
  <dgm:cxnLst>
    <dgm:cxn modelId="{49CDD527-9754-4463-878F-DC6CEE38AC53}" type="presOf" srcId="{7F576FF0-2822-48E8-B204-22C096401792}" destId="{996C1F8D-0501-4B8F-99B6-1DA5AEC0FC47}" srcOrd="0" destOrd="0" presId="urn:microsoft.com/office/officeart/2005/8/layout/vList2"/>
    <dgm:cxn modelId="{5B518E32-8417-4CB2-8A63-45249E4CCE38}" type="presOf" srcId="{6088BC8F-4EA1-4E18-A9BB-B3944C2DC116}" destId="{642741A2-70C1-4983-8B76-8F27DB580EF4}" srcOrd="0" destOrd="0" presId="urn:microsoft.com/office/officeart/2005/8/layout/vList2"/>
    <dgm:cxn modelId="{7339625A-5AA6-4F7F-8A94-6302797EA35D}" type="presOf" srcId="{A8DB5543-8563-40ED-8259-848D3E90B01A}" destId="{99D49EA0-02F6-4594-A9DA-219970665890}" srcOrd="0" destOrd="0" presId="urn:microsoft.com/office/officeart/2005/8/layout/vList2"/>
    <dgm:cxn modelId="{853A50A3-C26E-4ED2-99C0-60FF5FF5C75A}" type="presOf" srcId="{C74132E7-BBB3-4A56-A371-9A994AB4386A}" destId="{61723264-2AC6-4D7D-901E-6006729EDEA9}" srcOrd="0" destOrd="0" presId="urn:microsoft.com/office/officeart/2005/8/layout/vList2"/>
    <dgm:cxn modelId="{E13874AC-0CE3-4FC0-9C70-DB86DF779166}" srcId="{A8DB5543-8563-40ED-8259-848D3E90B01A}" destId="{6088BC8F-4EA1-4E18-A9BB-B3944C2DC116}" srcOrd="0" destOrd="0" parTransId="{4EC40944-61EB-4C82-AD3B-312040CD00B3}" sibTransId="{DB2D4490-2971-4427-86CE-DA53B115AC95}"/>
    <dgm:cxn modelId="{883F17BD-BD46-42AE-9792-BAC796140D44}" srcId="{A8DB5543-8563-40ED-8259-848D3E90B01A}" destId="{C74132E7-BBB3-4A56-A371-9A994AB4386A}" srcOrd="2" destOrd="0" parTransId="{EF815BA7-1DFC-403D-A45C-1DA4F32D7D16}" sibTransId="{7439A2E2-BE06-45A0-8036-B6A6185A9D4F}"/>
    <dgm:cxn modelId="{220E8CDD-EFD8-49B8-B5A3-96BE1FF5DFD2}" srcId="{A8DB5543-8563-40ED-8259-848D3E90B01A}" destId="{7F576FF0-2822-48E8-B204-22C096401792}" srcOrd="1" destOrd="0" parTransId="{F4E33EE4-891B-4FF2-9140-FC2F17E74215}" sibTransId="{E94992F5-FB57-4FBA-959E-FB6C5C55B8D7}"/>
    <dgm:cxn modelId="{4C72998F-1016-44E4-8672-868C9AC03372}" type="presParOf" srcId="{99D49EA0-02F6-4594-A9DA-219970665890}" destId="{642741A2-70C1-4983-8B76-8F27DB580EF4}" srcOrd="0" destOrd="0" presId="urn:microsoft.com/office/officeart/2005/8/layout/vList2"/>
    <dgm:cxn modelId="{25621903-C97E-4DB1-A82A-1C3AD1F3775C}" type="presParOf" srcId="{99D49EA0-02F6-4594-A9DA-219970665890}" destId="{2E440A6F-20E2-44C4-A534-C5AE32C92A17}" srcOrd="1" destOrd="0" presId="urn:microsoft.com/office/officeart/2005/8/layout/vList2"/>
    <dgm:cxn modelId="{95143070-71A1-48ED-9355-1D915E4756F1}" type="presParOf" srcId="{99D49EA0-02F6-4594-A9DA-219970665890}" destId="{996C1F8D-0501-4B8F-99B6-1DA5AEC0FC47}" srcOrd="2" destOrd="0" presId="urn:microsoft.com/office/officeart/2005/8/layout/vList2"/>
    <dgm:cxn modelId="{1D697B89-9646-45CC-A39C-593E90992C0C}" type="presParOf" srcId="{99D49EA0-02F6-4594-A9DA-219970665890}" destId="{380B4AFE-966E-4AE0-8AA4-1B5778A1182A}" srcOrd="3" destOrd="0" presId="urn:microsoft.com/office/officeart/2005/8/layout/vList2"/>
    <dgm:cxn modelId="{186C79F7-A334-48BD-A256-3928C3E95AA9}" type="presParOf" srcId="{99D49EA0-02F6-4594-A9DA-219970665890}" destId="{61723264-2AC6-4D7D-901E-6006729EDEA9}" srcOrd="4"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A8DB5543-8563-40ED-8259-848D3E90B01A}"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AFA53595-0394-4D14-8EFE-9D2529145E86}">
      <dgm:prSet custT="1"/>
      <dgm:spPr>
        <a:solidFill>
          <a:schemeClr val="accent1"/>
        </a:solidFill>
        <a:ln>
          <a:noFill/>
        </a:ln>
      </dgm:spPr>
      <dgm:t>
        <a:bodyPr/>
        <a:lstStyle/>
        <a:p>
          <a:r>
            <a:rPr lang="en-US" sz="2000"/>
            <a:t>Medicaid clinical leaders are part of agency executive leadership team or report directly to the agency director</a:t>
          </a:r>
        </a:p>
      </dgm:t>
    </dgm:pt>
    <dgm:pt modelId="{9465801E-092F-4216-A49C-57FBC8199487}" type="parTrans" cxnId="{84ED561D-D7B0-48A5-88DD-B2F449497BF4}">
      <dgm:prSet/>
      <dgm:spPr/>
      <dgm:t>
        <a:bodyPr/>
        <a:lstStyle/>
        <a:p>
          <a:endParaRPr lang="en-US" sz="2000"/>
        </a:p>
      </dgm:t>
    </dgm:pt>
    <dgm:pt modelId="{B8F2B906-F8E2-4ECA-9B23-182C72833AA3}" type="sibTrans" cxnId="{84ED561D-D7B0-48A5-88DD-B2F449497BF4}">
      <dgm:prSet/>
      <dgm:spPr/>
      <dgm:t>
        <a:bodyPr/>
        <a:lstStyle/>
        <a:p>
          <a:endParaRPr lang="en-US" sz="2000"/>
        </a:p>
      </dgm:t>
    </dgm:pt>
    <dgm:pt modelId="{7D324A66-F0A5-4697-86BC-0927FDB6D80C}">
      <dgm:prSet custT="1"/>
      <dgm:spPr>
        <a:solidFill>
          <a:schemeClr val="accent1"/>
        </a:solidFill>
        <a:ln>
          <a:noFill/>
        </a:ln>
      </dgm:spPr>
      <dgm:t>
        <a:bodyPr/>
        <a:lstStyle/>
        <a:p>
          <a:r>
            <a:rPr lang="en-US" sz="2000"/>
            <a:t>Clinical leadership involved in longer-term agency strategic planning and priorities (e.g., high-profile clinical program initiatives, waiver development)</a:t>
          </a:r>
        </a:p>
      </dgm:t>
    </dgm:pt>
    <dgm:pt modelId="{EEDA77CA-92F3-4991-A5A8-03A61ADB83D8}" type="parTrans" cxnId="{5495F2FE-9DB0-4175-9E42-52A477496B1C}">
      <dgm:prSet/>
      <dgm:spPr/>
      <dgm:t>
        <a:bodyPr/>
        <a:lstStyle/>
        <a:p>
          <a:endParaRPr lang="en-US" sz="2000"/>
        </a:p>
      </dgm:t>
    </dgm:pt>
    <dgm:pt modelId="{C1D9F458-2EBE-4441-ADEA-FA7D2CC575BA}" type="sibTrans" cxnId="{5495F2FE-9DB0-4175-9E42-52A477496B1C}">
      <dgm:prSet/>
      <dgm:spPr/>
      <dgm:t>
        <a:bodyPr/>
        <a:lstStyle/>
        <a:p>
          <a:endParaRPr lang="en-US" sz="2000"/>
        </a:p>
      </dgm:t>
    </dgm:pt>
    <dgm:pt modelId="{6088BC8F-4EA1-4E18-A9BB-B3944C2DC116}">
      <dgm:prSet custT="1"/>
      <dgm:spPr>
        <a:solidFill>
          <a:schemeClr val="accent1"/>
        </a:solidFill>
        <a:ln>
          <a:noFill/>
        </a:ln>
      </dgm:spPr>
      <dgm:t>
        <a:bodyPr/>
        <a:lstStyle/>
        <a:p>
          <a:r>
            <a:rPr lang="en-US" sz="2000"/>
            <a:t>Consistent roles in legislative issues, including bill analysis, fiscal impact analysis, and legislator interactions</a:t>
          </a:r>
        </a:p>
      </dgm:t>
    </dgm:pt>
    <dgm:pt modelId="{4EC40944-61EB-4C82-AD3B-312040CD00B3}" type="parTrans" cxnId="{E13874AC-0CE3-4FC0-9C70-DB86DF779166}">
      <dgm:prSet/>
      <dgm:spPr/>
      <dgm:t>
        <a:bodyPr/>
        <a:lstStyle/>
        <a:p>
          <a:endParaRPr lang="en-US" sz="2000"/>
        </a:p>
      </dgm:t>
    </dgm:pt>
    <dgm:pt modelId="{DB2D4490-2971-4427-86CE-DA53B115AC95}" type="sibTrans" cxnId="{E13874AC-0CE3-4FC0-9C70-DB86DF779166}">
      <dgm:prSet/>
      <dgm:spPr/>
      <dgm:t>
        <a:bodyPr/>
        <a:lstStyle/>
        <a:p>
          <a:endParaRPr lang="en-US" sz="2000"/>
        </a:p>
      </dgm:t>
    </dgm:pt>
    <dgm:pt modelId="{7B276CBE-F528-4B47-884B-4A3ED74CC256}">
      <dgm:prSet custT="1"/>
      <dgm:spPr>
        <a:solidFill>
          <a:schemeClr val="accent1"/>
        </a:solidFill>
        <a:ln>
          <a:noFill/>
        </a:ln>
      </dgm:spPr>
      <dgm:t>
        <a:bodyPr/>
        <a:lstStyle/>
        <a:p>
          <a:r>
            <a:rPr lang="en-US" sz="2000"/>
            <a:t>Clinical staff can be very involved with state government committees such as the Medical Care Advisory Committee, Drug Utilization Review Board, and </a:t>
          </a:r>
          <a:r>
            <a:rPr lang="en-US" sz="2000">
              <a:solidFill>
                <a:schemeClr val="bg1"/>
              </a:solidFill>
            </a:rPr>
            <a:t>Pharmacy and Therapeutics Commit</a:t>
          </a:r>
          <a:r>
            <a:rPr lang="en-US" sz="2000"/>
            <a:t>tee</a:t>
          </a:r>
          <a:endParaRPr lang="en-US" sz="2000" strike="noStrike">
            <a:solidFill>
              <a:schemeClr val="bg1"/>
            </a:solidFill>
          </a:endParaRPr>
        </a:p>
      </dgm:t>
    </dgm:pt>
    <dgm:pt modelId="{3AB1261C-7C0E-43F7-8EB6-C29FF2795957}" type="parTrans" cxnId="{C9D58422-1A08-4D3C-9F92-E95C19147320}">
      <dgm:prSet/>
      <dgm:spPr/>
      <dgm:t>
        <a:bodyPr/>
        <a:lstStyle/>
        <a:p>
          <a:endParaRPr lang="en-US"/>
        </a:p>
      </dgm:t>
    </dgm:pt>
    <dgm:pt modelId="{3B6B50D9-CD7F-40D5-A2FF-3BB4F9BEA38B}" type="sibTrans" cxnId="{C9D58422-1A08-4D3C-9F92-E95C19147320}">
      <dgm:prSet/>
      <dgm:spPr/>
      <dgm:t>
        <a:bodyPr/>
        <a:lstStyle/>
        <a:p>
          <a:endParaRPr lang="en-US"/>
        </a:p>
      </dgm:t>
    </dgm:pt>
    <dgm:pt modelId="{A3035F06-B165-42B1-85A8-A9F533D8D1C4}" type="pres">
      <dgm:prSet presAssocID="{A8DB5543-8563-40ED-8259-848D3E90B01A}" presName="linear" presStyleCnt="0">
        <dgm:presLayoutVars>
          <dgm:animLvl val="lvl"/>
          <dgm:resizeHandles val="exact"/>
        </dgm:presLayoutVars>
      </dgm:prSet>
      <dgm:spPr/>
    </dgm:pt>
    <dgm:pt modelId="{47CA0EF6-D37F-4B2E-91C1-88746EEC096B}" type="pres">
      <dgm:prSet presAssocID="{AFA53595-0394-4D14-8EFE-9D2529145E86}" presName="parentText" presStyleLbl="node1" presStyleIdx="0" presStyleCnt="4">
        <dgm:presLayoutVars>
          <dgm:chMax val="0"/>
          <dgm:bulletEnabled val="1"/>
        </dgm:presLayoutVars>
      </dgm:prSet>
      <dgm:spPr/>
    </dgm:pt>
    <dgm:pt modelId="{4042CA49-EBC1-46BE-BF9C-3D6C5E75046B}" type="pres">
      <dgm:prSet presAssocID="{B8F2B906-F8E2-4ECA-9B23-182C72833AA3}" presName="spacer" presStyleCnt="0"/>
      <dgm:spPr/>
    </dgm:pt>
    <dgm:pt modelId="{2C2B92E7-4B81-4E8B-BB94-440F21EAC7C1}" type="pres">
      <dgm:prSet presAssocID="{7D324A66-F0A5-4697-86BC-0927FDB6D80C}" presName="parentText" presStyleLbl="node1" presStyleIdx="1" presStyleCnt="4">
        <dgm:presLayoutVars>
          <dgm:chMax val="0"/>
          <dgm:bulletEnabled val="1"/>
        </dgm:presLayoutVars>
      </dgm:prSet>
      <dgm:spPr/>
    </dgm:pt>
    <dgm:pt modelId="{B21EDF42-344B-4485-BEF4-B1454B8F64C8}" type="pres">
      <dgm:prSet presAssocID="{C1D9F458-2EBE-4441-ADEA-FA7D2CC575BA}" presName="spacer" presStyleCnt="0"/>
      <dgm:spPr/>
    </dgm:pt>
    <dgm:pt modelId="{75245DD6-5FF9-4465-9A49-5A98EE88DFBB}" type="pres">
      <dgm:prSet presAssocID="{7B276CBE-F528-4B47-884B-4A3ED74CC256}" presName="parentText" presStyleLbl="node1" presStyleIdx="2" presStyleCnt="4">
        <dgm:presLayoutVars>
          <dgm:chMax val="0"/>
          <dgm:bulletEnabled val="1"/>
        </dgm:presLayoutVars>
      </dgm:prSet>
      <dgm:spPr/>
    </dgm:pt>
    <dgm:pt modelId="{6B6CFE40-4E27-443A-9C38-2DE39DE0F94D}" type="pres">
      <dgm:prSet presAssocID="{3B6B50D9-CD7F-40D5-A2FF-3BB4F9BEA38B}" presName="spacer" presStyleCnt="0"/>
      <dgm:spPr/>
    </dgm:pt>
    <dgm:pt modelId="{422843F1-BAFD-49BB-ACFF-3DF1423D6A11}" type="pres">
      <dgm:prSet presAssocID="{6088BC8F-4EA1-4E18-A9BB-B3944C2DC116}" presName="parentText" presStyleLbl="node1" presStyleIdx="3" presStyleCnt="4">
        <dgm:presLayoutVars>
          <dgm:chMax val="0"/>
          <dgm:bulletEnabled val="1"/>
        </dgm:presLayoutVars>
      </dgm:prSet>
      <dgm:spPr/>
    </dgm:pt>
  </dgm:ptLst>
  <dgm:cxnLst>
    <dgm:cxn modelId="{84ED561D-D7B0-48A5-88DD-B2F449497BF4}" srcId="{A8DB5543-8563-40ED-8259-848D3E90B01A}" destId="{AFA53595-0394-4D14-8EFE-9D2529145E86}" srcOrd="0" destOrd="0" parTransId="{9465801E-092F-4216-A49C-57FBC8199487}" sibTransId="{B8F2B906-F8E2-4ECA-9B23-182C72833AA3}"/>
    <dgm:cxn modelId="{C9D58422-1A08-4D3C-9F92-E95C19147320}" srcId="{A8DB5543-8563-40ED-8259-848D3E90B01A}" destId="{7B276CBE-F528-4B47-884B-4A3ED74CC256}" srcOrd="2" destOrd="0" parTransId="{3AB1261C-7C0E-43F7-8EB6-C29FF2795957}" sibTransId="{3B6B50D9-CD7F-40D5-A2FF-3BB4F9BEA38B}"/>
    <dgm:cxn modelId="{577D168D-AD11-4467-B0B6-F3FBDCE3B0AE}" type="presOf" srcId="{6088BC8F-4EA1-4E18-A9BB-B3944C2DC116}" destId="{422843F1-BAFD-49BB-ACFF-3DF1423D6A11}" srcOrd="0" destOrd="0" presId="urn:microsoft.com/office/officeart/2005/8/layout/vList2"/>
    <dgm:cxn modelId="{CF342C9B-F7A4-4E8B-AD2F-D045A540B6ED}" type="presOf" srcId="{AFA53595-0394-4D14-8EFE-9D2529145E86}" destId="{47CA0EF6-D37F-4B2E-91C1-88746EEC096B}" srcOrd="0" destOrd="0" presId="urn:microsoft.com/office/officeart/2005/8/layout/vList2"/>
    <dgm:cxn modelId="{E13874AC-0CE3-4FC0-9C70-DB86DF779166}" srcId="{A8DB5543-8563-40ED-8259-848D3E90B01A}" destId="{6088BC8F-4EA1-4E18-A9BB-B3944C2DC116}" srcOrd="3" destOrd="0" parTransId="{4EC40944-61EB-4C82-AD3B-312040CD00B3}" sibTransId="{DB2D4490-2971-4427-86CE-DA53B115AC95}"/>
    <dgm:cxn modelId="{03F372C9-923E-451E-A33B-6DF254980F3B}" type="presOf" srcId="{7B276CBE-F528-4B47-884B-4A3ED74CC256}" destId="{75245DD6-5FF9-4465-9A49-5A98EE88DFBB}" srcOrd="0" destOrd="0" presId="urn:microsoft.com/office/officeart/2005/8/layout/vList2"/>
    <dgm:cxn modelId="{063B2CE1-7AE1-4C20-9FE2-86D46F853F0A}" type="presOf" srcId="{7D324A66-F0A5-4697-86BC-0927FDB6D80C}" destId="{2C2B92E7-4B81-4E8B-BB94-440F21EAC7C1}" srcOrd="0" destOrd="0" presId="urn:microsoft.com/office/officeart/2005/8/layout/vList2"/>
    <dgm:cxn modelId="{3C6F8BF3-C921-480A-8DB7-B46FE788F220}" type="presOf" srcId="{A8DB5543-8563-40ED-8259-848D3E90B01A}" destId="{A3035F06-B165-42B1-85A8-A9F533D8D1C4}" srcOrd="0" destOrd="0" presId="urn:microsoft.com/office/officeart/2005/8/layout/vList2"/>
    <dgm:cxn modelId="{5495F2FE-9DB0-4175-9E42-52A477496B1C}" srcId="{A8DB5543-8563-40ED-8259-848D3E90B01A}" destId="{7D324A66-F0A5-4697-86BC-0927FDB6D80C}" srcOrd="1" destOrd="0" parTransId="{EEDA77CA-92F3-4991-A5A8-03A61ADB83D8}" sibTransId="{C1D9F458-2EBE-4441-ADEA-FA7D2CC575BA}"/>
    <dgm:cxn modelId="{2192C6D7-6E66-4206-84FA-366CB15AD9E9}" type="presParOf" srcId="{A3035F06-B165-42B1-85A8-A9F533D8D1C4}" destId="{47CA0EF6-D37F-4B2E-91C1-88746EEC096B}" srcOrd="0" destOrd="0" presId="urn:microsoft.com/office/officeart/2005/8/layout/vList2"/>
    <dgm:cxn modelId="{BB8BAC6D-4EC3-4398-A4D2-D9F3C7C8992B}" type="presParOf" srcId="{A3035F06-B165-42B1-85A8-A9F533D8D1C4}" destId="{4042CA49-EBC1-46BE-BF9C-3D6C5E75046B}" srcOrd="1" destOrd="0" presId="urn:microsoft.com/office/officeart/2005/8/layout/vList2"/>
    <dgm:cxn modelId="{76745DC6-42E2-4C64-9253-DA32375B51A8}" type="presParOf" srcId="{A3035F06-B165-42B1-85A8-A9F533D8D1C4}" destId="{2C2B92E7-4B81-4E8B-BB94-440F21EAC7C1}" srcOrd="2" destOrd="0" presId="urn:microsoft.com/office/officeart/2005/8/layout/vList2"/>
    <dgm:cxn modelId="{79C1E3D8-9025-41ED-A4C5-4157D88457AE}" type="presParOf" srcId="{A3035F06-B165-42B1-85A8-A9F533D8D1C4}" destId="{B21EDF42-344B-4485-BEF4-B1454B8F64C8}" srcOrd="3" destOrd="0" presId="urn:microsoft.com/office/officeart/2005/8/layout/vList2"/>
    <dgm:cxn modelId="{8D7FE428-3036-488C-9BA6-F1E12A83DFD1}" type="presParOf" srcId="{A3035F06-B165-42B1-85A8-A9F533D8D1C4}" destId="{75245DD6-5FF9-4465-9A49-5A98EE88DFBB}" srcOrd="4" destOrd="0" presId="urn:microsoft.com/office/officeart/2005/8/layout/vList2"/>
    <dgm:cxn modelId="{616A5195-116A-47C5-A46C-C9580E7F1B6E}" type="presParOf" srcId="{A3035F06-B165-42B1-85A8-A9F533D8D1C4}" destId="{6B6CFE40-4E27-443A-9C38-2DE39DE0F94D}" srcOrd="5" destOrd="0" presId="urn:microsoft.com/office/officeart/2005/8/layout/vList2"/>
    <dgm:cxn modelId="{8E1A3FE2-7FF3-4E03-866B-73BB6C472EF5}" type="presParOf" srcId="{A3035F06-B165-42B1-85A8-A9F533D8D1C4}" destId="{422843F1-BAFD-49BB-ACFF-3DF1423D6A1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51529338-B0F7-4F7A-89CC-5D5283083DA3}" type="doc">
      <dgm:prSet loTypeId="urn:microsoft.com/office/officeart/2005/8/layout/process1" loCatId="process" qsTypeId="urn:microsoft.com/office/officeart/2005/8/quickstyle/simple1" qsCatId="simple" csTypeId="urn:microsoft.com/office/officeart/2005/8/colors/accent2_2" csCatId="accent2" phldr="1"/>
      <dgm:spPr/>
      <dgm:t>
        <a:bodyPr/>
        <a:lstStyle/>
        <a:p>
          <a:endParaRPr lang="en-US"/>
        </a:p>
      </dgm:t>
    </dgm:pt>
    <dgm:pt modelId="{8FF263E6-B933-45E5-B69E-3E951E278D2F}">
      <dgm:prSet phldrT="[Text]"/>
      <dgm:spPr/>
      <dgm:t>
        <a:bodyPr/>
        <a:lstStyle/>
        <a:p>
          <a:r>
            <a:rPr lang="en-US"/>
            <a:t>Clinical Staff Duties</a:t>
          </a:r>
        </a:p>
      </dgm:t>
    </dgm:pt>
    <dgm:pt modelId="{320A6A27-6E76-4A0D-8AFC-2C499DDA204D}" type="parTrans" cxnId="{4994861A-BB88-4385-B458-9D5B01D38418}">
      <dgm:prSet/>
      <dgm:spPr/>
      <dgm:t>
        <a:bodyPr/>
        <a:lstStyle/>
        <a:p>
          <a:endParaRPr lang="en-US"/>
        </a:p>
      </dgm:t>
    </dgm:pt>
    <dgm:pt modelId="{54E827B1-D85A-4390-9E56-991796B8E06C}" type="sibTrans" cxnId="{4994861A-BB88-4385-B458-9D5B01D38418}">
      <dgm:prSet/>
      <dgm:spPr>
        <a:solidFill>
          <a:schemeClr val="accent1">
            <a:lumMod val="60000"/>
            <a:lumOff val="40000"/>
          </a:schemeClr>
        </a:solidFill>
      </dgm:spPr>
      <dgm:t>
        <a:bodyPr/>
        <a:lstStyle/>
        <a:p>
          <a:endParaRPr lang="en-US"/>
        </a:p>
      </dgm:t>
    </dgm:pt>
    <dgm:pt modelId="{A9B6EE25-DDD4-4998-894E-EEDD486F3621}">
      <dgm:prSet phldrT="[Text]"/>
      <dgm:spPr/>
      <dgm:t>
        <a:bodyPr/>
        <a:lstStyle/>
        <a:p>
          <a:r>
            <a:rPr lang="en-US"/>
            <a:t>Strategies to Enhance and Extend Clinical Expertise</a:t>
          </a:r>
        </a:p>
      </dgm:t>
    </dgm:pt>
    <dgm:pt modelId="{AFCE4C95-619B-4969-8E16-B919D0D49440}" type="parTrans" cxnId="{4E3EE612-82A5-418B-89DE-0836DF4BA7D9}">
      <dgm:prSet/>
      <dgm:spPr/>
      <dgm:t>
        <a:bodyPr/>
        <a:lstStyle/>
        <a:p>
          <a:endParaRPr lang="en-US"/>
        </a:p>
      </dgm:t>
    </dgm:pt>
    <dgm:pt modelId="{887B37E6-83B6-42FD-8F06-F9C823A39569}" type="sibTrans" cxnId="{4E3EE612-82A5-418B-89DE-0836DF4BA7D9}">
      <dgm:prSet/>
      <dgm:spPr>
        <a:solidFill>
          <a:schemeClr val="accent1">
            <a:lumMod val="60000"/>
            <a:lumOff val="40000"/>
          </a:schemeClr>
        </a:solidFill>
      </dgm:spPr>
      <dgm:t>
        <a:bodyPr/>
        <a:lstStyle/>
        <a:p>
          <a:endParaRPr lang="en-US"/>
        </a:p>
      </dgm:t>
    </dgm:pt>
    <dgm:pt modelId="{A2D8B206-3E5E-4A01-A439-4A5545442BDC}">
      <dgm:prSet/>
      <dgm:spPr/>
      <dgm:t>
        <a:bodyPr/>
        <a:lstStyle/>
        <a:p>
          <a:r>
            <a:rPr lang="en-US"/>
            <a:t>Recruiting and Retaining Clinical Staff</a:t>
          </a:r>
        </a:p>
      </dgm:t>
    </dgm:pt>
    <dgm:pt modelId="{23919172-A33A-4288-B688-FEDD2242EBFB}" type="parTrans" cxnId="{6E68A650-206E-413C-A458-5AC7F9FE3EE3}">
      <dgm:prSet/>
      <dgm:spPr/>
      <dgm:t>
        <a:bodyPr/>
        <a:lstStyle/>
        <a:p>
          <a:endParaRPr lang="en-US"/>
        </a:p>
      </dgm:t>
    </dgm:pt>
    <dgm:pt modelId="{672E6A48-78F8-43D4-BC66-0893AEF00030}" type="sibTrans" cxnId="{6E68A650-206E-413C-A458-5AC7F9FE3EE3}">
      <dgm:prSet/>
      <dgm:spPr/>
      <dgm:t>
        <a:bodyPr/>
        <a:lstStyle/>
        <a:p>
          <a:endParaRPr lang="en-US"/>
        </a:p>
      </dgm:t>
    </dgm:pt>
    <dgm:pt modelId="{203F9321-4B31-4DFE-970E-E62B019BCD11}">
      <dgm:prSet phldrT="[Text]"/>
      <dgm:spPr/>
      <dgm:t>
        <a:bodyPr/>
        <a:lstStyle/>
        <a:p>
          <a:r>
            <a:rPr lang="en-US"/>
            <a:t>Clinical Staff Structures and Resources</a:t>
          </a:r>
        </a:p>
      </dgm:t>
    </dgm:pt>
    <dgm:pt modelId="{BD384EF6-6F4D-4078-A634-D0E7B37CBF63}" type="parTrans" cxnId="{10E3EF0A-413B-41F0-855F-0186B2D7EE15}">
      <dgm:prSet/>
      <dgm:spPr/>
      <dgm:t>
        <a:bodyPr/>
        <a:lstStyle/>
        <a:p>
          <a:endParaRPr lang="en-US"/>
        </a:p>
      </dgm:t>
    </dgm:pt>
    <dgm:pt modelId="{578DF923-2CA2-4905-8C4E-E0D2D7B2674E}" type="sibTrans" cxnId="{10E3EF0A-413B-41F0-855F-0186B2D7EE15}">
      <dgm:prSet/>
      <dgm:spPr>
        <a:solidFill>
          <a:schemeClr val="accent1">
            <a:lumMod val="60000"/>
            <a:lumOff val="40000"/>
          </a:schemeClr>
        </a:solidFill>
      </dgm:spPr>
      <dgm:t>
        <a:bodyPr/>
        <a:lstStyle/>
        <a:p>
          <a:endParaRPr lang="en-US"/>
        </a:p>
      </dgm:t>
    </dgm:pt>
    <dgm:pt modelId="{C3ED1ED3-B010-4FAF-890D-E62D37C6EB1C}" type="pres">
      <dgm:prSet presAssocID="{51529338-B0F7-4F7A-89CC-5D5283083DA3}" presName="Name0" presStyleCnt="0">
        <dgm:presLayoutVars>
          <dgm:dir/>
          <dgm:resizeHandles val="exact"/>
        </dgm:presLayoutVars>
      </dgm:prSet>
      <dgm:spPr/>
    </dgm:pt>
    <dgm:pt modelId="{4AF04230-4A34-42F9-8CE4-8F0630CA193E}" type="pres">
      <dgm:prSet presAssocID="{203F9321-4B31-4DFE-970E-E62B019BCD11}" presName="node" presStyleLbl="node1" presStyleIdx="0" presStyleCnt="4" custScaleY="227005">
        <dgm:presLayoutVars>
          <dgm:bulletEnabled val="1"/>
        </dgm:presLayoutVars>
      </dgm:prSet>
      <dgm:spPr/>
    </dgm:pt>
    <dgm:pt modelId="{F378488A-432B-4AA9-A140-9B549F051116}" type="pres">
      <dgm:prSet presAssocID="{578DF923-2CA2-4905-8C4E-E0D2D7B2674E}" presName="sibTrans" presStyleLbl="sibTrans2D1" presStyleIdx="0" presStyleCnt="3"/>
      <dgm:spPr/>
    </dgm:pt>
    <dgm:pt modelId="{3101F5BE-2A52-4252-B1A8-A00090C9DB03}" type="pres">
      <dgm:prSet presAssocID="{578DF923-2CA2-4905-8C4E-E0D2D7B2674E}" presName="connectorText" presStyleLbl="sibTrans2D1" presStyleIdx="0" presStyleCnt="3"/>
      <dgm:spPr/>
    </dgm:pt>
    <dgm:pt modelId="{0AAE661A-DA28-40C9-AEE0-1148206D4D00}" type="pres">
      <dgm:prSet presAssocID="{8FF263E6-B933-45E5-B69E-3E951E278D2F}" presName="node" presStyleLbl="node1" presStyleIdx="1" presStyleCnt="4" custScaleY="227005">
        <dgm:presLayoutVars>
          <dgm:bulletEnabled val="1"/>
        </dgm:presLayoutVars>
      </dgm:prSet>
      <dgm:spPr/>
    </dgm:pt>
    <dgm:pt modelId="{385250C7-D676-4770-AF3E-E9739FB0A93D}" type="pres">
      <dgm:prSet presAssocID="{54E827B1-D85A-4390-9E56-991796B8E06C}" presName="sibTrans" presStyleLbl="sibTrans2D1" presStyleIdx="1" presStyleCnt="3"/>
      <dgm:spPr/>
    </dgm:pt>
    <dgm:pt modelId="{B550E490-1B1F-4150-AC9F-9DC63CAE194D}" type="pres">
      <dgm:prSet presAssocID="{54E827B1-D85A-4390-9E56-991796B8E06C}" presName="connectorText" presStyleLbl="sibTrans2D1" presStyleIdx="1" presStyleCnt="3"/>
      <dgm:spPr/>
    </dgm:pt>
    <dgm:pt modelId="{54B9FA43-1220-47B2-BD10-88844B5F843B}" type="pres">
      <dgm:prSet presAssocID="{A9B6EE25-DDD4-4998-894E-EEDD486F3621}" presName="node" presStyleLbl="node1" presStyleIdx="2" presStyleCnt="4" custScaleY="227005">
        <dgm:presLayoutVars>
          <dgm:bulletEnabled val="1"/>
        </dgm:presLayoutVars>
      </dgm:prSet>
      <dgm:spPr/>
    </dgm:pt>
    <dgm:pt modelId="{8D646572-3A4A-4E23-8E43-5C72CC526A5C}" type="pres">
      <dgm:prSet presAssocID="{887B37E6-83B6-42FD-8F06-F9C823A39569}" presName="sibTrans" presStyleLbl="sibTrans2D1" presStyleIdx="2" presStyleCnt="3"/>
      <dgm:spPr/>
    </dgm:pt>
    <dgm:pt modelId="{329552A6-9CB1-4405-B534-424B5CCAAAEF}" type="pres">
      <dgm:prSet presAssocID="{887B37E6-83B6-42FD-8F06-F9C823A39569}" presName="connectorText" presStyleLbl="sibTrans2D1" presStyleIdx="2" presStyleCnt="3"/>
      <dgm:spPr/>
    </dgm:pt>
    <dgm:pt modelId="{A6A39210-1FEE-43AD-8536-57A77AD35251}" type="pres">
      <dgm:prSet presAssocID="{A2D8B206-3E5E-4A01-A439-4A5545442BDC}" presName="node" presStyleLbl="node1" presStyleIdx="3" presStyleCnt="4" custScaleY="227005">
        <dgm:presLayoutVars>
          <dgm:bulletEnabled val="1"/>
        </dgm:presLayoutVars>
      </dgm:prSet>
      <dgm:spPr/>
    </dgm:pt>
  </dgm:ptLst>
  <dgm:cxnLst>
    <dgm:cxn modelId="{10E3EF0A-413B-41F0-855F-0186B2D7EE15}" srcId="{51529338-B0F7-4F7A-89CC-5D5283083DA3}" destId="{203F9321-4B31-4DFE-970E-E62B019BCD11}" srcOrd="0" destOrd="0" parTransId="{BD384EF6-6F4D-4078-A634-D0E7B37CBF63}" sibTransId="{578DF923-2CA2-4905-8C4E-E0D2D7B2674E}"/>
    <dgm:cxn modelId="{4E3EE612-82A5-418B-89DE-0836DF4BA7D9}" srcId="{51529338-B0F7-4F7A-89CC-5D5283083DA3}" destId="{A9B6EE25-DDD4-4998-894E-EEDD486F3621}" srcOrd="2" destOrd="0" parTransId="{AFCE4C95-619B-4969-8E16-B919D0D49440}" sibTransId="{887B37E6-83B6-42FD-8F06-F9C823A39569}"/>
    <dgm:cxn modelId="{4994861A-BB88-4385-B458-9D5B01D38418}" srcId="{51529338-B0F7-4F7A-89CC-5D5283083DA3}" destId="{8FF263E6-B933-45E5-B69E-3E951E278D2F}" srcOrd="1" destOrd="0" parTransId="{320A6A27-6E76-4A0D-8AFC-2C499DDA204D}" sibTransId="{54E827B1-D85A-4390-9E56-991796B8E06C}"/>
    <dgm:cxn modelId="{603EEA23-4896-4757-BA63-AFD7E32D3A12}" type="presOf" srcId="{A2D8B206-3E5E-4A01-A439-4A5545442BDC}" destId="{A6A39210-1FEE-43AD-8536-57A77AD35251}" srcOrd="0" destOrd="0" presId="urn:microsoft.com/office/officeart/2005/8/layout/process1"/>
    <dgm:cxn modelId="{110AE335-7140-40FB-9D66-DEFCB18CB62D}" type="presOf" srcId="{578DF923-2CA2-4905-8C4E-E0D2D7B2674E}" destId="{F378488A-432B-4AA9-A140-9B549F051116}" srcOrd="0" destOrd="0" presId="urn:microsoft.com/office/officeart/2005/8/layout/process1"/>
    <dgm:cxn modelId="{D1AF216C-7601-4BC0-973C-B875C49C38CA}" type="presOf" srcId="{203F9321-4B31-4DFE-970E-E62B019BCD11}" destId="{4AF04230-4A34-42F9-8CE4-8F0630CA193E}" srcOrd="0" destOrd="0" presId="urn:microsoft.com/office/officeart/2005/8/layout/process1"/>
    <dgm:cxn modelId="{6E68A650-206E-413C-A458-5AC7F9FE3EE3}" srcId="{51529338-B0F7-4F7A-89CC-5D5283083DA3}" destId="{A2D8B206-3E5E-4A01-A439-4A5545442BDC}" srcOrd="3" destOrd="0" parTransId="{23919172-A33A-4288-B688-FEDD2242EBFB}" sibTransId="{672E6A48-78F8-43D4-BC66-0893AEF00030}"/>
    <dgm:cxn modelId="{3E0DC755-58D9-4867-9E70-F99E4F69D2CF}" type="presOf" srcId="{887B37E6-83B6-42FD-8F06-F9C823A39569}" destId="{8D646572-3A4A-4E23-8E43-5C72CC526A5C}" srcOrd="0" destOrd="0" presId="urn:microsoft.com/office/officeart/2005/8/layout/process1"/>
    <dgm:cxn modelId="{A7CA925A-9287-43F3-9C2D-10AD64F5B9BC}" type="presOf" srcId="{8FF263E6-B933-45E5-B69E-3E951E278D2F}" destId="{0AAE661A-DA28-40C9-AEE0-1148206D4D00}" srcOrd="0" destOrd="0" presId="urn:microsoft.com/office/officeart/2005/8/layout/process1"/>
    <dgm:cxn modelId="{6FBDC27B-0D8E-4E9B-B315-45ADFF56CFE5}" type="presOf" srcId="{54E827B1-D85A-4390-9E56-991796B8E06C}" destId="{385250C7-D676-4770-AF3E-E9739FB0A93D}" srcOrd="0" destOrd="0" presId="urn:microsoft.com/office/officeart/2005/8/layout/process1"/>
    <dgm:cxn modelId="{820EC889-2262-4461-B3FE-B95DC90ED4C8}" type="presOf" srcId="{887B37E6-83B6-42FD-8F06-F9C823A39569}" destId="{329552A6-9CB1-4405-B534-424B5CCAAAEF}" srcOrd="1" destOrd="0" presId="urn:microsoft.com/office/officeart/2005/8/layout/process1"/>
    <dgm:cxn modelId="{67C206B0-03D2-4057-81A4-8AE0C13953B6}" type="presOf" srcId="{578DF923-2CA2-4905-8C4E-E0D2D7B2674E}" destId="{3101F5BE-2A52-4252-B1A8-A00090C9DB03}" srcOrd="1" destOrd="0" presId="urn:microsoft.com/office/officeart/2005/8/layout/process1"/>
    <dgm:cxn modelId="{07DFB5B8-D231-43CC-989A-031B56CE1D1D}" type="presOf" srcId="{A9B6EE25-DDD4-4998-894E-EEDD486F3621}" destId="{54B9FA43-1220-47B2-BD10-88844B5F843B}" srcOrd="0" destOrd="0" presId="urn:microsoft.com/office/officeart/2005/8/layout/process1"/>
    <dgm:cxn modelId="{5C04C4B9-92D5-4D2F-A4C7-41025A604BAA}" type="presOf" srcId="{51529338-B0F7-4F7A-89CC-5D5283083DA3}" destId="{C3ED1ED3-B010-4FAF-890D-E62D37C6EB1C}" srcOrd="0" destOrd="0" presId="urn:microsoft.com/office/officeart/2005/8/layout/process1"/>
    <dgm:cxn modelId="{54FC18E0-E6EF-4F94-A92B-622D3C5521C3}" type="presOf" srcId="{54E827B1-D85A-4390-9E56-991796B8E06C}" destId="{B550E490-1B1F-4150-AC9F-9DC63CAE194D}" srcOrd="1" destOrd="0" presId="urn:microsoft.com/office/officeart/2005/8/layout/process1"/>
    <dgm:cxn modelId="{50F8F9E8-4F7C-48BF-9F96-1DB81D9A2571}" type="presParOf" srcId="{C3ED1ED3-B010-4FAF-890D-E62D37C6EB1C}" destId="{4AF04230-4A34-42F9-8CE4-8F0630CA193E}" srcOrd="0" destOrd="0" presId="urn:microsoft.com/office/officeart/2005/8/layout/process1"/>
    <dgm:cxn modelId="{EFB1D6D3-F466-4460-B28B-0E809A34C45D}" type="presParOf" srcId="{C3ED1ED3-B010-4FAF-890D-E62D37C6EB1C}" destId="{F378488A-432B-4AA9-A140-9B549F051116}" srcOrd="1" destOrd="0" presId="urn:microsoft.com/office/officeart/2005/8/layout/process1"/>
    <dgm:cxn modelId="{65BE45F4-33FD-4499-A1F0-8F27A3081C0C}" type="presParOf" srcId="{F378488A-432B-4AA9-A140-9B549F051116}" destId="{3101F5BE-2A52-4252-B1A8-A00090C9DB03}" srcOrd="0" destOrd="0" presId="urn:microsoft.com/office/officeart/2005/8/layout/process1"/>
    <dgm:cxn modelId="{762B4568-023B-4BED-903A-6B7C78FEFA63}" type="presParOf" srcId="{C3ED1ED3-B010-4FAF-890D-E62D37C6EB1C}" destId="{0AAE661A-DA28-40C9-AEE0-1148206D4D00}" srcOrd="2" destOrd="0" presId="urn:microsoft.com/office/officeart/2005/8/layout/process1"/>
    <dgm:cxn modelId="{EDEF56E0-1B1C-49F0-AAB2-E460D7FAFDAD}" type="presParOf" srcId="{C3ED1ED3-B010-4FAF-890D-E62D37C6EB1C}" destId="{385250C7-D676-4770-AF3E-E9739FB0A93D}" srcOrd="3" destOrd="0" presId="urn:microsoft.com/office/officeart/2005/8/layout/process1"/>
    <dgm:cxn modelId="{8F75F8E4-217F-456E-BC74-2BD1608B2B1F}" type="presParOf" srcId="{385250C7-D676-4770-AF3E-E9739FB0A93D}" destId="{B550E490-1B1F-4150-AC9F-9DC63CAE194D}" srcOrd="0" destOrd="0" presId="urn:microsoft.com/office/officeart/2005/8/layout/process1"/>
    <dgm:cxn modelId="{3DCAFE39-D918-47E8-B2DD-A02F5A8A5361}" type="presParOf" srcId="{C3ED1ED3-B010-4FAF-890D-E62D37C6EB1C}" destId="{54B9FA43-1220-47B2-BD10-88844B5F843B}" srcOrd="4" destOrd="0" presId="urn:microsoft.com/office/officeart/2005/8/layout/process1"/>
    <dgm:cxn modelId="{40DAA501-FA04-4DD5-B4A2-6A14A5E24B1F}" type="presParOf" srcId="{C3ED1ED3-B010-4FAF-890D-E62D37C6EB1C}" destId="{8D646572-3A4A-4E23-8E43-5C72CC526A5C}" srcOrd="5" destOrd="0" presId="urn:microsoft.com/office/officeart/2005/8/layout/process1"/>
    <dgm:cxn modelId="{FDD0467E-EFB6-4F75-A519-D8407B45C681}" type="presParOf" srcId="{8D646572-3A4A-4E23-8E43-5C72CC526A5C}" destId="{329552A6-9CB1-4405-B534-424B5CCAAAEF}" srcOrd="0" destOrd="0" presId="urn:microsoft.com/office/officeart/2005/8/layout/process1"/>
    <dgm:cxn modelId="{51EFFB58-AE80-47F0-8C2B-9F8A1F1C0611}" type="presParOf" srcId="{C3ED1ED3-B010-4FAF-890D-E62D37C6EB1C}" destId="{A6A39210-1FEE-43AD-8536-57A77AD3525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1C4CD7E-EFFF-49FD-93D8-23CF6FDA28E7}"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B435F230-0069-4887-ACB0-08BC3ED48E1E}">
      <dgm:prSet phldrT="[Text]" custT="1"/>
      <dgm:spPr>
        <a:solidFill>
          <a:schemeClr val="accent1"/>
        </a:solidFill>
      </dgm:spPr>
      <dgm:t>
        <a:bodyPr/>
        <a:lstStyle/>
        <a:p>
          <a:r>
            <a:rPr lang="en-US" sz="2200"/>
            <a:t>Leveraging enhanced federal match</a:t>
          </a:r>
        </a:p>
      </dgm:t>
    </dgm:pt>
    <dgm:pt modelId="{D2AD1E79-4160-4AAD-BB0B-A482F9CA61E1}" type="parTrans" cxnId="{30B37CEE-B8B3-4AEE-A55D-A0F677305A28}">
      <dgm:prSet/>
      <dgm:spPr/>
      <dgm:t>
        <a:bodyPr/>
        <a:lstStyle/>
        <a:p>
          <a:endParaRPr lang="en-US" sz="2200"/>
        </a:p>
      </dgm:t>
    </dgm:pt>
    <dgm:pt modelId="{F6E38B68-4C70-475B-A7D6-0760DA5A8302}" type="sibTrans" cxnId="{30B37CEE-B8B3-4AEE-A55D-A0F677305A28}">
      <dgm:prSet/>
      <dgm:spPr/>
      <dgm:t>
        <a:bodyPr/>
        <a:lstStyle/>
        <a:p>
          <a:endParaRPr lang="en-US" sz="2200"/>
        </a:p>
      </dgm:t>
    </dgm:pt>
    <dgm:pt modelId="{00D364E3-7D5B-47F3-BAEC-453C47A6AB3C}">
      <dgm:prSet phldrT="[Text]" custT="1"/>
      <dgm:spPr>
        <a:solidFill>
          <a:schemeClr val="accent1"/>
        </a:solidFill>
      </dgm:spPr>
      <dgm:t>
        <a:bodyPr/>
        <a:lstStyle/>
        <a:p>
          <a:r>
            <a:rPr lang="en-US" sz="2200"/>
            <a:t>Collaboration with state agencies, quality improvement collaboratives, MCOs</a:t>
          </a:r>
        </a:p>
      </dgm:t>
    </dgm:pt>
    <dgm:pt modelId="{6A43B4C6-570B-426A-A025-D9CB202BB58C}" type="parTrans" cxnId="{CB722F29-D031-4089-9827-6918540AD59D}">
      <dgm:prSet/>
      <dgm:spPr/>
      <dgm:t>
        <a:bodyPr/>
        <a:lstStyle/>
        <a:p>
          <a:endParaRPr lang="en-US" sz="2200"/>
        </a:p>
      </dgm:t>
    </dgm:pt>
    <dgm:pt modelId="{5682456B-250A-4DED-B955-97D04DC01D74}" type="sibTrans" cxnId="{CB722F29-D031-4089-9827-6918540AD59D}">
      <dgm:prSet/>
      <dgm:spPr/>
      <dgm:t>
        <a:bodyPr/>
        <a:lstStyle/>
        <a:p>
          <a:endParaRPr lang="en-US" sz="2200"/>
        </a:p>
      </dgm:t>
    </dgm:pt>
    <dgm:pt modelId="{86C75F2A-98BE-416A-A4CE-9966B056622D}">
      <dgm:prSet phldrT="[Text]" custT="1"/>
      <dgm:spPr>
        <a:solidFill>
          <a:schemeClr val="accent1"/>
        </a:solidFill>
      </dgm:spPr>
      <dgm:t>
        <a:bodyPr/>
        <a:lstStyle/>
        <a:p>
          <a:r>
            <a:rPr lang="en-US" sz="2200"/>
            <a:t>Additional university relationships</a:t>
          </a:r>
        </a:p>
      </dgm:t>
    </dgm:pt>
    <dgm:pt modelId="{41FBB2EA-C6F8-452E-9918-1A93B66CA916}" type="parTrans" cxnId="{C5B9318C-3CF8-4714-8C54-3C7D50225AFE}">
      <dgm:prSet/>
      <dgm:spPr/>
      <dgm:t>
        <a:bodyPr/>
        <a:lstStyle/>
        <a:p>
          <a:endParaRPr lang="en-US" sz="2200"/>
        </a:p>
      </dgm:t>
    </dgm:pt>
    <dgm:pt modelId="{8DC07258-0643-45C5-8D58-EB28A6A5ED47}" type="sibTrans" cxnId="{C5B9318C-3CF8-4714-8C54-3C7D50225AFE}">
      <dgm:prSet/>
      <dgm:spPr/>
      <dgm:t>
        <a:bodyPr/>
        <a:lstStyle/>
        <a:p>
          <a:endParaRPr lang="en-US" sz="2200"/>
        </a:p>
      </dgm:t>
    </dgm:pt>
    <dgm:pt modelId="{CF55360D-135A-4202-856B-9EF4E66CDCBE}">
      <dgm:prSet custT="1"/>
      <dgm:spPr>
        <a:solidFill>
          <a:schemeClr val="accent1"/>
        </a:solidFill>
      </dgm:spPr>
      <dgm:t>
        <a:bodyPr/>
        <a:lstStyle/>
        <a:p>
          <a:r>
            <a:rPr lang="en-US" sz="2200"/>
            <a:t>Part-time positions or contracts</a:t>
          </a:r>
        </a:p>
      </dgm:t>
    </dgm:pt>
    <dgm:pt modelId="{07630016-E85C-4C8B-9AC9-BD7743CE2694}" type="parTrans" cxnId="{FEA5BAEF-1D58-4ADA-87CA-6600B57656F4}">
      <dgm:prSet/>
      <dgm:spPr/>
      <dgm:t>
        <a:bodyPr/>
        <a:lstStyle/>
        <a:p>
          <a:endParaRPr lang="en-US" sz="2200"/>
        </a:p>
      </dgm:t>
    </dgm:pt>
    <dgm:pt modelId="{37CAFD28-2AA5-4201-8EFA-D64F849F87FD}" type="sibTrans" cxnId="{FEA5BAEF-1D58-4ADA-87CA-6600B57656F4}">
      <dgm:prSet/>
      <dgm:spPr/>
      <dgm:t>
        <a:bodyPr/>
        <a:lstStyle/>
        <a:p>
          <a:endParaRPr lang="en-US" sz="2200"/>
        </a:p>
      </dgm:t>
    </dgm:pt>
    <dgm:pt modelId="{A7538EFA-56F8-44FF-8239-5CA29E3A6A42}" type="pres">
      <dgm:prSet presAssocID="{C1C4CD7E-EFFF-49FD-93D8-23CF6FDA28E7}" presName="diagram" presStyleCnt="0">
        <dgm:presLayoutVars>
          <dgm:dir/>
          <dgm:resizeHandles val="exact"/>
        </dgm:presLayoutVars>
      </dgm:prSet>
      <dgm:spPr/>
    </dgm:pt>
    <dgm:pt modelId="{0630CCBC-46FE-4A9E-ADF3-946608E81FE0}" type="pres">
      <dgm:prSet presAssocID="{B435F230-0069-4887-ACB0-08BC3ED48E1E}" presName="node" presStyleLbl="node1" presStyleIdx="0" presStyleCnt="4">
        <dgm:presLayoutVars>
          <dgm:bulletEnabled val="1"/>
        </dgm:presLayoutVars>
      </dgm:prSet>
      <dgm:spPr/>
    </dgm:pt>
    <dgm:pt modelId="{D503DD7D-114A-4EB7-AE56-010BA7ECE6ED}" type="pres">
      <dgm:prSet presAssocID="{F6E38B68-4C70-475B-A7D6-0760DA5A8302}" presName="sibTrans" presStyleCnt="0"/>
      <dgm:spPr/>
    </dgm:pt>
    <dgm:pt modelId="{4D206BF0-5669-4E5A-9321-921A9D8B9471}" type="pres">
      <dgm:prSet presAssocID="{CF55360D-135A-4202-856B-9EF4E66CDCBE}" presName="node" presStyleLbl="node1" presStyleIdx="1" presStyleCnt="4">
        <dgm:presLayoutVars>
          <dgm:bulletEnabled val="1"/>
        </dgm:presLayoutVars>
      </dgm:prSet>
      <dgm:spPr/>
    </dgm:pt>
    <dgm:pt modelId="{B333F3A0-1472-4044-A080-D0474D56BD67}" type="pres">
      <dgm:prSet presAssocID="{37CAFD28-2AA5-4201-8EFA-D64F849F87FD}" presName="sibTrans" presStyleCnt="0"/>
      <dgm:spPr/>
    </dgm:pt>
    <dgm:pt modelId="{6710BC9A-3FF3-416E-839B-076C5BDED350}" type="pres">
      <dgm:prSet presAssocID="{00D364E3-7D5B-47F3-BAEC-453C47A6AB3C}" presName="node" presStyleLbl="node1" presStyleIdx="2" presStyleCnt="4">
        <dgm:presLayoutVars>
          <dgm:bulletEnabled val="1"/>
        </dgm:presLayoutVars>
      </dgm:prSet>
      <dgm:spPr/>
    </dgm:pt>
    <dgm:pt modelId="{DACDBED2-DF3F-49F1-AA94-A9AF26C57392}" type="pres">
      <dgm:prSet presAssocID="{5682456B-250A-4DED-B955-97D04DC01D74}" presName="sibTrans" presStyleCnt="0"/>
      <dgm:spPr/>
    </dgm:pt>
    <dgm:pt modelId="{243A987F-364C-4CA8-B1EE-2D4EA66BCFD9}" type="pres">
      <dgm:prSet presAssocID="{86C75F2A-98BE-416A-A4CE-9966B056622D}" presName="node" presStyleLbl="node1" presStyleIdx="3" presStyleCnt="4">
        <dgm:presLayoutVars>
          <dgm:bulletEnabled val="1"/>
        </dgm:presLayoutVars>
      </dgm:prSet>
      <dgm:spPr/>
    </dgm:pt>
  </dgm:ptLst>
  <dgm:cxnLst>
    <dgm:cxn modelId="{CB722F29-D031-4089-9827-6918540AD59D}" srcId="{C1C4CD7E-EFFF-49FD-93D8-23CF6FDA28E7}" destId="{00D364E3-7D5B-47F3-BAEC-453C47A6AB3C}" srcOrd="2" destOrd="0" parTransId="{6A43B4C6-570B-426A-A025-D9CB202BB58C}" sibTransId="{5682456B-250A-4DED-B955-97D04DC01D74}"/>
    <dgm:cxn modelId="{7D4B0335-12B6-46B4-9366-1F3A77004DAE}" type="presOf" srcId="{B435F230-0069-4887-ACB0-08BC3ED48E1E}" destId="{0630CCBC-46FE-4A9E-ADF3-946608E81FE0}" srcOrd="0" destOrd="0" presId="urn:microsoft.com/office/officeart/2005/8/layout/default"/>
    <dgm:cxn modelId="{7F0DD88B-F3EE-45C9-9142-81BF9B41F7D0}" type="presOf" srcId="{CF55360D-135A-4202-856B-9EF4E66CDCBE}" destId="{4D206BF0-5669-4E5A-9321-921A9D8B9471}" srcOrd="0" destOrd="0" presId="urn:microsoft.com/office/officeart/2005/8/layout/default"/>
    <dgm:cxn modelId="{C5B9318C-3CF8-4714-8C54-3C7D50225AFE}" srcId="{C1C4CD7E-EFFF-49FD-93D8-23CF6FDA28E7}" destId="{86C75F2A-98BE-416A-A4CE-9966B056622D}" srcOrd="3" destOrd="0" parTransId="{41FBB2EA-C6F8-452E-9918-1A93B66CA916}" sibTransId="{8DC07258-0643-45C5-8D58-EB28A6A5ED47}"/>
    <dgm:cxn modelId="{B071C991-E1D7-481A-8F9C-0DAB7FD11A8A}" type="presOf" srcId="{86C75F2A-98BE-416A-A4CE-9966B056622D}" destId="{243A987F-364C-4CA8-B1EE-2D4EA66BCFD9}" srcOrd="0" destOrd="0" presId="urn:microsoft.com/office/officeart/2005/8/layout/default"/>
    <dgm:cxn modelId="{30B37CEE-B8B3-4AEE-A55D-A0F677305A28}" srcId="{C1C4CD7E-EFFF-49FD-93D8-23CF6FDA28E7}" destId="{B435F230-0069-4887-ACB0-08BC3ED48E1E}" srcOrd="0" destOrd="0" parTransId="{D2AD1E79-4160-4AAD-BB0B-A482F9CA61E1}" sibTransId="{F6E38B68-4C70-475B-A7D6-0760DA5A8302}"/>
    <dgm:cxn modelId="{FEA5BAEF-1D58-4ADA-87CA-6600B57656F4}" srcId="{C1C4CD7E-EFFF-49FD-93D8-23CF6FDA28E7}" destId="{CF55360D-135A-4202-856B-9EF4E66CDCBE}" srcOrd="1" destOrd="0" parTransId="{07630016-E85C-4C8B-9AC9-BD7743CE2694}" sibTransId="{37CAFD28-2AA5-4201-8EFA-D64F849F87FD}"/>
    <dgm:cxn modelId="{5CBB81FB-BA91-419E-A31B-8170FD2759E8}" type="presOf" srcId="{00D364E3-7D5B-47F3-BAEC-453C47A6AB3C}" destId="{6710BC9A-3FF3-416E-839B-076C5BDED350}" srcOrd="0" destOrd="0" presId="urn:microsoft.com/office/officeart/2005/8/layout/default"/>
    <dgm:cxn modelId="{B2E530FF-A8A9-46EC-95D8-69E15D0785EF}" type="presOf" srcId="{C1C4CD7E-EFFF-49FD-93D8-23CF6FDA28E7}" destId="{A7538EFA-56F8-44FF-8239-5CA29E3A6A42}" srcOrd="0" destOrd="0" presId="urn:microsoft.com/office/officeart/2005/8/layout/default"/>
    <dgm:cxn modelId="{E3D3B502-920C-44F3-A73C-BFF680673F61}" type="presParOf" srcId="{A7538EFA-56F8-44FF-8239-5CA29E3A6A42}" destId="{0630CCBC-46FE-4A9E-ADF3-946608E81FE0}" srcOrd="0" destOrd="0" presId="urn:microsoft.com/office/officeart/2005/8/layout/default"/>
    <dgm:cxn modelId="{4A68FF03-A999-4416-B976-6767CF0A89B5}" type="presParOf" srcId="{A7538EFA-56F8-44FF-8239-5CA29E3A6A42}" destId="{D503DD7D-114A-4EB7-AE56-010BA7ECE6ED}" srcOrd="1" destOrd="0" presId="urn:microsoft.com/office/officeart/2005/8/layout/default"/>
    <dgm:cxn modelId="{C3804FBE-47C6-49D6-8320-0D04C8778B8D}" type="presParOf" srcId="{A7538EFA-56F8-44FF-8239-5CA29E3A6A42}" destId="{4D206BF0-5669-4E5A-9321-921A9D8B9471}" srcOrd="2" destOrd="0" presId="urn:microsoft.com/office/officeart/2005/8/layout/default"/>
    <dgm:cxn modelId="{0B592F7A-715E-488A-B672-72F5BAC0336C}" type="presParOf" srcId="{A7538EFA-56F8-44FF-8239-5CA29E3A6A42}" destId="{B333F3A0-1472-4044-A080-D0474D56BD67}" srcOrd="3" destOrd="0" presId="urn:microsoft.com/office/officeart/2005/8/layout/default"/>
    <dgm:cxn modelId="{01E90C7A-258A-4059-9C7C-552D91F8C32E}" type="presParOf" srcId="{A7538EFA-56F8-44FF-8239-5CA29E3A6A42}" destId="{6710BC9A-3FF3-416E-839B-076C5BDED350}" srcOrd="4" destOrd="0" presId="urn:microsoft.com/office/officeart/2005/8/layout/default"/>
    <dgm:cxn modelId="{4C9DAB82-D122-490B-ADB1-DAEEC8B31AAC}" type="presParOf" srcId="{A7538EFA-56F8-44FF-8239-5CA29E3A6A42}" destId="{DACDBED2-DF3F-49F1-AA94-A9AF26C57392}" srcOrd="5" destOrd="0" presId="urn:microsoft.com/office/officeart/2005/8/layout/default"/>
    <dgm:cxn modelId="{243A0B83-E6E6-4F7D-B60D-8A65EF1DF55A}" type="presParOf" srcId="{A7538EFA-56F8-44FF-8239-5CA29E3A6A42}" destId="{243A987F-364C-4CA8-B1EE-2D4EA66BCFD9}"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1C4CD7E-EFFF-49FD-93D8-23CF6FDA28E7}"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61958861-1D9D-4E2B-A64F-116F2C6F6B03}">
      <dgm:prSet phldrT="[Text]" custT="1"/>
      <dgm:spPr>
        <a:solidFill>
          <a:schemeClr val="accent1"/>
        </a:solidFill>
        <a:ln>
          <a:noFill/>
        </a:ln>
      </dgm:spPr>
      <dgm:t>
        <a:bodyPr/>
        <a:lstStyle/>
        <a:p>
          <a:r>
            <a:rPr lang="en-US" sz="2200"/>
            <a:t>Clinical versus administrative Medicaid operations</a:t>
          </a:r>
        </a:p>
      </dgm:t>
    </dgm:pt>
    <dgm:pt modelId="{3CADC982-5E47-4451-96E5-51CD275FF7D7}" type="parTrans" cxnId="{FD45E61C-97F6-4EAF-9698-755600040BC6}">
      <dgm:prSet/>
      <dgm:spPr/>
      <dgm:t>
        <a:bodyPr/>
        <a:lstStyle/>
        <a:p>
          <a:endParaRPr lang="en-US" sz="2200"/>
        </a:p>
      </dgm:t>
    </dgm:pt>
    <dgm:pt modelId="{46B10615-F67E-4B4E-9AAF-2CAC6DEBCBF3}" type="sibTrans" cxnId="{FD45E61C-97F6-4EAF-9698-755600040BC6}">
      <dgm:prSet/>
      <dgm:spPr/>
      <dgm:t>
        <a:bodyPr/>
        <a:lstStyle/>
        <a:p>
          <a:endParaRPr lang="en-US" sz="2200"/>
        </a:p>
      </dgm:t>
    </dgm:pt>
    <dgm:pt modelId="{B435F230-0069-4887-ACB0-08BC3ED48E1E}">
      <dgm:prSet phldrT="[Text]" custT="1"/>
      <dgm:spPr>
        <a:solidFill>
          <a:schemeClr val="accent1"/>
        </a:solidFill>
        <a:ln>
          <a:noFill/>
        </a:ln>
      </dgm:spPr>
      <dgm:t>
        <a:bodyPr/>
        <a:lstStyle/>
        <a:p>
          <a:r>
            <a:rPr lang="en-US" sz="2200"/>
            <a:t>Prioritizing support infrastructure</a:t>
          </a:r>
        </a:p>
      </dgm:t>
    </dgm:pt>
    <dgm:pt modelId="{D2AD1E79-4160-4AAD-BB0B-A482F9CA61E1}" type="parTrans" cxnId="{30B37CEE-B8B3-4AEE-A55D-A0F677305A28}">
      <dgm:prSet/>
      <dgm:spPr/>
      <dgm:t>
        <a:bodyPr/>
        <a:lstStyle/>
        <a:p>
          <a:endParaRPr lang="en-US" sz="2200"/>
        </a:p>
      </dgm:t>
    </dgm:pt>
    <dgm:pt modelId="{F6E38B68-4C70-475B-A7D6-0760DA5A8302}" type="sibTrans" cxnId="{30B37CEE-B8B3-4AEE-A55D-A0F677305A28}">
      <dgm:prSet/>
      <dgm:spPr/>
      <dgm:t>
        <a:bodyPr/>
        <a:lstStyle/>
        <a:p>
          <a:endParaRPr lang="en-US" sz="2200"/>
        </a:p>
      </dgm:t>
    </dgm:pt>
    <dgm:pt modelId="{25459B0E-6ECF-43E1-B8A8-097FAF4C4166}">
      <dgm:prSet phldrT="[Text]" custT="1"/>
      <dgm:spPr>
        <a:solidFill>
          <a:schemeClr val="accent1"/>
        </a:solidFill>
        <a:ln>
          <a:noFill/>
        </a:ln>
      </dgm:spPr>
      <dgm:t>
        <a:bodyPr/>
        <a:lstStyle/>
        <a:p>
          <a:r>
            <a:rPr lang="en-US" sz="2200"/>
            <a:t>Fostering a clinical hub and integrating clinical view agency-wide</a:t>
          </a:r>
        </a:p>
      </dgm:t>
    </dgm:pt>
    <dgm:pt modelId="{0930FD55-0A26-4F62-A922-AF4C4C380724}" type="parTrans" cxnId="{3C9CE728-2F8B-4FBA-B98B-944087F9779E}">
      <dgm:prSet/>
      <dgm:spPr/>
      <dgm:t>
        <a:bodyPr/>
        <a:lstStyle/>
        <a:p>
          <a:endParaRPr lang="en-US" sz="2200"/>
        </a:p>
      </dgm:t>
    </dgm:pt>
    <dgm:pt modelId="{5C8E1015-6DF9-4032-9530-05E99B1055BD}" type="sibTrans" cxnId="{3C9CE728-2F8B-4FBA-B98B-944087F9779E}">
      <dgm:prSet/>
      <dgm:spPr/>
      <dgm:t>
        <a:bodyPr/>
        <a:lstStyle/>
        <a:p>
          <a:endParaRPr lang="en-US" sz="2200"/>
        </a:p>
      </dgm:t>
    </dgm:pt>
    <dgm:pt modelId="{00D364E3-7D5B-47F3-BAEC-453C47A6AB3C}">
      <dgm:prSet phldrT="[Text]" custT="1"/>
      <dgm:spPr>
        <a:solidFill>
          <a:schemeClr val="accent1"/>
        </a:solidFill>
        <a:ln>
          <a:noFill/>
        </a:ln>
      </dgm:spPr>
      <dgm:t>
        <a:bodyPr/>
        <a:lstStyle/>
        <a:p>
          <a:r>
            <a:rPr lang="en-US" sz="2200"/>
            <a:t>Leveraging internal specialty expertise</a:t>
          </a:r>
        </a:p>
      </dgm:t>
    </dgm:pt>
    <dgm:pt modelId="{6A43B4C6-570B-426A-A025-D9CB202BB58C}" type="parTrans" cxnId="{CB722F29-D031-4089-9827-6918540AD59D}">
      <dgm:prSet/>
      <dgm:spPr/>
      <dgm:t>
        <a:bodyPr/>
        <a:lstStyle/>
        <a:p>
          <a:endParaRPr lang="en-US" sz="2200"/>
        </a:p>
      </dgm:t>
    </dgm:pt>
    <dgm:pt modelId="{5682456B-250A-4DED-B955-97D04DC01D74}" type="sibTrans" cxnId="{CB722F29-D031-4089-9827-6918540AD59D}">
      <dgm:prSet/>
      <dgm:spPr/>
      <dgm:t>
        <a:bodyPr/>
        <a:lstStyle/>
        <a:p>
          <a:endParaRPr lang="en-US" sz="2200"/>
        </a:p>
      </dgm:t>
    </dgm:pt>
    <dgm:pt modelId="{86C75F2A-98BE-416A-A4CE-9966B056622D}">
      <dgm:prSet phldrT="[Text]" custT="1"/>
      <dgm:spPr>
        <a:solidFill>
          <a:schemeClr val="accent1"/>
        </a:solidFill>
        <a:ln>
          <a:noFill/>
        </a:ln>
      </dgm:spPr>
      <dgm:t>
        <a:bodyPr/>
        <a:lstStyle/>
        <a:p>
          <a:r>
            <a:rPr lang="en-US" sz="2200"/>
            <a:t>External Medicaid leadership programs</a:t>
          </a:r>
        </a:p>
      </dgm:t>
    </dgm:pt>
    <dgm:pt modelId="{41FBB2EA-C6F8-452E-9918-1A93B66CA916}" type="parTrans" cxnId="{C5B9318C-3CF8-4714-8C54-3C7D50225AFE}">
      <dgm:prSet/>
      <dgm:spPr/>
      <dgm:t>
        <a:bodyPr/>
        <a:lstStyle/>
        <a:p>
          <a:endParaRPr lang="en-US" sz="2200"/>
        </a:p>
      </dgm:t>
    </dgm:pt>
    <dgm:pt modelId="{8DC07258-0643-45C5-8D58-EB28A6A5ED47}" type="sibTrans" cxnId="{C5B9318C-3CF8-4714-8C54-3C7D50225AFE}">
      <dgm:prSet/>
      <dgm:spPr/>
      <dgm:t>
        <a:bodyPr/>
        <a:lstStyle/>
        <a:p>
          <a:endParaRPr lang="en-US" sz="2200"/>
        </a:p>
      </dgm:t>
    </dgm:pt>
    <dgm:pt modelId="{CF55360D-135A-4202-856B-9EF4E66CDCBE}">
      <dgm:prSet custT="1"/>
      <dgm:spPr>
        <a:solidFill>
          <a:schemeClr val="accent1"/>
        </a:solidFill>
        <a:ln>
          <a:noFill/>
        </a:ln>
      </dgm:spPr>
      <dgm:t>
        <a:bodyPr/>
        <a:lstStyle/>
        <a:p>
          <a:r>
            <a:rPr lang="en-US" sz="2200"/>
            <a:t>Creating clinical and operational leads for innovation projects</a:t>
          </a:r>
        </a:p>
      </dgm:t>
    </dgm:pt>
    <dgm:pt modelId="{07630016-E85C-4C8B-9AC9-BD7743CE2694}" type="parTrans" cxnId="{FEA5BAEF-1D58-4ADA-87CA-6600B57656F4}">
      <dgm:prSet/>
      <dgm:spPr/>
      <dgm:t>
        <a:bodyPr/>
        <a:lstStyle/>
        <a:p>
          <a:endParaRPr lang="en-US" sz="2200"/>
        </a:p>
      </dgm:t>
    </dgm:pt>
    <dgm:pt modelId="{37CAFD28-2AA5-4201-8EFA-D64F849F87FD}" type="sibTrans" cxnId="{FEA5BAEF-1D58-4ADA-87CA-6600B57656F4}">
      <dgm:prSet/>
      <dgm:spPr/>
      <dgm:t>
        <a:bodyPr/>
        <a:lstStyle/>
        <a:p>
          <a:endParaRPr lang="en-US" sz="2200"/>
        </a:p>
      </dgm:t>
    </dgm:pt>
    <dgm:pt modelId="{A7538EFA-56F8-44FF-8239-5CA29E3A6A42}" type="pres">
      <dgm:prSet presAssocID="{C1C4CD7E-EFFF-49FD-93D8-23CF6FDA28E7}" presName="diagram" presStyleCnt="0">
        <dgm:presLayoutVars>
          <dgm:dir/>
          <dgm:resizeHandles val="exact"/>
        </dgm:presLayoutVars>
      </dgm:prSet>
      <dgm:spPr/>
    </dgm:pt>
    <dgm:pt modelId="{E0684C3C-8F4E-4538-A23E-85692541BEED}" type="pres">
      <dgm:prSet presAssocID="{61958861-1D9D-4E2B-A64F-116F2C6F6B03}" presName="node" presStyleLbl="node1" presStyleIdx="0" presStyleCnt="6">
        <dgm:presLayoutVars>
          <dgm:bulletEnabled val="1"/>
        </dgm:presLayoutVars>
      </dgm:prSet>
      <dgm:spPr/>
    </dgm:pt>
    <dgm:pt modelId="{CC1F4F96-784D-48EB-98FB-296FC9D05E7C}" type="pres">
      <dgm:prSet presAssocID="{46B10615-F67E-4B4E-9AAF-2CAC6DEBCBF3}" presName="sibTrans" presStyleCnt="0"/>
      <dgm:spPr/>
    </dgm:pt>
    <dgm:pt modelId="{0630CCBC-46FE-4A9E-ADF3-946608E81FE0}" type="pres">
      <dgm:prSet presAssocID="{B435F230-0069-4887-ACB0-08BC3ED48E1E}" presName="node" presStyleLbl="node1" presStyleIdx="1" presStyleCnt="6">
        <dgm:presLayoutVars>
          <dgm:bulletEnabled val="1"/>
        </dgm:presLayoutVars>
      </dgm:prSet>
      <dgm:spPr/>
    </dgm:pt>
    <dgm:pt modelId="{D503DD7D-114A-4EB7-AE56-010BA7ECE6ED}" type="pres">
      <dgm:prSet presAssocID="{F6E38B68-4C70-475B-A7D6-0760DA5A8302}" presName="sibTrans" presStyleCnt="0"/>
      <dgm:spPr/>
    </dgm:pt>
    <dgm:pt modelId="{4D206BF0-5669-4E5A-9321-921A9D8B9471}" type="pres">
      <dgm:prSet presAssocID="{CF55360D-135A-4202-856B-9EF4E66CDCBE}" presName="node" presStyleLbl="node1" presStyleIdx="2" presStyleCnt="6">
        <dgm:presLayoutVars>
          <dgm:bulletEnabled val="1"/>
        </dgm:presLayoutVars>
      </dgm:prSet>
      <dgm:spPr/>
    </dgm:pt>
    <dgm:pt modelId="{B333F3A0-1472-4044-A080-D0474D56BD67}" type="pres">
      <dgm:prSet presAssocID="{37CAFD28-2AA5-4201-8EFA-D64F849F87FD}" presName="sibTrans" presStyleCnt="0"/>
      <dgm:spPr/>
    </dgm:pt>
    <dgm:pt modelId="{A953EB13-007E-4857-9AC9-011A806C3599}" type="pres">
      <dgm:prSet presAssocID="{25459B0E-6ECF-43E1-B8A8-097FAF4C4166}" presName="node" presStyleLbl="node1" presStyleIdx="3" presStyleCnt="6">
        <dgm:presLayoutVars>
          <dgm:bulletEnabled val="1"/>
        </dgm:presLayoutVars>
      </dgm:prSet>
      <dgm:spPr/>
    </dgm:pt>
    <dgm:pt modelId="{580A5898-5013-4E8E-94E0-659B1C4B91C1}" type="pres">
      <dgm:prSet presAssocID="{5C8E1015-6DF9-4032-9530-05E99B1055BD}" presName="sibTrans" presStyleCnt="0"/>
      <dgm:spPr/>
    </dgm:pt>
    <dgm:pt modelId="{6710BC9A-3FF3-416E-839B-076C5BDED350}" type="pres">
      <dgm:prSet presAssocID="{00D364E3-7D5B-47F3-BAEC-453C47A6AB3C}" presName="node" presStyleLbl="node1" presStyleIdx="4" presStyleCnt="6">
        <dgm:presLayoutVars>
          <dgm:bulletEnabled val="1"/>
        </dgm:presLayoutVars>
      </dgm:prSet>
      <dgm:spPr/>
    </dgm:pt>
    <dgm:pt modelId="{DACDBED2-DF3F-49F1-AA94-A9AF26C57392}" type="pres">
      <dgm:prSet presAssocID="{5682456B-250A-4DED-B955-97D04DC01D74}" presName="sibTrans" presStyleCnt="0"/>
      <dgm:spPr/>
    </dgm:pt>
    <dgm:pt modelId="{243A987F-364C-4CA8-B1EE-2D4EA66BCFD9}" type="pres">
      <dgm:prSet presAssocID="{86C75F2A-98BE-416A-A4CE-9966B056622D}" presName="node" presStyleLbl="node1" presStyleIdx="5" presStyleCnt="6">
        <dgm:presLayoutVars>
          <dgm:bulletEnabled val="1"/>
        </dgm:presLayoutVars>
      </dgm:prSet>
      <dgm:spPr/>
    </dgm:pt>
  </dgm:ptLst>
  <dgm:cxnLst>
    <dgm:cxn modelId="{FD45E61C-97F6-4EAF-9698-755600040BC6}" srcId="{C1C4CD7E-EFFF-49FD-93D8-23CF6FDA28E7}" destId="{61958861-1D9D-4E2B-A64F-116F2C6F6B03}" srcOrd="0" destOrd="0" parTransId="{3CADC982-5E47-4451-96E5-51CD275FF7D7}" sibTransId="{46B10615-F67E-4B4E-9AAF-2CAC6DEBCBF3}"/>
    <dgm:cxn modelId="{3C9CE728-2F8B-4FBA-B98B-944087F9779E}" srcId="{C1C4CD7E-EFFF-49FD-93D8-23CF6FDA28E7}" destId="{25459B0E-6ECF-43E1-B8A8-097FAF4C4166}" srcOrd="3" destOrd="0" parTransId="{0930FD55-0A26-4F62-A922-AF4C4C380724}" sibTransId="{5C8E1015-6DF9-4032-9530-05E99B1055BD}"/>
    <dgm:cxn modelId="{CB722F29-D031-4089-9827-6918540AD59D}" srcId="{C1C4CD7E-EFFF-49FD-93D8-23CF6FDA28E7}" destId="{00D364E3-7D5B-47F3-BAEC-453C47A6AB3C}" srcOrd="4" destOrd="0" parTransId="{6A43B4C6-570B-426A-A025-D9CB202BB58C}" sibTransId="{5682456B-250A-4DED-B955-97D04DC01D74}"/>
    <dgm:cxn modelId="{7D4B0335-12B6-46B4-9366-1F3A77004DAE}" type="presOf" srcId="{B435F230-0069-4887-ACB0-08BC3ED48E1E}" destId="{0630CCBC-46FE-4A9E-ADF3-946608E81FE0}" srcOrd="0" destOrd="0" presId="urn:microsoft.com/office/officeart/2005/8/layout/default"/>
    <dgm:cxn modelId="{7F0DD88B-F3EE-45C9-9142-81BF9B41F7D0}" type="presOf" srcId="{CF55360D-135A-4202-856B-9EF4E66CDCBE}" destId="{4D206BF0-5669-4E5A-9321-921A9D8B9471}" srcOrd="0" destOrd="0" presId="urn:microsoft.com/office/officeart/2005/8/layout/default"/>
    <dgm:cxn modelId="{C5B9318C-3CF8-4714-8C54-3C7D50225AFE}" srcId="{C1C4CD7E-EFFF-49FD-93D8-23CF6FDA28E7}" destId="{86C75F2A-98BE-416A-A4CE-9966B056622D}" srcOrd="5" destOrd="0" parTransId="{41FBB2EA-C6F8-452E-9918-1A93B66CA916}" sibTransId="{8DC07258-0643-45C5-8D58-EB28A6A5ED47}"/>
    <dgm:cxn modelId="{B071C991-E1D7-481A-8F9C-0DAB7FD11A8A}" type="presOf" srcId="{86C75F2A-98BE-416A-A4CE-9966B056622D}" destId="{243A987F-364C-4CA8-B1EE-2D4EA66BCFD9}" srcOrd="0" destOrd="0" presId="urn:microsoft.com/office/officeart/2005/8/layout/default"/>
    <dgm:cxn modelId="{ACA6BBAE-C736-407A-AD17-3DE8EBACC2D1}" type="presOf" srcId="{61958861-1D9D-4E2B-A64F-116F2C6F6B03}" destId="{E0684C3C-8F4E-4538-A23E-85692541BEED}" srcOrd="0" destOrd="0" presId="urn:microsoft.com/office/officeart/2005/8/layout/default"/>
    <dgm:cxn modelId="{65F4D7CC-3693-42B1-9339-A8359BF5C93D}" type="presOf" srcId="{25459B0E-6ECF-43E1-B8A8-097FAF4C4166}" destId="{A953EB13-007E-4857-9AC9-011A806C3599}" srcOrd="0" destOrd="0" presId="urn:microsoft.com/office/officeart/2005/8/layout/default"/>
    <dgm:cxn modelId="{30B37CEE-B8B3-4AEE-A55D-A0F677305A28}" srcId="{C1C4CD7E-EFFF-49FD-93D8-23CF6FDA28E7}" destId="{B435F230-0069-4887-ACB0-08BC3ED48E1E}" srcOrd="1" destOrd="0" parTransId="{D2AD1E79-4160-4AAD-BB0B-A482F9CA61E1}" sibTransId="{F6E38B68-4C70-475B-A7D6-0760DA5A8302}"/>
    <dgm:cxn modelId="{FEA5BAEF-1D58-4ADA-87CA-6600B57656F4}" srcId="{C1C4CD7E-EFFF-49FD-93D8-23CF6FDA28E7}" destId="{CF55360D-135A-4202-856B-9EF4E66CDCBE}" srcOrd="2" destOrd="0" parTransId="{07630016-E85C-4C8B-9AC9-BD7743CE2694}" sibTransId="{37CAFD28-2AA5-4201-8EFA-D64F849F87FD}"/>
    <dgm:cxn modelId="{5CBB81FB-BA91-419E-A31B-8170FD2759E8}" type="presOf" srcId="{00D364E3-7D5B-47F3-BAEC-453C47A6AB3C}" destId="{6710BC9A-3FF3-416E-839B-076C5BDED350}" srcOrd="0" destOrd="0" presId="urn:microsoft.com/office/officeart/2005/8/layout/default"/>
    <dgm:cxn modelId="{B2E530FF-A8A9-46EC-95D8-69E15D0785EF}" type="presOf" srcId="{C1C4CD7E-EFFF-49FD-93D8-23CF6FDA28E7}" destId="{A7538EFA-56F8-44FF-8239-5CA29E3A6A42}" srcOrd="0" destOrd="0" presId="urn:microsoft.com/office/officeart/2005/8/layout/default"/>
    <dgm:cxn modelId="{96B79334-B0BA-4EB5-BAA1-D2D3630F48F7}" type="presParOf" srcId="{A7538EFA-56F8-44FF-8239-5CA29E3A6A42}" destId="{E0684C3C-8F4E-4538-A23E-85692541BEED}" srcOrd="0" destOrd="0" presId="urn:microsoft.com/office/officeart/2005/8/layout/default"/>
    <dgm:cxn modelId="{487A93DA-0BD0-4FF3-81CB-83B9DC8CD35A}" type="presParOf" srcId="{A7538EFA-56F8-44FF-8239-5CA29E3A6A42}" destId="{CC1F4F96-784D-48EB-98FB-296FC9D05E7C}" srcOrd="1" destOrd="0" presId="urn:microsoft.com/office/officeart/2005/8/layout/default"/>
    <dgm:cxn modelId="{E3D3B502-920C-44F3-A73C-BFF680673F61}" type="presParOf" srcId="{A7538EFA-56F8-44FF-8239-5CA29E3A6A42}" destId="{0630CCBC-46FE-4A9E-ADF3-946608E81FE0}" srcOrd="2" destOrd="0" presId="urn:microsoft.com/office/officeart/2005/8/layout/default"/>
    <dgm:cxn modelId="{4A68FF03-A999-4416-B976-6767CF0A89B5}" type="presParOf" srcId="{A7538EFA-56F8-44FF-8239-5CA29E3A6A42}" destId="{D503DD7D-114A-4EB7-AE56-010BA7ECE6ED}" srcOrd="3" destOrd="0" presId="urn:microsoft.com/office/officeart/2005/8/layout/default"/>
    <dgm:cxn modelId="{C3804FBE-47C6-49D6-8320-0D04C8778B8D}" type="presParOf" srcId="{A7538EFA-56F8-44FF-8239-5CA29E3A6A42}" destId="{4D206BF0-5669-4E5A-9321-921A9D8B9471}" srcOrd="4" destOrd="0" presId="urn:microsoft.com/office/officeart/2005/8/layout/default"/>
    <dgm:cxn modelId="{0B592F7A-715E-488A-B672-72F5BAC0336C}" type="presParOf" srcId="{A7538EFA-56F8-44FF-8239-5CA29E3A6A42}" destId="{B333F3A0-1472-4044-A080-D0474D56BD67}" srcOrd="5" destOrd="0" presId="urn:microsoft.com/office/officeart/2005/8/layout/default"/>
    <dgm:cxn modelId="{C8162D15-6D93-4979-96C9-13EE69E7B199}" type="presParOf" srcId="{A7538EFA-56F8-44FF-8239-5CA29E3A6A42}" destId="{A953EB13-007E-4857-9AC9-011A806C3599}" srcOrd="6" destOrd="0" presId="urn:microsoft.com/office/officeart/2005/8/layout/default"/>
    <dgm:cxn modelId="{04C12248-BCB0-468E-8DA7-E3F6E098BC94}" type="presParOf" srcId="{A7538EFA-56F8-44FF-8239-5CA29E3A6A42}" destId="{580A5898-5013-4E8E-94E0-659B1C4B91C1}" srcOrd="7" destOrd="0" presId="urn:microsoft.com/office/officeart/2005/8/layout/default"/>
    <dgm:cxn modelId="{01E90C7A-258A-4059-9C7C-552D91F8C32E}" type="presParOf" srcId="{A7538EFA-56F8-44FF-8239-5CA29E3A6A42}" destId="{6710BC9A-3FF3-416E-839B-076C5BDED350}" srcOrd="8" destOrd="0" presId="urn:microsoft.com/office/officeart/2005/8/layout/default"/>
    <dgm:cxn modelId="{4C9DAB82-D122-490B-ADB1-DAEEC8B31AAC}" type="presParOf" srcId="{A7538EFA-56F8-44FF-8239-5CA29E3A6A42}" destId="{DACDBED2-DF3F-49F1-AA94-A9AF26C57392}" srcOrd="9" destOrd="0" presId="urn:microsoft.com/office/officeart/2005/8/layout/default"/>
    <dgm:cxn modelId="{243A0B83-E6E6-4F7D-B60D-8A65EF1DF55A}" type="presParOf" srcId="{A7538EFA-56F8-44FF-8239-5CA29E3A6A42}" destId="{243A987F-364C-4CA8-B1EE-2D4EA66BCFD9}"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51529338-B0F7-4F7A-89CC-5D5283083DA3}" type="doc">
      <dgm:prSet loTypeId="urn:microsoft.com/office/officeart/2005/8/layout/process1" loCatId="process" qsTypeId="urn:microsoft.com/office/officeart/2005/8/quickstyle/simple1" qsCatId="simple" csTypeId="urn:microsoft.com/office/officeart/2005/8/colors/accent2_2" csCatId="accent2" phldr="1"/>
      <dgm:spPr/>
      <dgm:t>
        <a:bodyPr/>
        <a:lstStyle/>
        <a:p>
          <a:endParaRPr lang="en-US"/>
        </a:p>
      </dgm:t>
    </dgm:pt>
    <dgm:pt modelId="{8FF263E6-B933-45E5-B69E-3E951E278D2F}">
      <dgm:prSet phldrT="[Text]"/>
      <dgm:spPr/>
      <dgm:t>
        <a:bodyPr/>
        <a:lstStyle/>
        <a:p>
          <a:r>
            <a:rPr lang="en-US"/>
            <a:t>Clinical Staff Duties</a:t>
          </a:r>
        </a:p>
      </dgm:t>
    </dgm:pt>
    <dgm:pt modelId="{320A6A27-6E76-4A0D-8AFC-2C499DDA204D}" type="parTrans" cxnId="{4994861A-BB88-4385-B458-9D5B01D38418}">
      <dgm:prSet/>
      <dgm:spPr/>
      <dgm:t>
        <a:bodyPr/>
        <a:lstStyle/>
        <a:p>
          <a:endParaRPr lang="en-US"/>
        </a:p>
      </dgm:t>
    </dgm:pt>
    <dgm:pt modelId="{54E827B1-D85A-4390-9E56-991796B8E06C}" type="sibTrans" cxnId="{4994861A-BB88-4385-B458-9D5B01D38418}">
      <dgm:prSet/>
      <dgm:spPr>
        <a:solidFill>
          <a:schemeClr val="accent1">
            <a:lumMod val="60000"/>
            <a:lumOff val="40000"/>
          </a:schemeClr>
        </a:solidFill>
      </dgm:spPr>
      <dgm:t>
        <a:bodyPr/>
        <a:lstStyle/>
        <a:p>
          <a:endParaRPr lang="en-US"/>
        </a:p>
      </dgm:t>
    </dgm:pt>
    <dgm:pt modelId="{A9B6EE25-DDD4-4998-894E-EEDD486F3621}">
      <dgm:prSet phldrT="[Text]"/>
      <dgm:spPr/>
      <dgm:t>
        <a:bodyPr/>
        <a:lstStyle/>
        <a:p>
          <a:r>
            <a:rPr lang="en-US"/>
            <a:t>Strategies to Enhance and Extend Clinical Expertise</a:t>
          </a:r>
        </a:p>
      </dgm:t>
    </dgm:pt>
    <dgm:pt modelId="{AFCE4C95-619B-4969-8E16-B919D0D49440}" type="parTrans" cxnId="{4E3EE612-82A5-418B-89DE-0836DF4BA7D9}">
      <dgm:prSet/>
      <dgm:spPr/>
      <dgm:t>
        <a:bodyPr/>
        <a:lstStyle/>
        <a:p>
          <a:endParaRPr lang="en-US"/>
        </a:p>
      </dgm:t>
    </dgm:pt>
    <dgm:pt modelId="{887B37E6-83B6-42FD-8F06-F9C823A39569}" type="sibTrans" cxnId="{4E3EE612-82A5-418B-89DE-0836DF4BA7D9}">
      <dgm:prSet/>
      <dgm:spPr>
        <a:solidFill>
          <a:schemeClr val="accent1">
            <a:lumMod val="60000"/>
            <a:lumOff val="40000"/>
          </a:schemeClr>
        </a:solidFill>
      </dgm:spPr>
      <dgm:t>
        <a:bodyPr/>
        <a:lstStyle/>
        <a:p>
          <a:endParaRPr lang="en-US"/>
        </a:p>
      </dgm:t>
    </dgm:pt>
    <dgm:pt modelId="{A2D8B206-3E5E-4A01-A439-4A5545442BDC}">
      <dgm:prSet/>
      <dgm:spPr/>
      <dgm:t>
        <a:bodyPr/>
        <a:lstStyle/>
        <a:p>
          <a:r>
            <a:rPr lang="en-US"/>
            <a:t>Recruiting and Retaining Clinical Staff</a:t>
          </a:r>
        </a:p>
      </dgm:t>
    </dgm:pt>
    <dgm:pt modelId="{23919172-A33A-4288-B688-FEDD2242EBFB}" type="parTrans" cxnId="{6E68A650-206E-413C-A458-5AC7F9FE3EE3}">
      <dgm:prSet/>
      <dgm:spPr/>
      <dgm:t>
        <a:bodyPr/>
        <a:lstStyle/>
        <a:p>
          <a:endParaRPr lang="en-US"/>
        </a:p>
      </dgm:t>
    </dgm:pt>
    <dgm:pt modelId="{672E6A48-78F8-43D4-BC66-0893AEF00030}" type="sibTrans" cxnId="{6E68A650-206E-413C-A458-5AC7F9FE3EE3}">
      <dgm:prSet/>
      <dgm:spPr/>
      <dgm:t>
        <a:bodyPr/>
        <a:lstStyle/>
        <a:p>
          <a:endParaRPr lang="en-US"/>
        </a:p>
      </dgm:t>
    </dgm:pt>
    <dgm:pt modelId="{203F9321-4B31-4DFE-970E-E62B019BCD11}">
      <dgm:prSet phldrT="[Text]"/>
      <dgm:spPr/>
      <dgm:t>
        <a:bodyPr/>
        <a:lstStyle/>
        <a:p>
          <a:r>
            <a:rPr lang="en-US"/>
            <a:t>Clinical Staff Structures and Resources</a:t>
          </a:r>
        </a:p>
      </dgm:t>
    </dgm:pt>
    <dgm:pt modelId="{BD384EF6-6F4D-4078-A634-D0E7B37CBF63}" type="parTrans" cxnId="{10E3EF0A-413B-41F0-855F-0186B2D7EE15}">
      <dgm:prSet/>
      <dgm:spPr/>
      <dgm:t>
        <a:bodyPr/>
        <a:lstStyle/>
        <a:p>
          <a:endParaRPr lang="en-US"/>
        </a:p>
      </dgm:t>
    </dgm:pt>
    <dgm:pt modelId="{578DF923-2CA2-4905-8C4E-E0D2D7B2674E}" type="sibTrans" cxnId="{10E3EF0A-413B-41F0-855F-0186B2D7EE15}">
      <dgm:prSet/>
      <dgm:spPr>
        <a:solidFill>
          <a:schemeClr val="accent1">
            <a:lumMod val="60000"/>
            <a:lumOff val="40000"/>
          </a:schemeClr>
        </a:solidFill>
      </dgm:spPr>
      <dgm:t>
        <a:bodyPr/>
        <a:lstStyle/>
        <a:p>
          <a:endParaRPr lang="en-US"/>
        </a:p>
      </dgm:t>
    </dgm:pt>
    <dgm:pt modelId="{C3ED1ED3-B010-4FAF-890D-E62D37C6EB1C}" type="pres">
      <dgm:prSet presAssocID="{51529338-B0F7-4F7A-89CC-5D5283083DA3}" presName="Name0" presStyleCnt="0">
        <dgm:presLayoutVars>
          <dgm:dir/>
          <dgm:resizeHandles val="exact"/>
        </dgm:presLayoutVars>
      </dgm:prSet>
      <dgm:spPr/>
    </dgm:pt>
    <dgm:pt modelId="{4AF04230-4A34-42F9-8CE4-8F0630CA193E}" type="pres">
      <dgm:prSet presAssocID="{203F9321-4B31-4DFE-970E-E62B019BCD11}" presName="node" presStyleLbl="node1" presStyleIdx="0" presStyleCnt="4" custScaleY="227005">
        <dgm:presLayoutVars>
          <dgm:bulletEnabled val="1"/>
        </dgm:presLayoutVars>
      </dgm:prSet>
      <dgm:spPr/>
    </dgm:pt>
    <dgm:pt modelId="{F378488A-432B-4AA9-A140-9B549F051116}" type="pres">
      <dgm:prSet presAssocID="{578DF923-2CA2-4905-8C4E-E0D2D7B2674E}" presName="sibTrans" presStyleLbl="sibTrans2D1" presStyleIdx="0" presStyleCnt="3"/>
      <dgm:spPr/>
    </dgm:pt>
    <dgm:pt modelId="{3101F5BE-2A52-4252-B1A8-A00090C9DB03}" type="pres">
      <dgm:prSet presAssocID="{578DF923-2CA2-4905-8C4E-E0D2D7B2674E}" presName="connectorText" presStyleLbl="sibTrans2D1" presStyleIdx="0" presStyleCnt="3"/>
      <dgm:spPr/>
    </dgm:pt>
    <dgm:pt modelId="{0AAE661A-DA28-40C9-AEE0-1148206D4D00}" type="pres">
      <dgm:prSet presAssocID="{8FF263E6-B933-45E5-B69E-3E951E278D2F}" presName="node" presStyleLbl="node1" presStyleIdx="1" presStyleCnt="4" custScaleY="227005">
        <dgm:presLayoutVars>
          <dgm:bulletEnabled val="1"/>
        </dgm:presLayoutVars>
      </dgm:prSet>
      <dgm:spPr/>
    </dgm:pt>
    <dgm:pt modelId="{385250C7-D676-4770-AF3E-E9739FB0A93D}" type="pres">
      <dgm:prSet presAssocID="{54E827B1-D85A-4390-9E56-991796B8E06C}" presName="sibTrans" presStyleLbl="sibTrans2D1" presStyleIdx="1" presStyleCnt="3"/>
      <dgm:spPr/>
    </dgm:pt>
    <dgm:pt modelId="{B550E490-1B1F-4150-AC9F-9DC63CAE194D}" type="pres">
      <dgm:prSet presAssocID="{54E827B1-D85A-4390-9E56-991796B8E06C}" presName="connectorText" presStyleLbl="sibTrans2D1" presStyleIdx="1" presStyleCnt="3"/>
      <dgm:spPr/>
    </dgm:pt>
    <dgm:pt modelId="{54B9FA43-1220-47B2-BD10-88844B5F843B}" type="pres">
      <dgm:prSet presAssocID="{A9B6EE25-DDD4-4998-894E-EEDD486F3621}" presName="node" presStyleLbl="node1" presStyleIdx="2" presStyleCnt="4" custScaleY="227005">
        <dgm:presLayoutVars>
          <dgm:bulletEnabled val="1"/>
        </dgm:presLayoutVars>
      </dgm:prSet>
      <dgm:spPr/>
    </dgm:pt>
    <dgm:pt modelId="{8D646572-3A4A-4E23-8E43-5C72CC526A5C}" type="pres">
      <dgm:prSet presAssocID="{887B37E6-83B6-42FD-8F06-F9C823A39569}" presName="sibTrans" presStyleLbl="sibTrans2D1" presStyleIdx="2" presStyleCnt="3"/>
      <dgm:spPr/>
    </dgm:pt>
    <dgm:pt modelId="{329552A6-9CB1-4405-B534-424B5CCAAAEF}" type="pres">
      <dgm:prSet presAssocID="{887B37E6-83B6-42FD-8F06-F9C823A39569}" presName="connectorText" presStyleLbl="sibTrans2D1" presStyleIdx="2" presStyleCnt="3"/>
      <dgm:spPr/>
    </dgm:pt>
    <dgm:pt modelId="{A6A39210-1FEE-43AD-8536-57A77AD35251}" type="pres">
      <dgm:prSet presAssocID="{A2D8B206-3E5E-4A01-A439-4A5545442BDC}" presName="node" presStyleLbl="node1" presStyleIdx="3" presStyleCnt="4" custScaleY="227005">
        <dgm:presLayoutVars>
          <dgm:bulletEnabled val="1"/>
        </dgm:presLayoutVars>
      </dgm:prSet>
      <dgm:spPr/>
    </dgm:pt>
  </dgm:ptLst>
  <dgm:cxnLst>
    <dgm:cxn modelId="{10E3EF0A-413B-41F0-855F-0186B2D7EE15}" srcId="{51529338-B0F7-4F7A-89CC-5D5283083DA3}" destId="{203F9321-4B31-4DFE-970E-E62B019BCD11}" srcOrd="0" destOrd="0" parTransId="{BD384EF6-6F4D-4078-A634-D0E7B37CBF63}" sibTransId="{578DF923-2CA2-4905-8C4E-E0D2D7B2674E}"/>
    <dgm:cxn modelId="{4E3EE612-82A5-418B-89DE-0836DF4BA7D9}" srcId="{51529338-B0F7-4F7A-89CC-5D5283083DA3}" destId="{A9B6EE25-DDD4-4998-894E-EEDD486F3621}" srcOrd="2" destOrd="0" parTransId="{AFCE4C95-619B-4969-8E16-B919D0D49440}" sibTransId="{887B37E6-83B6-42FD-8F06-F9C823A39569}"/>
    <dgm:cxn modelId="{4994861A-BB88-4385-B458-9D5B01D38418}" srcId="{51529338-B0F7-4F7A-89CC-5D5283083DA3}" destId="{8FF263E6-B933-45E5-B69E-3E951E278D2F}" srcOrd="1" destOrd="0" parTransId="{320A6A27-6E76-4A0D-8AFC-2C499DDA204D}" sibTransId="{54E827B1-D85A-4390-9E56-991796B8E06C}"/>
    <dgm:cxn modelId="{603EEA23-4896-4757-BA63-AFD7E32D3A12}" type="presOf" srcId="{A2D8B206-3E5E-4A01-A439-4A5545442BDC}" destId="{A6A39210-1FEE-43AD-8536-57A77AD35251}" srcOrd="0" destOrd="0" presId="urn:microsoft.com/office/officeart/2005/8/layout/process1"/>
    <dgm:cxn modelId="{110AE335-7140-40FB-9D66-DEFCB18CB62D}" type="presOf" srcId="{578DF923-2CA2-4905-8C4E-E0D2D7B2674E}" destId="{F378488A-432B-4AA9-A140-9B549F051116}" srcOrd="0" destOrd="0" presId="urn:microsoft.com/office/officeart/2005/8/layout/process1"/>
    <dgm:cxn modelId="{D1AF216C-7601-4BC0-973C-B875C49C38CA}" type="presOf" srcId="{203F9321-4B31-4DFE-970E-E62B019BCD11}" destId="{4AF04230-4A34-42F9-8CE4-8F0630CA193E}" srcOrd="0" destOrd="0" presId="urn:microsoft.com/office/officeart/2005/8/layout/process1"/>
    <dgm:cxn modelId="{6E68A650-206E-413C-A458-5AC7F9FE3EE3}" srcId="{51529338-B0F7-4F7A-89CC-5D5283083DA3}" destId="{A2D8B206-3E5E-4A01-A439-4A5545442BDC}" srcOrd="3" destOrd="0" parTransId="{23919172-A33A-4288-B688-FEDD2242EBFB}" sibTransId="{672E6A48-78F8-43D4-BC66-0893AEF00030}"/>
    <dgm:cxn modelId="{3E0DC755-58D9-4867-9E70-F99E4F69D2CF}" type="presOf" srcId="{887B37E6-83B6-42FD-8F06-F9C823A39569}" destId="{8D646572-3A4A-4E23-8E43-5C72CC526A5C}" srcOrd="0" destOrd="0" presId="urn:microsoft.com/office/officeart/2005/8/layout/process1"/>
    <dgm:cxn modelId="{A7CA925A-9287-43F3-9C2D-10AD64F5B9BC}" type="presOf" srcId="{8FF263E6-B933-45E5-B69E-3E951E278D2F}" destId="{0AAE661A-DA28-40C9-AEE0-1148206D4D00}" srcOrd="0" destOrd="0" presId="urn:microsoft.com/office/officeart/2005/8/layout/process1"/>
    <dgm:cxn modelId="{6FBDC27B-0D8E-4E9B-B315-45ADFF56CFE5}" type="presOf" srcId="{54E827B1-D85A-4390-9E56-991796B8E06C}" destId="{385250C7-D676-4770-AF3E-E9739FB0A93D}" srcOrd="0" destOrd="0" presId="urn:microsoft.com/office/officeart/2005/8/layout/process1"/>
    <dgm:cxn modelId="{820EC889-2262-4461-B3FE-B95DC90ED4C8}" type="presOf" srcId="{887B37E6-83B6-42FD-8F06-F9C823A39569}" destId="{329552A6-9CB1-4405-B534-424B5CCAAAEF}" srcOrd="1" destOrd="0" presId="urn:microsoft.com/office/officeart/2005/8/layout/process1"/>
    <dgm:cxn modelId="{67C206B0-03D2-4057-81A4-8AE0C13953B6}" type="presOf" srcId="{578DF923-2CA2-4905-8C4E-E0D2D7B2674E}" destId="{3101F5BE-2A52-4252-B1A8-A00090C9DB03}" srcOrd="1" destOrd="0" presId="urn:microsoft.com/office/officeart/2005/8/layout/process1"/>
    <dgm:cxn modelId="{07DFB5B8-D231-43CC-989A-031B56CE1D1D}" type="presOf" srcId="{A9B6EE25-DDD4-4998-894E-EEDD486F3621}" destId="{54B9FA43-1220-47B2-BD10-88844B5F843B}" srcOrd="0" destOrd="0" presId="urn:microsoft.com/office/officeart/2005/8/layout/process1"/>
    <dgm:cxn modelId="{5C04C4B9-92D5-4D2F-A4C7-41025A604BAA}" type="presOf" srcId="{51529338-B0F7-4F7A-89CC-5D5283083DA3}" destId="{C3ED1ED3-B010-4FAF-890D-E62D37C6EB1C}" srcOrd="0" destOrd="0" presId="urn:microsoft.com/office/officeart/2005/8/layout/process1"/>
    <dgm:cxn modelId="{54FC18E0-E6EF-4F94-A92B-622D3C5521C3}" type="presOf" srcId="{54E827B1-D85A-4390-9E56-991796B8E06C}" destId="{B550E490-1B1F-4150-AC9F-9DC63CAE194D}" srcOrd="1" destOrd="0" presId="urn:microsoft.com/office/officeart/2005/8/layout/process1"/>
    <dgm:cxn modelId="{50F8F9E8-4F7C-48BF-9F96-1DB81D9A2571}" type="presParOf" srcId="{C3ED1ED3-B010-4FAF-890D-E62D37C6EB1C}" destId="{4AF04230-4A34-42F9-8CE4-8F0630CA193E}" srcOrd="0" destOrd="0" presId="urn:microsoft.com/office/officeart/2005/8/layout/process1"/>
    <dgm:cxn modelId="{EFB1D6D3-F466-4460-B28B-0E809A34C45D}" type="presParOf" srcId="{C3ED1ED3-B010-4FAF-890D-E62D37C6EB1C}" destId="{F378488A-432B-4AA9-A140-9B549F051116}" srcOrd="1" destOrd="0" presId="urn:microsoft.com/office/officeart/2005/8/layout/process1"/>
    <dgm:cxn modelId="{65BE45F4-33FD-4499-A1F0-8F27A3081C0C}" type="presParOf" srcId="{F378488A-432B-4AA9-A140-9B549F051116}" destId="{3101F5BE-2A52-4252-B1A8-A00090C9DB03}" srcOrd="0" destOrd="0" presId="urn:microsoft.com/office/officeart/2005/8/layout/process1"/>
    <dgm:cxn modelId="{762B4568-023B-4BED-903A-6B7C78FEFA63}" type="presParOf" srcId="{C3ED1ED3-B010-4FAF-890D-E62D37C6EB1C}" destId="{0AAE661A-DA28-40C9-AEE0-1148206D4D00}" srcOrd="2" destOrd="0" presId="urn:microsoft.com/office/officeart/2005/8/layout/process1"/>
    <dgm:cxn modelId="{EDEF56E0-1B1C-49F0-AAB2-E460D7FAFDAD}" type="presParOf" srcId="{C3ED1ED3-B010-4FAF-890D-E62D37C6EB1C}" destId="{385250C7-D676-4770-AF3E-E9739FB0A93D}" srcOrd="3" destOrd="0" presId="urn:microsoft.com/office/officeart/2005/8/layout/process1"/>
    <dgm:cxn modelId="{8F75F8E4-217F-456E-BC74-2BD1608B2B1F}" type="presParOf" srcId="{385250C7-D676-4770-AF3E-E9739FB0A93D}" destId="{B550E490-1B1F-4150-AC9F-9DC63CAE194D}" srcOrd="0" destOrd="0" presId="urn:microsoft.com/office/officeart/2005/8/layout/process1"/>
    <dgm:cxn modelId="{3DCAFE39-D918-47E8-B2DD-A02F5A8A5361}" type="presParOf" srcId="{C3ED1ED3-B010-4FAF-890D-E62D37C6EB1C}" destId="{54B9FA43-1220-47B2-BD10-88844B5F843B}" srcOrd="4" destOrd="0" presId="urn:microsoft.com/office/officeart/2005/8/layout/process1"/>
    <dgm:cxn modelId="{40DAA501-FA04-4DD5-B4A2-6A14A5E24B1F}" type="presParOf" srcId="{C3ED1ED3-B010-4FAF-890D-E62D37C6EB1C}" destId="{8D646572-3A4A-4E23-8E43-5C72CC526A5C}" srcOrd="5" destOrd="0" presId="urn:microsoft.com/office/officeart/2005/8/layout/process1"/>
    <dgm:cxn modelId="{FDD0467E-EFB6-4F75-A519-D8407B45C681}" type="presParOf" srcId="{8D646572-3A4A-4E23-8E43-5C72CC526A5C}" destId="{329552A6-9CB1-4405-B534-424B5CCAAAEF}" srcOrd="0" destOrd="0" presId="urn:microsoft.com/office/officeart/2005/8/layout/process1"/>
    <dgm:cxn modelId="{51EFFB58-AE80-47F0-8C2B-9F8A1F1C0611}" type="presParOf" srcId="{C3ED1ED3-B010-4FAF-890D-E62D37C6EB1C}" destId="{A6A39210-1FEE-43AD-8536-57A77AD3525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1C4CD7E-EFFF-49FD-93D8-23CF6FDA28E7}"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61958861-1D9D-4E2B-A64F-116F2C6F6B03}">
      <dgm:prSet phldrT="[Text]" custT="1"/>
      <dgm:spPr>
        <a:solidFill>
          <a:schemeClr val="accent1"/>
        </a:solidFill>
        <a:ln>
          <a:noFill/>
        </a:ln>
      </dgm:spPr>
      <dgm:t>
        <a:bodyPr/>
        <a:lstStyle/>
        <a:p>
          <a:r>
            <a:rPr lang="en-US" sz="2200"/>
            <a:t>Highlighting the Medicaid mission</a:t>
          </a:r>
        </a:p>
      </dgm:t>
    </dgm:pt>
    <dgm:pt modelId="{3CADC982-5E47-4451-96E5-51CD275FF7D7}" type="parTrans" cxnId="{FD45E61C-97F6-4EAF-9698-755600040BC6}">
      <dgm:prSet/>
      <dgm:spPr/>
      <dgm:t>
        <a:bodyPr/>
        <a:lstStyle/>
        <a:p>
          <a:endParaRPr lang="en-US" sz="2200"/>
        </a:p>
      </dgm:t>
    </dgm:pt>
    <dgm:pt modelId="{46B10615-F67E-4B4E-9AAF-2CAC6DEBCBF3}" type="sibTrans" cxnId="{FD45E61C-97F6-4EAF-9698-755600040BC6}">
      <dgm:prSet/>
      <dgm:spPr/>
      <dgm:t>
        <a:bodyPr/>
        <a:lstStyle/>
        <a:p>
          <a:endParaRPr lang="en-US" sz="2200"/>
        </a:p>
      </dgm:t>
    </dgm:pt>
    <dgm:pt modelId="{B435F230-0069-4887-ACB0-08BC3ED48E1E}">
      <dgm:prSet phldrT="[Text]" custT="1"/>
      <dgm:spPr>
        <a:solidFill>
          <a:schemeClr val="accent1"/>
        </a:solidFill>
        <a:ln>
          <a:noFill/>
        </a:ln>
      </dgm:spPr>
      <dgm:t>
        <a:bodyPr/>
        <a:lstStyle/>
        <a:p>
          <a:r>
            <a:rPr lang="en-US" sz="2200"/>
            <a:t>Finding the next generation of clinical leaders</a:t>
          </a:r>
        </a:p>
      </dgm:t>
    </dgm:pt>
    <dgm:pt modelId="{D2AD1E79-4160-4AAD-BB0B-A482F9CA61E1}" type="parTrans" cxnId="{30B37CEE-B8B3-4AEE-A55D-A0F677305A28}">
      <dgm:prSet/>
      <dgm:spPr/>
      <dgm:t>
        <a:bodyPr/>
        <a:lstStyle/>
        <a:p>
          <a:endParaRPr lang="en-US" sz="2200"/>
        </a:p>
      </dgm:t>
    </dgm:pt>
    <dgm:pt modelId="{F6E38B68-4C70-475B-A7D6-0760DA5A8302}" type="sibTrans" cxnId="{30B37CEE-B8B3-4AEE-A55D-A0F677305A28}">
      <dgm:prSet/>
      <dgm:spPr/>
      <dgm:t>
        <a:bodyPr/>
        <a:lstStyle/>
        <a:p>
          <a:endParaRPr lang="en-US" sz="2200"/>
        </a:p>
      </dgm:t>
    </dgm:pt>
    <dgm:pt modelId="{25459B0E-6ECF-43E1-B8A8-097FAF4C4166}">
      <dgm:prSet phldrT="[Text]" custT="1"/>
      <dgm:spPr>
        <a:solidFill>
          <a:schemeClr val="accent1"/>
        </a:solidFill>
        <a:ln>
          <a:noFill/>
        </a:ln>
      </dgm:spPr>
      <dgm:t>
        <a:bodyPr/>
        <a:lstStyle/>
        <a:p>
          <a:r>
            <a:rPr lang="en-US" sz="2200"/>
            <a:t>Ongoing clinical practice</a:t>
          </a:r>
        </a:p>
      </dgm:t>
    </dgm:pt>
    <dgm:pt modelId="{0930FD55-0A26-4F62-A922-AF4C4C380724}" type="parTrans" cxnId="{3C9CE728-2F8B-4FBA-B98B-944087F9779E}">
      <dgm:prSet/>
      <dgm:spPr/>
      <dgm:t>
        <a:bodyPr/>
        <a:lstStyle/>
        <a:p>
          <a:endParaRPr lang="en-US" sz="2200"/>
        </a:p>
      </dgm:t>
    </dgm:pt>
    <dgm:pt modelId="{5C8E1015-6DF9-4032-9530-05E99B1055BD}" type="sibTrans" cxnId="{3C9CE728-2F8B-4FBA-B98B-944087F9779E}">
      <dgm:prSet/>
      <dgm:spPr/>
      <dgm:t>
        <a:bodyPr/>
        <a:lstStyle/>
        <a:p>
          <a:endParaRPr lang="en-US" sz="2200"/>
        </a:p>
      </dgm:t>
    </dgm:pt>
    <dgm:pt modelId="{00D364E3-7D5B-47F3-BAEC-453C47A6AB3C}">
      <dgm:prSet phldrT="[Text]" custT="1"/>
      <dgm:spPr>
        <a:solidFill>
          <a:schemeClr val="accent1"/>
        </a:solidFill>
        <a:ln>
          <a:noFill/>
        </a:ln>
      </dgm:spPr>
      <dgm:t>
        <a:bodyPr/>
        <a:lstStyle/>
        <a:p>
          <a:r>
            <a:rPr lang="en-US" sz="2200"/>
            <a:t>Pursuing compensation improvement, where possible</a:t>
          </a:r>
        </a:p>
      </dgm:t>
    </dgm:pt>
    <dgm:pt modelId="{6A43B4C6-570B-426A-A025-D9CB202BB58C}" type="parTrans" cxnId="{CB722F29-D031-4089-9827-6918540AD59D}">
      <dgm:prSet/>
      <dgm:spPr/>
      <dgm:t>
        <a:bodyPr/>
        <a:lstStyle/>
        <a:p>
          <a:endParaRPr lang="en-US" sz="2200"/>
        </a:p>
      </dgm:t>
    </dgm:pt>
    <dgm:pt modelId="{5682456B-250A-4DED-B955-97D04DC01D74}" type="sibTrans" cxnId="{CB722F29-D031-4089-9827-6918540AD59D}">
      <dgm:prSet/>
      <dgm:spPr/>
      <dgm:t>
        <a:bodyPr/>
        <a:lstStyle/>
        <a:p>
          <a:endParaRPr lang="en-US" sz="2200"/>
        </a:p>
      </dgm:t>
    </dgm:pt>
    <dgm:pt modelId="{CF55360D-135A-4202-856B-9EF4E66CDCBE}">
      <dgm:prSet custT="1"/>
      <dgm:spPr>
        <a:solidFill>
          <a:schemeClr val="accent1"/>
        </a:solidFill>
        <a:ln>
          <a:noFill/>
        </a:ln>
      </dgm:spPr>
      <dgm:t>
        <a:bodyPr/>
        <a:lstStyle/>
        <a:p>
          <a:r>
            <a:rPr lang="en-US" sz="2200"/>
            <a:t>Increasing clinical leader engagement through balanced portfolios</a:t>
          </a:r>
        </a:p>
      </dgm:t>
    </dgm:pt>
    <dgm:pt modelId="{07630016-E85C-4C8B-9AC9-BD7743CE2694}" type="parTrans" cxnId="{FEA5BAEF-1D58-4ADA-87CA-6600B57656F4}">
      <dgm:prSet/>
      <dgm:spPr/>
      <dgm:t>
        <a:bodyPr/>
        <a:lstStyle/>
        <a:p>
          <a:endParaRPr lang="en-US" sz="2200"/>
        </a:p>
      </dgm:t>
    </dgm:pt>
    <dgm:pt modelId="{37CAFD28-2AA5-4201-8EFA-D64F849F87FD}" type="sibTrans" cxnId="{FEA5BAEF-1D58-4ADA-87CA-6600B57656F4}">
      <dgm:prSet/>
      <dgm:spPr/>
      <dgm:t>
        <a:bodyPr/>
        <a:lstStyle/>
        <a:p>
          <a:endParaRPr lang="en-US" sz="2200"/>
        </a:p>
      </dgm:t>
    </dgm:pt>
    <dgm:pt modelId="{A7538EFA-56F8-44FF-8239-5CA29E3A6A42}" type="pres">
      <dgm:prSet presAssocID="{C1C4CD7E-EFFF-49FD-93D8-23CF6FDA28E7}" presName="diagram" presStyleCnt="0">
        <dgm:presLayoutVars>
          <dgm:dir/>
          <dgm:resizeHandles val="exact"/>
        </dgm:presLayoutVars>
      </dgm:prSet>
      <dgm:spPr/>
    </dgm:pt>
    <dgm:pt modelId="{E0684C3C-8F4E-4538-A23E-85692541BEED}" type="pres">
      <dgm:prSet presAssocID="{61958861-1D9D-4E2B-A64F-116F2C6F6B03}" presName="node" presStyleLbl="node1" presStyleIdx="0" presStyleCnt="5">
        <dgm:presLayoutVars>
          <dgm:bulletEnabled val="1"/>
        </dgm:presLayoutVars>
      </dgm:prSet>
      <dgm:spPr/>
    </dgm:pt>
    <dgm:pt modelId="{CC1F4F96-784D-48EB-98FB-296FC9D05E7C}" type="pres">
      <dgm:prSet presAssocID="{46B10615-F67E-4B4E-9AAF-2CAC6DEBCBF3}" presName="sibTrans" presStyleCnt="0"/>
      <dgm:spPr/>
    </dgm:pt>
    <dgm:pt modelId="{0630CCBC-46FE-4A9E-ADF3-946608E81FE0}" type="pres">
      <dgm:prSet presAssocID="{B435F230-0069-4887-ACB0-08BC3ED48E1E}" presName="node" presStyleLbl="node1" presStyleIdx="1" presStyleCnt="5">
        <dgm:presLayoutVars>
          <dgm:bulletEnabled val="1"/>
        </dgm:presLayoutVars>
      </dgm:prSet>
      <dgm:spPr/>
    </dgm:pt>
    <dgm:pt modelId="{D503DD7D-114A-4EB7-AE56-010BA7ECE6ED}" type="pres">
      <dgm:prSet presAssocID="{F6E38B68-4C70-475B-A7D6-0760DA5A8302}" presName="sibTrans" presStyleCnt="0"/>
      <dgm:spPr/>
    </dgm:pt>
    <dgm:pt modelId="{4D206BF0-5669-4E5A-9321-921A9D8B9471}" type="pres">
      <dgm:prSet presAssocID="{CF55360D-135A-4202-856B-9EF4E66CDCBE}" presName="node" presStyleLbl="node1" presStyleIdx="2" presStyleCnt="5">
        <dgm:presLayoutVars>
          <dgm:bulletEnabled val="1"/>
        </dgm:presLayoutVars>
      </dgm:prSet>
      <dgm:spPr/>
    </dgm:pt>
    <dgm:pt modelId="{B333F3A0-1472-4044-A080-D0474D56BD67}" type="pres">
      <dgm:prSet presAssocID="{37CAFD28-2AA5-4201-8EFA-D64F849F87FD}" presName="sibTrans" presStyleCnt="0"/>
      <dgm:spPr/>
    </dgm:pt>
    <dgm:pt modelId="{A953EB13-007E-4857-9AC9-011A806C3599}" type="pres">
      <dgm:prSet presAssocID="{25459B0E-6ECF-43E1-B8A8-097FAF4C4166}" presName="node" presStyleLbl="node1" presStyleIdx="3" presStyleCnt="5">
        <dgm:presLayoutVars>
          <dgm:bulletEnabled val="1"/>
        </dgm:presLayoutVars>
      </dgm:prSet>
      <dgm:spPr/>
    </dgm:pt>
    <dgm:pt modelId="{580A5898-5013-4E8E-94E0-659B1C4B91C1}" type="pres">
      <dgm:prSet presAssocID="{5C8E1015-6DF9-4032-9530-05E99B1055BD}" presName="sibTrans" presStyleCnt="0"/>
      <dgm:spPr/>
    </dgm:pt>
    <dgm:pt modelId="{6710BC9A-3FF3-416E-839B-076C5BDED350}" type="pres">
      <dgm:prSet presAssocID="{00D364E3-7D5B-47F3-BAEC-453C47A6AB3C}" presName="node" presStyleLbl="node1" presStyleIdx="4" presStyleCnt="5">
        <dgm:presLayoutVars>
          <dgm:bulletEnabled val="1"/>
        </dgm:presLayoutVars>
      </dgm:prSet>
      <dgm:spPr/>
    </dgm:pt>
  </dgm:ptLst>
  <dgm:cxnLst>
    <dgm:cxn modelId="{FD45E61C-97F6-4EAF-9698-755600040BC6}" srcId="{C1C4CD7E-EFFF-49FD-93D8-23CF6FDA28E7}" destId="{61958861-1D9D-4E2B-A64F-116F2C6F6B03}" srcOrd="0" destOrd="0" parTransId="{3CADC982-5E47-4451-96E5-51CD275FF7D7}" sibTransId="{46B10615-F67E-4B4E-9AAF-2CAC6DEBCBF3}"/>
    <dgm:cxn modelId="{3C9CE728-2F8B-4FBA-B98B-944087F9779E}" srcId="{C1C4CD7E-EFFF-49FD-93D8-23CF6FDA28E7}" destId="{25459B0E-6ECF-43E1-B8A8-097FAF4C4166}" srcOrd="3" destOrd="0" parTransId="{0930FD55-0A26-4F62-A922-AF4C4C380724}" sibTransId="{5C8E1015-6DF9-4032-9530-05E99B1055BD}"/>
    <dgm:cxn modelId="{CB722F29-D031-4089-9827-6918540AD59D}" srcId="{C1C4CD7E-EFFF-49FD-93D8-23CF6FDA28E7}" destId="{00D364E3-7D5B-47F3-BAEC-453C47A6AB3C}" srcOrd="4" destOrd="0" parTransId="{6A43B4C6-570B-426A-A025-D9CB202BB58C}" sibTransId="{5682456B-250A-4DED-B955-97D04DC01D74}"/>
    <dgm:cxn modelId="{7D4B0335-12B6-46B4-9366-1F3A77004DAE}" type="presOf" srcId="{B435F230-0069-4887-ACB0-08BC3ED48E1E}" destId="{0630CCBC-46FE-4A9E-ADF3-946608E81FE0}" srcOrd="0" destOrd="0" presId="urn:microsoft.com/office/officeart/2005/8/layout/default"/>
    <dgm:cxn modelId="{7F0DD88B-F3EE-45C9-9142-81BF9B41F7D0}" type="presOf" srcId="{CF55360D-135A-4202-856B-9EF4E66CDCBE}" destId="{4D206BF0-5669-4E5A-9321-921A9D8B9471}" srcOrd="0" destOrd="0" presId="urn:microsoft.com/office/officeart/2005/8/layout/default"/>
    <dgm:cxn modelId="{ACA6BBAE-C736-407A-AD17-3DE8EBACC2D1}" type="presOf" srcId="{61958861-1D9D-4E2B-A64F-116F2C6F6B03}" destId="{E0684C3C-8F4E-4538-A23E-85692541BEED}" srcOrd="0" destOrd="0" presId="urn:microsoft.com/office/officeart/2005/8/layout/default"/>
    <dgm:cxn modelId="{65F4D7CC-3693-42B1-9339-A8359BF5C93D}" type="presOf" srcId="{25459B0E-6ECF-43E1-B8A8-097FAF4C4166}" destId="{A953EB13-007E-4857-9AC9-011A806C3599}" srcOrd="0" destOrd="0" presId="urn:microsoft.com/office/officeart/2005/8/layout/default"/>
    <dgm:cxn modelId="{30B37CEE-B8B3-4AEE-A55D-A0F677305A28}" srcId="{C1C4CD7E-EFFF-49FD-93D8-23CF6FDA28E7}" destId="{B435F230-0069-4887-ACB0-08BC3ED48E1E}" srcOrd="1" destOrd="0" parTransId="{D2AD1E79-4160-4AAD-BB0B-A482F9CA61E1}" sibTransId="{F6E38B68-4C70-475B-A7D6-0760DA5A8302}"/>
    <dgm:cxn modelId="{FEA5BAEF-1D58-4ADA-87CA-6600B57656F4}" srcId="{C1C4CD7E-EFFF-49FD-93D8-23CF6FDA28E7}" destId="{CF55360D-135A-4202-856B-9EF4E66CDCBE}" srcOrd="2" destOrd="0" parTransId="{07630016-E85C-4C8B-9AC9-BD7743CE2694}" sibTransId="{37CAFD28-2AA5-4201-8EFA-D64F849F87FD}"/>
    <dgm:cxn modelId="{5CBB81FB-BA91-419E-A31B-8170FD2759E8}" type="presOf" srcId="{00D364E3-7D5B-47F3-BAEC-453C47A6AB3C}" destId="{6710BC9A-3FF3-416E-839B-076C5BDED350}" srcOrd="0" destOrd="0" presId="urn:microsoft.com/office/officeart/2005/8/layout/default"/>
    <dgm:cxn modelId="{B2E530FF-A8A9-46EC-95D8-69E15D0785EF}" type="presOf" srcId="{C1C4CD7E-EFFF-49FD-93D8-23CF6FDA28E7}" destId="{A7538EFA-56F8-44FF-8239-5CA29E3A6A42}" srcOrd="0" destOrd="0" presId="urn:microsoft.com/office/officeart/2005/8/layout/default"/>
    <dgm:cxn modelId="{96B79334-B0BA-4EB5-BAA1-D2D3630F48F7}" type="presParOf" srcId="{A7538EFA-56F8-44FF-8239-5CA29E3A6A42}" destId="{E0684C3C-8F4E-4538-A23E-85692541BEED}" srcOrd="0" destOrd="0" presId="urn:microsoft.com/office/officeart/2005/8/layout/default"/>
    <dgm:cxn modelId="{487A93DA-0BD0-4FF3-81CB-83B9DC8CD35A}" type="presParOf" srcId="{A7538EFA-56F8-44FF-8239-5CA29E3A6A42}" destId="{CC1F4F96-784D-48EB-98FB-296FC9D05E7C}" srcOrd="1" destOrd="0" presId="urn:microsoft.com/office/officeart/2005/8/layout/default"/>
    <dgm:cxn modelId="{E3D3B502-920C-44F3-A73C-BFF680673F61}" type="presParOf" srcId="{A7538EFA-56F8-44FF-8239-5CA29E3A6A42}" destId="{0630CCBC-46FE-4A9E-ADF3-946608E81FE0}" srcOrd="2" destOrd="0" presId="urn:microsoft.com/office/officeart/2005/8/layout/default"/>
    <dgm:cxn modelId="{4A68FF03-A999-4416-B976-6767CF0A89B5}" type="presParOf" srcId="{A7538EFA-56F8-44FF-8239-5CA29E3A6A42}" destId="{D503DD7D-114A-4EB7-AE56-010BA7ECE6ED}" srcOrd="3" destOrd="0" presId="urn:microsoft.com/office/officeart/2005/8/layout/default"/>
    <dgm:cxn modelId="{C3804FBE-47C6-49D6-8320-0D04C8778B8D}" type="presParOf" srcId="{A7538EFA-56F8-44FF-8239-5CA29E3A6A42}" destId="{4D206BF0-5669-4E5A-9321-921A9D8B9471}" srcOrd="4" destOrd="0" presId="urn:microsoft.com/office/officeart/2005/8/layout/default"/>
    <dgm:cxn modelId="{0B592F7A-715E-488A-B672-72F5BAC0336C}" type="presParOf" srcId="{A7538EFA-56F8-44FF-8239-5CA29E3A6A42}" destId="{B333F3A0-1472-4044-A080-D0474D56BD67}" srcOrd="5" destOrd="0" presId="urn:microsoft.com/office/officeart/2005/8/layout/default"/>
    <dgm:cxn modelId="{C8162D15-6D93-4979-96C9-13EE69E7B199}" type="presParOf" srcId="{A7538EFA-56F8-44FF-8239-5CA29E3A6A42}" destId="{A953EB13-007E-4857-9AC9-011A806C3599}" srcOrd="6" destOrd="0" presId="urn:microsoft.com/office/officeart/2005/8/layout/default"/>
    <dgm:cxn modelId="{04C12248-BCB0-468E-8DA7-E3F6E098BC94}" type="presParOf" srcId="{A7538EFA-56F8-44FF-8239-5CA29E3A6A42}" destId="{580A5898-5013-4E8E-94E0-659B1C4B91C1}" srcOrd="7" destOrd="0" presId="urn:microsoft.com/office/officeart/2005/8/layout/default"/>
    <dgm:cxn modelId="{01E90C7A-258A-4059-9C7C-552D91F8C32E}" type="presParOf" srcId="{A7538EFA-56F8-44FF-8239-5CA29E3A6A42}" destId="{6710BC9A-3FF3-416E-839B-076C5BDED350}"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DCE88437-9418-4DD6-87F0-26DDA0A70F12}"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0175D7E9-1579-4AFA-8C44-1F3E86F61C74}">
      <dgm:prSet custT="1"/>
      <dgm:spPr>
        <a:solidFill>
          <a:schemeClr val="accent1"/>
        </a:solidFill>
      </dgm:spPr>
      <dgm:t>
        <a:bodyPr/>
        <a:lstStyle/>
        <a:p>
          <a:r>
            <a:rPr lang="en-US" sz="2800"/>
            <a:t>Enhanced SPMP federal match</a:t>
          </a:r>
        </a:p>
      </dgm:t>
    </dgm:pt>
    <dgm:pt modelId="{8C71798F-2E40-4931-B681-AC27FF7AAE99}" type="parTrans" cxnId="{3AF2281E-9C3B-4DAC-A4A3-800AD565D54F}">
      <dgm:prSet/>
      <dgm:spPr/>
      <dgm:t>
        <a:bodyPr/>
        <a:lstStyle/>
        <a:p>
          <a:endParaRPr lang="en-US" sz="2800"/>
        </a:p>
      </dgm:t>
    </dgm:pt>
    <dgm:pt modelId="{117C988D-F0D5-409F-A93B-E6D3A497FE3F}" type="sibTrans" cxnId="{3AF2281E-9C3B-4DAC-A4A3-800AD565D54F}">
      <dgm:prSet/>
      <dgm:spPr/>
      <dgm:t>
        <a:bodyPr/>
        <a:lstStyle/>
        <a:p>
          <a:endParaRPr lang="en-US" sz="2800"/>
        </a:p>
      </dgm:t>
    </dgm:pt>
    <dgm:pt modelId="{51E2BCE0-458D-422E-A138-20859847D987}">
      <dgm:prSet custT="1"/>
      <dgm:spPr>
        <a:solidFill>
          <a:schemeClr val="accent1"/>
        </a:solidFill>
      </dgm:spPr>
      <dgm:t>
        <a:bodyPr/>
        <a:lstStyle/>
        <a:p>
          <a:r>
            <a:rPr lang="en-US" sz="2800"/>
            <a:t>External relationships</a:t>
          </a:r>
        </a:p>
      </dgm:t>
    </dgm:pt>
    <dgm:pt modelId="{F614742A-F8E0-4ABD-AF4D-4A60E9B80724}" type="parTrans" cxnId="{B76D89B1-210B-4F2B-94C9-13D17A061DA6}">
      <dgm:prSet/>
      <dgm:spPr/>
      <dgm:t>
        <a:bodyPr/>
        <a:lstStyle/>
        <a:p>
          <a:endParaRPr lang="en-US" sz="2800"/>
        </a:p>
      </dgm:t>
    </dgm:pt>
    <dgm:pt modelId="{37D213F4-D987-4CF3-B3C4-AF073D05BAD8}" type="sibTrans" cxnId="{B76D89B1-210B-4F2B-94C9-13D17A061DA6}">
      <dgm:prSet/>
      <dgm:spPr/>
      <dgm:t>
        <a:bodyPr/>
        <a:lstStyle/>
        <a:p>
          <a:endParaRPr lang="en-US" sz="2800"/>
        </a:p>
      </dgm:t>
    </dgm:pt>
    <dgm:pt modelId="{C86EE0B0-6F36-48B5-8F56-1BE0C750663A}">
      <dgm:prSet custT="1"/>
      <dgm:spPr>
        <a:solidFill>
          <a:schemeClr val="accent1"/>
        </a:solidFill>
      </dgm:spPr>
      <dgm:t>
        <a:bodyPr/>
        <a:lstStyle/>
        <a:p>
          <a:r>
            <a:rPr lang="en-US" sz="2800"/>
            <a:t>Fostering a clinical hub</a:t>
          </a:r>
        </a:p>
      </dgm:t>
    </dgm:pt>
    <dgm:pt modelId="{9D958D7E-3B65-4FB4-B6C2-84F87BF4ED41}" type="parTrans" cxnId="{03AC7E3F-07B7-4DE2-8FE6-AC6912CFE018}">
      <dgm:prSet/>
      <dgm:spPr/>
      <dgm:t>
        <a:bodyPr/>
        <a:lstStyle/>
        <a:p>
          <a:endParaRPr lang="en-US" sz="2800"/>
        </a:p>
      </dgm:t>
    </dgm:pt>
    <dgm:pt modelId="{094BBC00-727E-4B48-8AA3-2ED6105D1F1B}" type="sibTrans" cxnId="{03AC7E3F-07B7-4DE2-8FE6-AC6912CFE018}">
      <dgm:prSet/>
      <dgm:spPr/>
      <dgm:t>
        <a:bodyPr/>
        <a:lstStyle/>
        <a:p>
          <a:endParaRPr lang="en-US" sz="2800"/>
        </a:p>
      </dgm:t>
    </dgm:pt>
    <dgm:pt modelId="{2891908C-FA02-47BC-825E-95BB6DD719E5}">
      <dgm:prSet custT="1"/>
      <dgm:spPr>
        <a:solidFill>
          <a:schemeClr val="accent1"/>
        </a:solidFill>
      </dgm:spPr>
      <dgm:t>
        <a:bodyPr/>
        <a:lstStyle/>
        <a:p>
          <a:r>
            <a:rPr lang="en-US" sz="2800"/>
            <a:t>Applying a clinical lens</a:t>
          </a:r>
        </a:p>
      </dgm:t>
    </dgm:pt>
    <dgm:pt modelId="{4BC6A357-833E-420F-B826-7FFCCF2AB63A}" type="parTrans" cxnId="{FD13C20B-3048-4B6D-9540-F72C61232A3A}">
      <dgm:prSet/>
      <dgm:spPr/>
      <dgm:t>
        <a:bodyPr/>
        <a:lstStyle/>
        <a:p>
          <a:endParaRPr lang="en-US" sz="2800"/>
        </a:p>
      </dgm:t>
    </dgm:pt>
    <dgm:pt modelId="{DA615C63-C30B-4DA0-A87D-06BDE70A2428}" type="sibTrans" cxnId="{FD13C20B-3048-4B6D-9540-F72C61232A3A}">
      <dgm:prSet/>
      <dgm:spPr/>
      <dgm:t>
        <a:bodyPr/>
        <a:lstStyle/>
        <a:p>
          <a:endParaRPr lang="en-US" sz="2800"/>
        </a:p>
      </dgm:t>
    </dgm:pt>
    <dgm:pt modelId="{3B43682F-AF79-4D32-8077-0886422D0800}">
      <dgm:prSet custT="1"/>
      <dgm:spPr>
        <a:solidFill>
          <a:schemeClr val="accent1"/>
        </a:solidFill>
      </dgm:spPr>
      <dgm:t>
        <a:bodyPr/>
        <a:lstStyle/>
        <a:p>
          <a:r>
            <a:rPr lang="en-US" sz="2800"/>
            <a:t>Recruitment, retention, impact</a:t>
          </a:r>
        </a:p>
      </dgm:t>
    </dgm:pt>
    <dgm:pt modelId="{BA19DC2A-CC3A-4242-AD7F-60994300E593}" type="parTrans" cxnId="{67BE34DA-7FE5-4C66-A78D-321FE790305B}">
      <dgm:prSet/>
      <dgm:spPr/>
      <dgm:t>
        <a:bodyPr/>
        <a:lstStyle/>
        <a:p>
          <a:endParaRPr lang="en-US" sz="2800"/>
        </a:p>
      </dgm:t>
    </dgm:pt>
    <dgm:pt modelId="{8325C547-43B1-4D7C-AA3A-D31C60703C36}" type="sibTrans" cxnId="{67BE34DA-7FE5-4C66-A78D-321FE790305B}">
      <dgm:prSet/>
      <dgm:spPr/>
      <dgm:t>
        <a:bodyPr/>
        <a:lstStyle/>
        <a:p>
          <a:endParaRPr lang="en-US" sz="2800"/>
        </a:p>
      </dgm:t>
    </dgm:pt>
    <dgm:pt modelId="{9A4959EF-4336-4049-BE37-9B654103DF45}" type="pres">
      <dgm:prSet presAssocID="{DCE88437-9418-4DD6-87F0-26DDA0A70F12}" presName="linear" presStyleCnt="0">
        <dgm:presLayoutVars>
          <dgm:animLvl val="lvl"/>
          <dgm:resizeHandles val="exact"/>
        </dgm:presLayoutVars>
      </dgm:prSet>
      <dgm:spPr/>
    </dgm:pt>
    <dgm:pt modelId="{6FE9DF54-A242-45AC-86E9-68E345AA1731}" type="pres">
      <dgm:prSet presAssocID="{0175D7E9-1579-4AFA-8C44-1F3E86F61C74}" presName="parentText" presStyleLbl="node1" presStyleIdx="0" presStyleCnt="5">
        <dgm:presLayoutVars>
          <dgm:chMax val="0"/>
          <dgm:bulletEnabled val="1"/>
        </dgm:presLayoutVars>
      </dgm:prSet>
      <dgm:spPr/>
    </dgm:pt>
    <dgm:pt modelId="{72915B27-1C4C-4A95-A428-1078352C5F19}" type="pres">
      <dgm:prSet presAssocID="{117C988D-F0D5-409F-A93B-E6D3A497FE3F}" presName="spacer" presStyleCnt="0"/>
      <dgm:spPr/>
    </dgm:pt>
    <dgm:pt modelId="{8DA544A2-ABB6-46C4-9F5C-1F78DAABF80E}" type="pres">
      <dgm:prSet presAssocID="{51E2BCE0-458D-422E-A138-20859847D987}" presName="parentText" presStyleLbl="node1" presStyleIdx="1" presStyleCnt="5">
        <dgm:presLayoutVars>
          <dgm:chMax val="0"/>
          <dgm:bulletEnabled val="1"/>
        </dgm:presLayoutVars>
      </dgm:prSet>
      <dgm:spPr/>
    </dgm:pt>
    <dgm:pt modelId="{32107B81-423D-49BF-8D41-08313794C6ED}" type="pres">
      <dgm:prSet presAssocID="{37D213F4-D987-4CF3-B3C4-AF073D05BAD8}" presName="spacer" presStyleCnt="0"/>
      <dgm:spPr/>
    </dgm:pt>
    <dgm:pt modelId="{42B1D017-ED0F-4B76-8F2E-CA873CD26DD1}" type="pres">
      <dgm:prSet presAssocID="{3B43682F-AF79-4D32-8077-0886422D0800}" presName="parentText" presStyleLbl="node1" presStyleIdx="2" presStyleCnt="5">
        <dgm:presLayoutVars>
          <dgm:chMax val="0"/>
          <dgm:bulletEnabled val="1"/>
        </dgm:presLayoutVars>
      </dgm:prSet>
      <dgm:spPr/>
    </dgm:pt>
    <dgm:pt modelId="{E4039967-CB7B-4924-9854-5863B04C25EC}" type="pres">
      <dgm:prSet presAssocID="{8325C547-43B1-4D7C-AA3A-D31C60703C36}" presName="spacer" presStyleCnt="0"/>
      <dgm:spPr/>
    </dgm:pt>
    <dgm:pt modelId="{0BE732F0-08C4-4C42-8C43-8961CAF11290}" type="pres">
      <dgm:prSet presAssocID="{C86EE0B0-6F36-48B5-8F56-1BE0C750663A}" presName="parentText" presStyleLbl="node1" presStyleIdx="3" presStyleCnt="5">
        <dgm:presLayoutVars>
          <dgm:chMax val="0"/>
          <dgm:bulletEnabled val="1"/>
        </dgm:presLayoutVars>
      </dgm:prSet>
      <dgm:spPr/>
    </dgm:pt>
    <dgm:pt modelId="{7B7FA66F-E9B5-4969-B8D6-EB41C384954C}" type="pres">
      <dgm:prSet presAssocID="{094BBC00-727E-4B48-8AA3-2ED6105D1F1B}" presName="spacer" presStyleCnt="0"/>
      <dgm:spPr/>
    </dgm:pt>
    <dgm:pt modelId="{CEA7A679-C03A-4AFA-9937-9EA682792220}" type="pres">
      <dgm:prSet presAssocID="{2891908C-FA02-47BC-825E-95BB6DD719E5}" presName="parentText" presStyleLbl="node1" presStyleIdx="4" presStyleCnt="5">
        <dgm:presLayoutVars>
          <dgm:chMax val="0"/>
          <dgm:bulletEnabled val="1"/>
        </dgm:presLayoutVars>
      </dgm:prSet>
      <dgm:spPr/>
    </dgm:pt>
  </dgm:ptLst>
  <dgm:cxnLst>
    <dgm:cxn modelId="{FD13C20B-3048-4B6D-9540-F72C61232A3A}" srcId="{DCE88437-9418-4DD6-87F0-26DDA0A70F12}" destId="{2891908C-FA02-47BC-825E-95BB6DD719E5}" srcOrd="4" destOrd="0" parTransId="{4BC6A357-833E-420F-B826-7FFCCF2AB63A}" sibTransId="{DA615C63-C30B-4DA0-A87D-06BDE70A2428}"/>
    <dgm:cxn modelId="{3AF2281E-9C3B-4DAC-A4A3-800AD565D54F}" srcId="{DCE88437-9418-4DD6-87F0-26DDA0A70F12}" destId="{0175D7E9-1579-4AFA-8C44-1F3E86F61C74}" srcOrd="0" destOrd="0" parTransId="{8C71798F-2E40-4931-B681-AC27FF7AAE99}" sibTransId="{117C988D-F0D5-409F-A93B-E6D3A497FE3F}"/>
    <dgm:cxn modelId="{BB25CC2F-7E25-44D3-9CA3-2424195AA8E4}" type="presOf" srcId="{3B43682F-AF79-4D32-8077-0886422D0800}" destId="{42B1D017-ED0F-4B76-8F2E-CA873CD26DD1}" srcOrd="0" destOrd="0" presId="urn:microsoft.com/office/officeart/2005/8/layout/vList2"/>
    <dgm:cxn modelId="{03AC7E3F-07B7-4DE2-8FE6-AC6912CFE018}" srcId="{DCE88437-9418-4DD6-87F0-26DDA0A70F12}" destId="{C86EE0B0-6F36-48B5-8F56-1BE0C750663A}" srcOrd="3" destOrd="0" parTransId="{9D958D7E-3B65-4FB4-B6C2-84F87BF4ED41}" sibTransId="{094BBC00-727E-4B48-8AA3-2ED6105D1F1B}"/>
    <dgm:cxn modelId="{F85E1D71-719E-4715-B9C6-1B241E953B6A}" type="presOf" srcId="{0175D7E9-1579-4AFA-8C44-1F3E86F61C74}" destId="{6FE9DF54-A242-45AC-86E9-68E345AA1731}" srcOrd="0" destOrd="0" presId="urn:microsoft.com/office/officeart/2005/8/layout/vList2"/>
    <dgm:cxn modelId="{81BC9479-AA3A-410A-ACCD-AF5B481618B8}" type="presOf" srcId="{DCE88437-9418-4DD6-87F0-26DDA0A70F12}" destId="{9A4959EF-4336-4049-BE37-9B654103DF45}" srcOrd="0" destOrd="0" presId="urn:microsoft.com/office/officeart/2005/8/layout/vList2"/>
    <dgm:cxn modelId="{B76D89B1-210B-4F2B-94C9-13D17A061DA6}" srcId="{DCE88437-9418-4DD6-87F0-26DDA0A70F12}" destId="{51E2BCE0-458D-422E-A138-20859847D987}" srcOrd="1" destOrd="0" parTransId="{F614742A-F8E0-4ABD-AF4D-4A60E9B80724}" sibTransId="{37D213F4-D987-4CF3-B3C4-AF073D05BAD8}"/>
    <dgm:cxn modelId="{67BE34DA-7FE5-4C66-A78D-321FE790305B}" srcId="{DCE88437-9418-4DD6-87F0-26DDA0A70F12}" destId="{3B43682F-AF79-4D32-8077-0886422D0800}" srcOrd="2" destOrd="0" parTransId="{BA19DC2A-CC3A-4242-AD7F-60994300E593}" sibTransId="{8325C547-43B1-4D7C-AA3A-D31C60703C36}"/>
    <dgm:cxn modelId="{DB6601DC-D8CA-4273-8708-797EA00F7C50}" type="presOf" srcId="{2891908C-FA02-47BC-825E-95BB6DD719E5}" destId="{CEA7A679-C03A-4AFA-9937-9EA682792220}" srcOrd="0" destOrd="0" presId="urn:microsoft.com/office/officeart/2005/8/layout/vList2"/>
    <dgm:cxn modelId="{DD6273DD-A416-473B-809E-F451B3851320}" type="presOf" srcId="{51E2BCE0-458D-422E-A138-20859847D987}" destId="{8DA544A2-ABB6-46C4-9F5C-1F78DAABF80E}" srcOrd="0" destOrd="0" presId="urn:microsoft.com/office/officeart/2005/8/layout/vList2"/>
    <dgm:cxn modelId="{3C3C2AE7-1205-4383-8553-49018CE4AD6F}" type="presOf" srcId="{C86EE0B0-6F36-48B5-8F56-1BE0C750663A}" destId="{0BE732F0-08C4-4C42-8C43-8961CAF11290}" srcOrd="0" destOrd="0" presId="urn:microsoft.com/office/officeart/2005/8/layout/vList2"/>
    <dgm:cxn modelId="{855FB56E-3876-4EAC-AEA7-F863244DC2C3}" type="presParOf" srcId="{9A4959EF-4336-4049-BE37-9B654103DF45}" destId="{6FE9DF54-A242-45AC-86E9-68E345AA1731}" srcOrd="0" destOrd="0" presId="urn:microsoft.com/office/officeart/2005/8/layout/vList2"/>
    <dgm:cxn modelId="{7914AA48-2138-4F29-BF91-5AE8268BCF59}" type="presParOf" srcId="{9A4959EF-4336-4049-BE37-9B654103DF45}" destId="{72915B27-1C4C-4A95-A428-1078352C5F19}" srcOrd="1" destOrd="0" presId="urn:microsoft.com/office/officeart/2005/8/layout/vList2"/>
    <dgm:cxn modelId="{CD68D2D7-4C63-4D01-8DA3-3E7024BB3AFC}" type="presParOf" srcId="{9A4959EF-4336-4049-BE37-9B654103DF45}" destId="{8DA544A2-ABB6-46C4-9F5C-1F78DAABF80E}" srcOrd="2" destOrd="0" presId="urn:microsoft.com/office/officeart/2005/8/layout/vList2"/>
    <dgm:cxn modelId="{96DAE494-4C9A-41D6-BAE8-CC137FA6D11F}" type="presParOf" srcId="{9A4959EF-4336-4049-BE37-9B654103DF45}" destId="{32107B81-423D-49BF-8D41-08313794C6ED}" srcOrd="3" destOrd="0" presId="urn:microsoft.com/office/officeart/2005/8/layout/vList2"/>
    <dgm:cxn modelId="{78C1B5F1-CE75-4535-AEE4-77ED4AFAFCF1}" type="presParOf" srcId="{9A4959EF-4336-4049-BE37-9B654103DF45}" destId="{42B1D017-ED0F-4B76-8F2E-CA873CD26DD1}" srcOrd="4" destOrd="0" presId="urn:microsoft.com/office/officeart/2005/8/layout/vList2"/>
    <dgm:cxn modelId="{48CE4DF3-82D1-4F5C-A88E-195774F37727}" type="presParOf" srcId="{9A4959EF-4336-4049-BE37-9B654103DF45}" destId="{E4039967-CB7B-4924-9854-5863B04C25EC}" srcOrd="5" destOrd="0" presId="urn:microsoft.com/office/officeart/2005/8/layout/vList2"/>
    <dgm:cxn modelId="{7569285F-9D1B-421F-88B2-F78E580A647C}" type="presParOf" srcId="{9A4959EF-4336-4049-BE37-9B654103DF45}" destId="{0BE732F0-08C4-4C42-8C43-8961CAF11290}" srcOrd="6" destOrd="0" presId="urn:microsoft.com/office/officeart/2005/8/layout/vList2"/>
    <dgm:cxn modelId="{B4020FEF-6B56-4FAB-B09D-6C47C3EC1D24}" type="presParOf" srcId="{9A4959EF-4336-4049-BE37-9B654103DF45}" destId="{7B7FA66F-E9B5-4969-B8D6-EB41C384954C}" srcOrd="7" destOrd="0" presId="urn:microsoft.com/office/officeart/2005/8/layout/vList2"/>
    <dgm:cxn modelId="{5A1FEBFB-048E-4B18-A535-D50BA6A2502B}" type="presParOf" srcId="{9A4959EF-4336-4049-BE37-9B654103DF45}" destId="{CEA7A679-C03A-4AFA-9937-9EA682792220}"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DCE88437-9418-4DD6-87F0-26DDA0A70F12}"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US"/>
        </a:p>
      </dgm:t>
    </dgm:pt>
    <dgm:pt modelId="{0175D7E9-1579-4AFA-8C44-1F3E86F61C74}">
      <dgm:prSet/>
      <dgm:spPr>
        <a:solidFill>
          <a:schemeClr val="accent1"/>
        </a:solidFill>
      </dgm:spPr>
      <dgm:t>
        <a:bodyPr/>
        <a:lstStyle/>
        <a:p>
          <a:r>
            <a:rPr lang="en-US"/>
            <a:t>States have different staffing structures and a wide variety of external relationships to add and extend clinical expertise</a:t>
          </a:r>
        </a:p>
      </dgm:t>
    </dgm:pt>
    <dgm:pt modelId="{8C71798F-2E40-4931-B681-AC27FF7AAE99}" type="parTrans" cxnId="{3AF2281E-9C3B-4DAC-A4A3-800AD565D54F}">
      <dgm:prSet/>
      <dgm:spPr/>
      <dgm:t>
        <a:bodyPr/>
        <a:lstStyle/>
        <a:p>
          <a:endParaRPr lang="en-US"/>
        </a:p>
      </dgm:t>
    </dgm:pt>
    <dgm:pt modelId="{117C988D-F0D5-409F-A93B-E6D3A497FE3F}" type="sibTrans" cxnId="{3AF2281E-9C3B-4DAC-A4A3-800AD565D54F}">
      <dgm:prSet/>
      <dgm:spPr>
        <a:ln>
          <a:solidFill>
            <a:schemeClr val="accent1"/>
          </a:solidFill>
        </a:ln>
      </dgm:spPr>
      <dgm:t>
        <a:bodyPr/>
        <a:lstStyle/>
        <a:p>
          <a:endParaRPr lang="en-US"/>
        </a:p>
      </dgm:t>
    </dgm:pt>
    <dgm:pt modelId="{51E2BCE0-458D-422E-A138-20859847D987}">
      <dgm:prSet/>
      <dgm:spPr>
        <a:solidFill>
          <a:schemeClr val="accent1"/>
        </a:solidFill>
      </dgm:spPr>
      <dgm:t>
        <a:bodyPr/>
        <a:lstStyle/>
        <a:p>
          <a:r>
            <a:rPr lang="en-US"/>
            <a:t>Clinical training and experience added value across the agency, ranging from payment reform to benefit development to vendor contracting</a:t>
          </a:r>
        </a:p>
      </dgm:t>
    </dgm:pt>
    <dgm:pt modelId="{F614742A-F8E0-4ABD-AF4D-4A60E9B80724}" type="parTrans" cxnId="{B76D89B1-210B-4F2B-94C9-13D17A061DA6}">
      <dgm:prSet/>
      <dgm:spPr/>
      <dgm:t>
        <a:bodyPr/>
        <a:lstStyle/>
        <a:p>
          <a:endParaRPr lang="en-US"/>
        </a:p>
      </dgm:t>
    </dgm:pt>
    <dgm:pt modelId="{37D213F4-D987-4CF3-B3C4-AF073D05BAD8}" type="sibTrans" cxnId="{B76D89B1-210B-4F2B-94C9-13D17A061DA6}">
      <dgm:prSet/>
      <dgm:spPr/>
      <dgm:t>
        <a:bodyPr/>
        <a:lstStyle/>
        <a:p>
          <a:endParaRPr lang="en-US"/>
        </a:p>
      </dgm:t>
    </dgm:pt>
    <dgm:pt modelId="{C86EE0B0-6F36-48B5-8F56-1BE0C750663A}">
      <dgm:prSet custT="1"/>
      <dgm:spPr>
        <a:solidFill>
          <a:schemeClr val="accent1"/>
        </a:solidFill>
      </dgm:spPr>
      <dgm:t>
        <a:bodyPr/>
        <a:lstStyle/>
        <a:p>
          <a:r>
            <a:rPr lang="en-US" sz="2200"/>
            <a:t>Clinical policymaking and leadership broadly play an important role in shaping Medicaid programs</a:t>
          </a:r>
        </a:p>
      </dgm:t>
    </dgm:pt>
    <dgm:pt modelId="{9D958D7E-3B65-4FB4-B6C2-84F87BF4ED41}" type="parTrans" cxnId="{03AC7E3F-07B7-4DE2-8FE6-AC6912CFE018}">
      <dgm:prSet/>
      <dgm:spPr/>
      <dgm:t>
        <a:bodyPr/>
        <a:lstStyle/>
        <a:p>
          <a:endParaRPr lang="en-US"/>
        </a:p>
      </dgm:t>
    </dgm:pt>
    <dgm:pt modelId="{094BBC00-727E-4B48-8AA3-2ED6105D1F1B}" type="sibTrans" cxnId="{03AC7E3F-07B7-4DE2-8FE6-AC6912CFE018}">
      <dgm:prSet/>
      <dgm:spPr/>
      <dgm:t>
        <a:bodyPr/>
        <a:lstStyle/>
        <a:p>
          <a:endParaRPr lang="en-US"/>
        </a:p>
      </dgm:t>
    </dgm:pt>
    <dgm:pt modelId="{392FC015-AD5F-4D86-8017-14B75CBABD93}" type="pres">
      <dgm:prSet presAssocID="{DCE88437-9418-4DD6-87F0-26DDA0A70F12}" presName="Name0" presStyleCnt="0">
        <dgm:presLayoutVars>
          <dgm:chMax val="7"/>
          <dgm:chPref val="7"/>
          <dgm:dir/>
        </dgm:presLayoutVars>
      </dgm:prSet>
      <dgm:spPr/>
    </dgm:pt>
    <dgm:pt modelId="{8B71FCC8-B03E-4918-8D43-66B5F04DAFC8}" type="pres">
      <dgm:prSet presAssocID="{DCE88437-9418-4DD6-87F0-26DDA0A70F12}" presName="Name1" presStyleCnt="0"/>
      <dgm:spPr/>
    </dgm:pt>
    <dgm:pt modelId="{6FDD4C09-0A3A-42E8-884D-5261FFB962CF}" type="pres">
      <dgm:prSet presAssocID="{DCE88437-9418-4DD6-87F0-26DDA0A70F12}" presName="cycle" presStyleCnt="0"/>
      <dgm:spPr/>
    </dgm:pt>
    <dgm:pt modelId="{FC305BA4-620E-4677-B0F7-18EF2D142308}" type="pres">
      <dgm:prSet presAssocID="{DCE88437-9418-4DD6-87F0-26DDA0A70F12}" presName="srcNode" presStyleLbl="node1" presStyleIdx="0" presStyleCnt="3"/>
      <dgm:spPr/>
    </dgm:pt>
    <dgm:pt modelId="{9582C4BC-1566-4B6C-90BA-E89BF36D93DD}" type="pres">
      <dgm:prSet presAssocID="{DCE88437-9418-4DD6-87F0-26DDA0A70F12}" presName="conn" presStyleLbl="parChTrans1D2" presStyleIdx="0" presStyleCnt="1"/>
      <dgm:spPr/>
    </dgm:pt>
    <dgm:pt modelId="{B90D718A-4345-4F74-AA57-ABD359348D03}" type="pres">
      <dgm:prSet presAssocID="{DCE88437-9418-4DD6-87F0-26DDA0A70F12}" presName="extraNode" presStyleLbl="node1" presStyleIdx="0" presStyleCnt="3"/>
      <dgm:spPr/>
    </dgm:pt>
    <dgm:pt modelId="{86C7D621-29C8-4A35-93FC-64D0EED4A867}" type="pres">
      <dgm:prSet presAssocID="{DCE88437-9418-4DD6-87F0-26DDA0A70F12}" presName="dstNode" presStyleLbl="node1" presStyleIdx="0" presStyleCnt="3"/>
      <dgm:spPr/>
    </dgm:pt>
    <dgm:pt modelId="{873E33AF-8596-4A3D-8069-0D0B4A52425A}" type="pres">
      <dgm:prSet presAssocID="{0175D7E9-1579-4AFA-8C44-1F3E86F61C74}" presName="text_1" presStyleLbl="node1" presStyleIdx="0" presStyleCnt="3">
        <dgm:presLayoutVars>
          <dgm:bulletEnabled val="1"/>
        </dgm:presLayoutVars>
      </dgm:prSet>
      <dgm:spPr/>
    </dgm:pt>
    <dgm:pt modelId="{D8DD714E-C3E9-4EA2-8B8A-97A40B0D0F79}" type="pres">
      <dgm:prSet presAssocID="{0175D7E9-1579-4AFA-8C44-1F3E86F61C74}" presName="accent_1" presStyleCnt="0"/>
      <dgm:spPr/>
    </dgm:pt>
    <dgm:pt modelId="{08CC7CE4-54C2-45FF-92B6-DF9B2FEDC7AF}" type="pres">
      <dgm:prSet presAssocID="{0175D7E9-1579-4AFA-8C44-1F3E86F61C74}" presName="accentRepeatNode" presStyleLbl="solidFgAcc1" presStyleIdx="0" presStyleCnt="3"/>
      <dgm:spPr>
        <a:solidFill>
          <a:schemeClr val="bg1"/>
        </a:solidFill>
      </dgm:spPr>
    </dgm:pt>
    <dgm:pt modelId="{57AE9CD1-D024-435B-8014-7FDE41D76612}" type="pres">
      <dgm:prSet presAssocID="{51E2BCE0-458D-422E-A138-20859847D987}" presName="text_2" presStyleLbl="node1" presStyleIdx="1" presStyleCnt="3">
        <dgm:presLayoutVars>
          <dgm:bulletEnabled val="1"/>
        </dgm:presLayoutVars>
      </dgm:prSet>
      <dgm:spPr/>
    </dgm:pt>
    <dgm:pt modelId="{3A6D0AB8-C1B5-4473-867D-7E9396E91782}" type="pres">
      <dgm:prSet presAssocID="{51E2BCE0-458D-422E-A138-20859847D987}" presName="accent_2" presStyleCnt="0"/>
      <dgm:spPr/>
    </dgm:pt>
    <dgm:pt modelId="{4DB925B3-4BA3-4BC4-A684-A555EC82A333}" type="pres">
      <dgm:prSet presAssocID="{51E2BCE0-458D-422E-A138-20859847D987}" presName="accentRepeatNode" presStyleLbl="solidFgAcc1" presStyleIdx="1" presStyleCnt="3"/>
      <dgm:spPr>
        <a:solidFill>
          <a:schemeClr val="bg1"/>
        </a:solidFill>
      </dgm:spPr>
    </dgm:pt>
    <dgm:pt modelId="{CA8C6CEE-ECBA-4CB4-824C-3EA5B101E59E}" type="pres">
      <dgm:prSet presAssocID="{C86EE0B0-6F36-48B5-8F56-1BE0C750663A}" presName="text_3" presStyleLbl="node1" presStyleIdx="2" presStyleCnt="3">
        <dgm:presLayoutVars>
          <dgm:bulletEnabled val="1"/>
        </dgm:presLayoutVars>
      </dgm:prSet>
      <dgm:spPr/>
    </dgm:pt>
    <dgm:pt modelId="{6A4BD408-C396-4EFF-9A6E-E44EDA933396}" type="pres">
      <dgm:prSet presAssocID="{C86EE0B0-6F36-48B5-8F56-1BE0C750663A}" presName="accent_3" presStyleCnt="0"/>
      <dgm:spPr/>
    </dgm:pt>
    <dgm:pt modelId="{3FAAB8BB-12E6-43DA-AB03-0193572D4000}" type="pres">
      <dgm:prSet presAssocID="{C86EE0B0-6F36-48B5-8F56-1BE0C750663A}" presName="accentRepeatNode" presStyleLbl="solidFgAcc1" presStyleIdx="2" presStyleCnt="3"/>
      <dgm:spPr>
        <a:solidFill>
          <a:schemeClr val="bg1"/>
        </a:solidFill>
      </dgm:spPr>
    </dgm:pt>
  </dgm:ptLst>
  <dgm:cxnLst>
    <dgm:cxn modelId="{B795020F-158E-4C92-9574-AF622916D37E}" type="presOf" srcId="{0175D7E9-1579-4AFA-8C44-1F3E86F61C74}" destId="{873E33AF-8596-4A3D-8069-0D0B4A52425A}" srcOrd="0" destOrd="0" presId="urn:microsoft.com/office/officeart/2008/layout/VerticalCurvedList"/>
    <dgm:cxn modelId="{3AF2281E-9C3B-4DAC-A4A3-800AD565D54F}" srcId="{DCE88437-9418-4DD6-87F0-26DDA0A70F12}" destId="{0175D7E9-1579-4AFA-8C44-1F3E86F61C74}" srcOrd="0" destOrd="0" parTransId="{8C71798F-2E40-4931-B681-AC27FF7AAE99}" sibTransId="{117C988D-F0D5-409F-A93B-E6D3A497FE3F}"/>
    <dgm:cxn modelId="{84DCBB3D-2849-47D1-8EFE-B497498CFD42}" type="presOf" srcId="{DCE88437-9418-4DD6-87F0-26DDA0A70F12}" destId="{392FC015-AD5F-4D86-8017-14B75CBABD93}" srcOrd="0" destOrd="0" presId="urn:microsoft.com/office/officeart/2008/layout/VerticalCurvedList"/>
    <dgm:cxn modelId="{03AC7E3F-07B7-4DE2-8FE6-AC6912CFE018}" srcId="{DCE88437-9418-4DD6-87F0-26DDA0A70F12}" destId="{C86EE0B0-6F36-48B5-8F56-1BE0C750663A}" srcOrd="2" destOrd="0" parTransId="{9D958D7E-3B65-4FB4-B6C2-84F87BF4ED41}" sibTransId="{094BBC00-727E-4B48-8AA3-2ED6105D1F1B}"/>
    <dgm:cxn modelId="{F26CF267-817E-4780-8C1C-92796AB8667F}" type="presOf" srcId="{117C988D-F0D5-409F-A93B-E6D3A497FE3F}" destId="{9582C4BC-1566-4B6C-90BA-E89BF36D93DD}" srcOrd="0" destOrd="0" presId="urn:microsoft.com/office/officeart/2008/layout/VerticalCurvedList"/>
    <dgm:cxn modelId="{EE34D1A1-AC93-4A2A-B469-2B41E7BAB233}" type="presOf" srcId="{51E2BCE0-458D-422E-A138-20859847D987}" destId="{57AE9CD1-D024-435B-8014-7FDE41D76612}" srcOrd="0" destOrd="0" presId="urn:microsoft.com/office/officeart/2008/layout/VerticalCurvedList"/>
    <dgm:cxn modelId="{B76D89B1-210B-4F2B-94C9-13D17A061DA6}" srcId="{DCE88437-9418-4DD6-87F0-26DDA0A70F12}" destId="{51E2BCE0-458D-422E-A138-20859847D987}" srcOrd="1" destOrd="0" parTransId="{F614742A-F8E0-4ABD-AF4D-4A60E9B80724}" sibTransId="{37D213F4-D987-4CF3-B3C4-AF073D05BAD8}"/>
    <dgm:cxn modelId="{5C4F9AC0-8E1A-4DBD-B65D-B143B336E6C6}" type="presOf" srcId="{C86EE0B0-6F36-48B5-8F56-1BE0C750663A}" destId="{CA8C6CEE-ECBA-4CB4-824C-3EA5B101E59E}" srcOrd="0" destOrd="0" presId="urn:microsoft.com/office/officeart/2008/layout/VerticalCurvedList"/>
    <dgm:cxn modelId="{C5756C8B-5178-41F8-9F28-DD07BC77739C}" type="presParOf" srcId="{392FC015-AD5F-4D86-8017-14B75CBABD93}" destId="{8B71FCC8-B03E-4918-8D43-66B5F04DAFC8}" srcOrd="0" destOrd="0" presId="urn:microsoft.com/office/officeart/2008/layout/VerticalCurvedList"/>
    <dgm:cxn modelId="{78205076-783B-42CF-AD54-FA19D22F1C80}" type="presParOf" srcId="{8B71FCC8-B03E-4918-8D43-66B5F04DAFC8}" destId="{6FDD4C09-0A3A-42E8-884D-5261FFB962CF}" srcOrd="0" destOrd="0" presId="urn:microsoft.com/office/officeart/2008/layout/VerticalCurvedList"/>
    <dgm:cxn modelId="{FA44C399-B16D-4F45-974E-E3DCBD3BCC59}" type="presParOf" srcId="{6FDD4C09-0A3A-42E8-884D-5261FFB962CF}" destId="{FC305BA4-620E-4677-B0F7-18EF2D142308}" srcOrd="0" destOrd="0" presId="urn:microsoft.com/office/officeart/2008/layout/VerticalCurvedList"/>
    <dgm:cxn modelId="{BF10C84B-7151-4551-B30E-7F22ADDEE423}" type="presParOf" srcId="{6FDD4C09-0A3A-42E8-884D-5261FFB962CF}" destId="{9582C4BC-1566-4B6C-90BA-E89BF36D93DD}" srcOrd="1" destOrd="0" presId="urn:microsoft.com/office/officeart/2008/layout/VerticalCurvedList"/>
    <dgm:cxn modelId="{607AB07B-CACA-4F79-B310-48CDAF4C75D8}" type="presParOf" srcId="{6FDD4C09-0A3A-42E8-884D-5261FFB962CF}" destId="{B90D718A-4345-4F74-AA57-ABD359348D03}" srcOrd="2" destOrd="0" presId="urn:microsoft.com/office/officeart/2008/layout/VerticalCurvedList"/>
    <dgm:cxn modelId="{D5B7A741-B8D0-4E2C-B287-C7CD73B772F5}" type="presParOf" srcId="{6FDD4C09-0A3A-42E8-884D-5261FFB962CF}" destId="{86C7D621-29C8-4A35-93FC-64D0EED4A867}" srcOrd="3" destOrd="0" presId="urn:microsoft.com/office/officeart/2008/layout/VerticalCurvedList"/>
    <dgm:cxn modelId="{A2B5DEC5-950A-4A30-926F-37F69BFE6113}" type="presParOf" srcId="{8B71FCC8-B03E-4918-8D43-66B5F04DAFC8}" destId="{873E33AF-8596-4A3D-8069-0D0B4A52425A}" srcOrd="1" destOrd="0" presId="urn:microsoft.com/office/officeart/2008/layout/VerticalCurvedList"/>
    <dgm:cxn modelId="{604746DF-8937-4CC8-A3C8-79715F689DA9}" type="presParOf" srcId="{8B71FCC8-B03E-4918-8D43-66B5F04DAFC8}" destId="{D8DD714E-C3E9-4EA2-8B8A-97A40B0D0F79}" srcOrd="2" destOrd="0" presId="urn:microsoft.com/office/officeart/2008/layout/VerticalCurvedList"/>
    <dgm:cxn modelId="{CAA66AFB-C9D4-4EE9-9AAE-4E7DDF9C8638}" type="presParOf" srcId="{D8DD714E-C3E9-4EA2-8B8A-97A40B0D0F79}" destId="{08CC7CE4-54C2-45FF-92B6-DF9B2FEDC7AF}" srcOrd="0" destOrd="0" presId="urn:microsoft.com/office/officeart/2008/layout/VerticalCurvedList"/>
    <dgm:cxn modelId="{6F22C1AF-9384-467B-AFEC-836AC45A4DF5}" type="presParOf" srcId="{8B71FCC8-B03E-4918-8D43-66B5F04DAFC8}" destId="{57AE9CD1-D024-435B-8014-7FDE41D76612}" srcOrd="3" destOrd="0" presId="urn:microsoft.com/office/officeart/2008/layout/VerticalCurvedList"/>
    <dgm:cxn modelId="{21EF6C07-9CD7-4737-976D-ED01FC9B6062}" type="presParOf" srcId="{8B71FCC8-B03E-4918-8D43-66B5F04DAFC8}" destId="{3A6D0AB8-C1B5-4473-867D-7E9396E91782}" srcOrd="4" destOrd="0" presId="urn:microsoft.com/office/officeart/2008/layout/VerticalCurvedList"/>
    <dgm:cxn modelId="{A21D0831-20E5-44CF-992C-996CB7470F43}" type="presParOf" srcId="{3A6D0AB8-C1B5-4473-867D-7E9396E91782}" destId="{4DB925B3-4BA3-4BC4-A684-A555EC82A333}" srcOrd="0" destOrd="0" presId="urn:microsoft.com/office/officeart/2008/layout/VerticalCurvedList"/>
    <dgm:cxn modelId="{BCFBBD6E-5ED3-4A79-80CB-378572CBE32F}" type="presParOf" srcId="{8B71FCC8-B03E-4918-8D43-66B5F04DAFC8}" destId="{CA8C6CEE-ECBA-4CB4-824C-3EA5B101E59E}" srcOrd="5" destOrd="0" presId="urn:microsoft.com/office/officeart/2008/layout/VerticalCurvedList"/>
    <dgm:cxn modelId="{FB6200D7-24B0-4C8A-9AA5-4A0E7AAF13CD}" type="presParOf" srcId="{8B71FCC8-B03E-4918-8D43-66B5F04DAFC8}" destId="{6A4BD408-C396-4EFF-9A6E-E44EDA933396}" srcOrd="6" destOrd="0" presId="urn:microsoft.com/office/officeart/2008/layout/VerticalCurvedList"/>
    <dgm:cxn modelId="{809105F3-B6BC-4811-8206-2388A8C79454}" type="presParOf" srcId="{6A4BD408-C396-4EFF-9A6E-E44EDA933396}" destId="{3FAAB8BB-12E6-43DA-AB03-0193572D400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DCE88437-9418-4DD6-87F0-26DDA0A70F12}"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US"/>
        </a:p>
      </dgm:t>
    </dgm:pt>
    <dgm:pt modelId="{0175D7E9-1579-4AFA-8C44-1F3E86F61C74}">
      <dgm:prSet custT="1"/>
      <dgm:spPr>
        <a:solidFill>
          <a:schemeClr val="accent1"/>
        </a:solidFill>
      </dgm:spPr>
      <dgm:t>
        <a:bodyPr/>
        <a:lstStyle/>
        <a:p>
          <a:r>
            <a:rPr lang="en-US" sz="2200"/>
            <a:t>Medical, dental, and behavioral health: Medicaid Evidence-based Decisions Project (MED) – 22 states</a:t>
          </a:r>
        </a:p>
      </dgm:t>
    </dgm:pt>
    <dgm:pt modelId="{8C71798F-2E40-4931-B681-AC27FF7AAE99}" type="parTrans" cxnId="{3AF2281E-9C3B-4DAC-A4A3-800AD565D54F}">
      <dgm:prSet/>
      <dgm:spPr/>
      <dgm:t>
        <a:bodyPr/>
        <a:lstStyle/>
        <a:p>
          <a:endParaRPr lang="en-US"/>
        </a:p>
      </dgm:t>
    </dgm:pt>
    <dgm:pt modelId="{117C988D-F0D5-409F-A93B-E6D3A497FE3F}" type="sibTrans" cxnId="{3AF2281E-9C3B-4DAC-A4A3-800AD565D54F}">
      <dgm:prSet/>
      <dgm:spPr>
        <a:ln>
          <a:solidFill>
            <a:schemeClr val="accent1"/>
          </a:solidFill>
        </a:ln>
      </dgm:spPr>
      <dgm:t>
        <a:bodyPr/>
        <a:lstStyle/>
        <a:p>
          <a:endParaRPr lang="en-US"/>
        </a:p>
      </dgm:t>
    </dgm:pt>
    <dgm:pt modelId="{51E2BCE0-458D-422E-A138-20859847D987}">
      <dgm:prSet custT="1"/>
      <dgm:spPr>
        <a:solidFill>
          <a:schemeClr val="accent1"/>
        </a:solidFill>
      </dgm:spPr>
      <dgm:t>
        <a:bodyPr/>
        <a:lstStyle/>
        <a:p>
          <a:r>
            <a:rPr lang="en-US" sz="2200"/>
            <a:t>Pharmacy: Drug Effectiveness Review Project (DERP) – 14 states</a:t>
          </a:r>
        </a:p>
      </dgm:t>
    </dgm:pt>
    <dgm:pt modelId="{F614742A-F8E0-4ABD-AF4D-4A60E9B80724}" type="parTrans" cxnId="{B76D89B1-210B-4F2B-94C9-13D17A061DA6}">
      <dgm:prSet/>
      <dgm:spPr/>
      <dgm:t>
        <a:bodyPr/>
        <a:lstStyle/>
        <a:p>
          <a:endParaRPr lang="en-US"/>
        </a:p>
      </dgm:t>
    </dgm:pt>
    <dgm:pt modelId="{37D213F4-D987-4CF3-B3C4-AF073D05BAD8}" type="sibTrans" cxnId="{B76D89B1-210B-4F2B-94C9-13D17A061DA6}">
      <dgm:prSet/>
      <dgm:spPr/>
      <dgm:t>
        <a:bodyPr/>
        <a:lstStyle/>
        <a:p>
          <a:endParaRPr lang="en-US"/>
        </a:p>
      </dgm:t>
    </dgm:pt>
    <dgm:pt modelId="{C86EE0B0-6F36-48B5-8F56-1BE0C750663A}">
      <dgm:prSet custT="1"/>
      <dgm:spPr>
        <a:solidFill>
          <a:schemeClr val="accent1"/>
        </a:solidFill>
      </dgm:spPr>
      <dgm:t>
        <a:bodyPr/>
        <a:lstStyle/>
        <a:p>
          <a:r>
            <a:rPr lang="en-US" sz="2200"/>
            <a:t>Technical assistance to individual states – 7 states in 2024</a:t>
          </a:r>
        </a:p>
      </dgm:t>
    </dgm:pt>
    <dgm:pt modelId="{9D958D7E-3B65-4FB4-B6C2-84F87BF4ED41}" type="parTrans" cxnId="{03AC7E3F-07B7-4DE2-8FE6-AC6912CFE018}">
      <dgm:prSet/>
      <dgm:spPr/>
      <dgm:t>
        <a:bodyPr/>
        <a:lstStyle/>
        <a:p>
          <a:endParaRPr lang="en-US"/>
        </a:p>
      </dgm:t>
    </dgm:pt>
    <dgm:pt modelId="{094BBC00-727E-4B48-8AA3-2ED6105D1F1B}" type="sibTrans" cxnId="{03AC7E3F-07B7-4DE2-8FE6-AC6912CFE018}">
      <dgm:prSet/>
      <dgm:spPr/>
      <dgm:t>
        <a:bodyPr/>
        <a:lstStyle/>
        <a:p>
          <a:endParaRPr lang="en-US"/>
        </a:p>
      </dgm:t>
    </dgm:pt>
    <dgm:pt modelId="{392FC015-AD5F-4D86-8017-14B75CBABD93}" type="pres">
      <dgm:prSet presAssocID="{DCE88437-9418-4DD6-87F0-26DDA0A70F12}" presName="Name0" presStyleCnt="0">
        <dgm:presLayoutVars>
          <dgm:chMax val="7"/>
          <dgm:chPref val="7"/>
          <dgm:dir/>
        </dgm:presLayoutVars>
      </dgm:prSet>
      <dgm:spPr/>
    </dgm:pt>
    <dgm:pt modelId="{8B71FCC8-B03E-4918-8D43-66B5F04DAFC8}" type="pres">
      <dgm:prSet presAssocID="{DCE88437-9418-4DD6-87F0-26DDA0A70F12}" presName="Name1" presStyleCnt="0"/>
      <dgm:spPr/>
    </dgm:pt>
    <dgm:pt modelId="{6FDD4C09-0A3A-42E8-884D-5261FFB962CF}" type="pres">
      <dgm:prSet presAssocID="{DCE88437-9418-4DD6-87F0-26DDA0A70F12}" presName="cycle" presStyleCnt="0"/>
      <dgm:spPr/>
    </dgm:pt>
    <dgm:pt modelId="{FC305BA4-620E-4677-B0F7-18EF2D142308}" type="pres">
      <dgm:prSet presAssocID="{DCE88437-9418-4DD6-87F0-26DDA0A70F12}" presName="srcNode" presStyleLbl="node1" presStyleIdx="0" presStyleCnt="3"/>
      <dgm:spPr/>
    </dgm:pt>
    <dgm:pt modelId="{9582C4BC-1566-4B6C-90BA-E89BF36D93DD}" type="pres">
      <dgm:prSet presAssocID="{DCE88437-9418-4DD6-87F0-26DDA0A70F12}" presName="conn" presStyleLbl="parChTrans1D2" presStyleIdx="0" presStyleCnt="1"/>
      <dgm:spPr/>
    </dgm:pt>
    <dgm:pt modelId="{B90D718A-4345-4F74-AA57-ABD359348D03}" type="pres">
      <dgm:prSet presAssocID="{DCE88437-9418-4DD6-87F0-26DDA0A70F12}" presName="extraNode" presStyleLbl="node1" presStyleIdx="0" presStyleCnt="3"/>
      <dgm:spPr/>
    </dgm:pt>
    <dgm:pt modelId="{86C7D621-29C8-4A35-93FC-64D0EED4A867}" type="pres">
      <dgm:prSet presAssocID="{DCE88437-9418-4DD6-87F0-26DDA0A70F12}" presName="dstNode" presStyleLbl="node1" presStyleIdx="0" presStyleCnt="3"/>
      <dgm:spPr/>
    </dgm:pt>
    <dgm:pt modelId="{873E33AF-8596-4A3D-8069-0D0B4A52425A}" type="pres">
      <dgm:prSet presAssocID="{0175D7E9-1579-4AFA-8C44-1F3E86F61C74}" presName="text_1" presStyleLbl="node1" presStyleIdx="0" presStyleCnt="3">
        <dgm:presLayoutVars>
          <dgm:bulletEnabled val="1"/>
        </dgm:presLayoutVars>
      </dgm:prSet>
      <dgm:spPr/>
    </dgm:pt>
    <dgm:pt modelId="{D8DD714E-C3E9-4EA2-8B8A-97A40B0D0F79}" type="pres">
      <dgm:prSet presAssocID="{0175D7E9-1579-4AFA-8C44-1F3E86F61C74}" presName="accent_1" presStyleCnt="0"/>
      <dgm:spPr/>
    </dgm:pt>
    <dgm:pt modelId="{08CC7CE4-54C2-45FF-92B6-DF9B2FEDC7AF}" type="pres">
      <dgm:prSet presAssocID="{0175D7E9-1579-4AFA-8C44-1F3E86F61C74}" presName="accentRepeatNode" presStyleLbl="solidFgAcc1" presStyleIdx="0" presStyleCnt="3"/>
      <dgm:spPr>
        <a:solidFill>
          <a:schemeClr val="bg1"/>
        </a:solidFill>
      </dgm:spPr>
    </dgm:pt>
    <dgm:pt modelId="{57AE9CD1-D024-435B-8014-7FDE41D76612}" type="pres">
      <dgm:prSet presAssocID="{51E2BCE0-458D-422E-A138-20859847D987}" presName="text_2" presStyleLbl="node1" presStyleIdx="1" presStyleCnt="3">
        <dgm:presLayoutVars>
          <dgm:bulletEnabled val="1"/>
        </dgm:presLayoutVars>
      </dgm:prSet>
      <dgm:spPr/>
    </dgm:pt>
    <dgm:pt modelId="{3A6D0AB8-C1B5-4473-867D-7E9396E91782}" type="pres">
      <dgm:prSet presAssocID="{51E2BCE0-458D-422E-A138-20859847D987}" presName="accent_2" presStyleCnt="0"/>
      <dgm:spPr/>
    </dgm:pt>
    <dgm:pt modelId="{4DB925B3-4BA3-4BC4-A684-A555EC82A333}" type="pres">
      <dgm:prSet presAssocID="{51E2BCE0-458D-422E-A138-20859847D987}" presName="accentRepeatNode" presStyleLbl="solidFgAcc1" presStyleIdx="1" presStyleCnt="3"/>
      <dgm:spPr>
        <a:solidFill>
          <a:schemeClr val="bg1"/>
        </a:solidFill>
      </dgm:spPr>
    </dgm:pt>
    <dgm:pt modelId="{CA8C6CEE-ECBA-4CB4-824C-3EA5B101E59E}" type="pres">
      <dgm:prSet presAssocID="{C86EE0B0-6F36-48B5-8F56-1BE0C750663A}" presName="text_3" presStyleLbl="node1" presStyleIdx="2" presStyleCnt="3">
        <dgm:presLayoutVars>
          <dgm:bulletEnabled val="1"/>
        </dgm:presLayoutVars>
      </dgm:prSet>
      <dgm:spPr/>
    </dgm:pt>
    <dgm:pt modelId="{6A4BD408-C396-4EFF-9A6E-E44EDA933396}" type="pres">
      <dgm:prSet presAssocID="{C86EE0B0-6F36-48B5-8F56-1BE0C750663A}" presName="accent_3" presStyleCnt="0"/>
      <dgm:spPr/>
    </dgm:pt>
    <dgm:pt modelId="{3FAAB8BB-12E6-43DA-AB03-0193572D4000}" type="pres">
      <dgm:prSet presAssocID="{C86EE0B0-6F36-48B5-8F56-1BE0C750663A}" presName="accentRepeatNode" presStyleLbl="solidFgAcc1" presStyleIdx="2" presStyleCnt="3"/>
      <dgm:spPr>
        <a:solidFill>
          <a:schemeClr val="bg1"/>
        </a:solidFill>
      </dgm:spPr>
    </dgm:pt>
  </dgm:ptLst>
  <dgm:cxnLst>
    <dgm:cxn modelId="{B795020F-158E-4C92-9574-AF622916D37E}" type="presOf" srcId="{0175D7E9-1579-4AFA-8C44-1F3E86F61C74}" destId="{873E33AF-8596-4A3D-8069-0D0B4A52425A}" srcOrd="0" destOrd="0" presId="urn:microsoft.com/office/officeart/2008/layout/VerticalCurvedList"/>
    <dgm:cxn modelId="{3AF2281E-9C3B-4DAC-A4A3-800AD565D54F}" srcId="{DCE88437-9418-4DD6-87F0-26DDA0A70F12}" destId="{0175D7E9-1579-4AFA-8C44-1F3E86F61C74}" srcOrd="0" destOrd="0" parTransId="{8C71798F-2E40-4931-B681-AC27FF7AAE99}" sibTransId="{117C988D-F0D5-409F-A93B-E6D3A497FE3F}"/>
    <dgm:cxn modelId="{84DCBB3D-2849-47D1-8EFE-B497498CFD42}" type="presOf" srcId="{DCE88437-9418-4DD6-87F0-26DDA0A70F12}" destId="{392FC015-AD5F-4D86-8017-14B75CBABD93}" srcOrd="0" destOrd="0" presId="urn:microsoft.com/office/officeart/2008/layout/VerticalCurvedList"/>
    <dgm:cxn modelId="{03AC7E3F-07B7-4DE2-8FE6-AC6912CFE018}" srcId="{DCE88437-9418-4DD6-87F0-26DDA0A70F12}" destId="{C86EE0B0-6F36-48B5-8F56-1BE0C750663A}" srcOrd="2" destOrd="0" parTransId="{9D958D7E-3B65-4FB4-B6C2-84F87BF4ED41}" sibTransId="{094BBC00-727E-4B48-8AA3-2ED6105D1F1B}"/>
    <dgm:cxn modelId="{F26CF267-817E-4780-8C1C-92796AB8667F}" type="presOf" srcId="{117C988D-F0D5-409F-A93B-E6D3A497FE3F}" destId="{9582C4BC-1566-4B6C-90BA-E89BF36D93DD}" srcOrd="0" destOrd="0" presId="urn:microsoft.com/office/officeart/2008/layout/VerticalCurvedList"/>
    <dgm:cxn modelId="{EE34D1A1-AC93-4A2A-B469-2B41E7BAB233}" type="presOf" srcId="{51E2BCE0-458D-422E-A138-20859847D987}" destId="{57AE9CD1-D024-435B-8014-7FDE41D76612}" srcOrd="0" destOrd="0" presId="urn:microsoft.com/office/officeart/2008/layout/VerticalCurvedList"/>
    <dgm:cxn modelId="{B76D89B1-210B-4F2B-94C9-13D17A061DA6}" srcId="{DCE88437-9418-4DD6-87F0-26DDA0A70F12}" destId="{51E2BCE0-458D-422E-A138-20859847D987}" srcOrd="1" destOrd="0" parTransId="{F614742A-F8E0-4ABD-AF4D-4A60E9B80724}" sibTransId="{37D213F4-D987-4CF3-B3C4-AF073D05BAD8}"/>
    <dgm:cxn modelId="{5C4F9AC0-8E1A-4DBD-B65D-B143B336E6C6}" type="presOf" srcId="{C86EE0B0-6F36-48B5-8F56-1BE0C750663A}" destId="{CA8C6CEE-ECBA-4CB4-824C-3EA5B101E59E}" srcOrd="0" destOrd="0" presId="urn:microsoft.com/office/officeart/2008/layout/VerticalCurvedList"/>
    <dgm:cxn modelId="{C5756C8B-5178-41F8-9F28-DD07BC77739C}" type="presParOf" srcId="{392FC015-AD5F-4D86-8017-14B75CBABD93}" destId="{8B71FCC8-B03E-4918-8D43-66B5F04DAFC8}" srcOrd="0" destOrd="0" presId="urn:microsoft.com/office/officeart/2008/layout/VerticalCurvedList"/>
    <dgm:cxn modelId="{78205076-783B-42CF-AD54-FA19D22F1C80}" type="presParOf" srcId="{8B71FCC8-B03E-4918-8D43-66B5F04DAFC8}" destId="{6FDD4C09-0A3A-42E8-884D-5261FFB962CF}" srcOrd="0" destOrd="0" presId="urn:microsoft.com/office/officeart/2008/layout/VerticalCurvedList"/>
    <dgm:cxn modelId="{FA44C399-B16D-4F45-974E-E3DCBD3BCC59}" type="presParOf" srcId="{6FDD4C09-0A3A-42E8-884D-5261FFB962CF}" destId="{FC305BA4-620E-4677-B0F7-18EF2D142308}" srcOrd="0" destOrd="0" presId="urn:microsoft.com/office/officeart/2008/layout/VerticalCurvedList"/>
    <dgm:cxn modelId="{BF10C84B-7151-4551-B30E-7F22ADDEE423}" type="presParOf" srcId="{6FDD4C09-0A3A-42E8-884D-5261FFB962CF}" destId="{9582C4BC-1566-4B6C-90BA-E89BF36D93DD}" srcOrd="1" destOrd="0" presId="urn:microsoft.com/office/officeart/2008/layout/VerticalCurvedList"/>
    <dgm:cxn modelId="{607AB07B-CACA-4F79-B310-48CDAF4C75D8}" type="presParOf" srcId="{6FDD4C09-0A3A-42E8-884D-5261FFB962CF}" destId="{B90D718A-4345-4F74-AA57-ABD359348D03}" srcOrd="2" destOrd="0" presId="urn:microsoft.com/office/officeart/2008/layout/VerticalCurvedList"/>
    <dgm:cxn modelId="{D5B7A741-B8D0-4E2C-B287-C7CD73B772F5}" type="presParOf" srcId="{6FDD4C09-0A3A-42E8-884D-5261FFB962CF}" destId="{86C7D621-29C8-4A35-93FC-64D0EED4A867}" srcOrd="3" destOrd="0" presId="urn:microsoft.com/office/officeart/2008/layout/VerticalCurvedList"/>
    <dgm:cxn modelId="{A2B5DEC5-950A-4A30-926F-37F69BFE6113}" type="presParOf" srcId="{8B71FCC8-B03E-4918-8D43-66B5F04DAFC8}" destId="{873E33AF-8596-4A3D-8069-0D0B4A52425A}" srcOrd="1" destOrd="0" presId="urn:microsoft.com/office/officeart/2008/layout/VerticalCurvedList"/>
    <dgm:cxn modelId="{604746DF-8937-4CC8-A3C8-79715F689DA9}" type="presParOf" srcId="{8B71FCC8-B03E-4918-8D43-66B5F04DAFC8}" destId="{D8DD714E-C3E9-4EA2-8B8A-97A40B0D0F79}" srcOrd="2" destOrd="0" presId="urn:microsoft.com/office/officeart/2008/layout/VerticalCurvedList"/>
    <dgm:cxn modelId="{CAA66AFB-C9D4-4EE9-9AAE-4E7DDF9C8638}" type="presParOf" srcId="{D8DD714E-C3E9-4EA2-8B8A-97A40B0D0F79}" destId="{08CC7CE4-54C2-45FF-92B6-DF9B2FEDC7AF}" srcOrd="0" destOrd="0" presId="urn:microsoft.com/office/officeart/2008/layout/VerticalCurvedList"/>
    <dgm:cxn modelId="{6F22C1AF-9384-467B-AFEC-836AC45A4DF5}" type="presParOf" srcId="{8B71FCC8-B03E-4918-8D43-66B5F04DAFC8}" destId="{57AE9CD1-D024-435B-8014-7FDE41D76612}" srcOrd="3" destOrd="0" presId="urn:microsoft.com/office/officeart/2008/layout/VerticalCurvedList"/>
    <dgm:cxn modelId="{21EF6C07-9CD7-4737-976D-ED01FC9B6062}" type="presParOf" srcId="{8B71FCC8-B03E-4918-8D43-66B5F04DAFC8}" destId="{3A6D0AB8-C1B5-4473-867D-7E9396E91782}" srcOrd="4" destOrd="0" presId="urn:microsoft.com/office/officeart/2008/layout/VerticalCurvedList"/>
    <dgm:cxn modelId="{A21D0831-20E5-44CF-992C-996CB7470F43}" type="presParOf" srcId="{3A6D0AB8-C1B5-4473-867D-7E9396E91782}" destId="{4DB925B3-4BA3-4BC4-A684-A555EC82A333}" srcOrd="0" destOrd="0" presId="urn:microsoft.com/office/officeart/2008/layout/VerticalCurvedList"/>
    <dgm:cxn modelId="{BCFBBD6E-5ED3-4A79-80CB-378572CBE32F}" type="presParOf" srcId="{8B71FCC8-B03E-4918-8D43-66B5F04DAFC8}" destId="{CA8C6CEE-ECBA-4CB4-824C-3EA5B101E59E}" srcOrd="5" destOrd="0" presId="urn:microsoft.com/office/officeart/2008/layout/VerticalCurvedList"/>
    <dgm:cxn modelId="{FB6200D7-24B0-4C8A-9AA5-4A0E7AAF13CD}" type="presParOf" srcId="{8B71FCC8-B03E-4918-8D43-66B5F04DAFC8}" destId="{6A4BD408-C396-4EFF-9A6E-E44EDA933396}" srcOrd="6" destOrd="0" presId="urn:microsoft.com/office/officeart/2008/layout/VerticalCurvedList"/>
    <dgm:cxn modelId="{809105F3-B6BC-4811-8206-2388A8C79454}" type="presParOf" srcId="{6A4BD408-C396-4EFF-9A6E-E44EDA933396}" destId="{3FAAB8BB-12E6-43DA-AB03-0193572D400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BBD8F0D-68E9-4137-9EC6-6572EA58DFB8}"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CB56F904-02B5-47BE-A2B4-0EB0B7C0BC76}">
      <dgm:prSet phldrT="[Text]"/>
      <dgm:spPr>
        <a:solidFill>
          <a:schemeClr val="accent1"/>
        </a:solidFill>
      </dgm:spPr>
      <dgm:t>
        <a:bodyPr/>
        <a:lstStyle/>
        <a:p>
          <a:r>
            <a:rPr lang="en-US"/>
            <a:t>High Medicaid enrollment (~79 million)</a:t>
          </a:r>
          <a:r>
            <a:rPr lang="en-US" baseline="30000"/>
            <a:t>a</a:t>
          </a:r>
        </a:p>
      </dgm:t>
    </dgm:pt>
    <dgm:pt modelId="{45B0064F-3CF3-42B8-890D-409A7D542606}" type="parTrans" cxnId="{23E47ED7-DFC6-41C5-A203-EB9957070447}">
      <dgm:prSet/>
      <dgm:spPr/>
      <dgm:t>
        <a:bodyPr/>
        <a:lstStyle/>
        <a:p>
          <a:endParaRPr lang="en-US"/>
        </a:p>
      </dgm:t>
    </dgm:pt>
    <dgm:pt modelId="{D703B653-86AE-4543-AE01-9E9010693FEB}" type="sibTrans" cxnId="{23E47ED7-DFC6-41C5-A203-EB9957070447}">
      <dgm:prSet/>
      <dgm:spPr/>
      <dgm:t>
        <a:bodyPr/>
        <a:lstStyle/>
        <a:p>
          <a:endParaRPr lang="en-US"/>
        </a:p>
      </dgm:t>
    </dgm:pt>
    <dgm:pt modelId="{AADD4463-CCE3-4174-834D-EB864FF9EC52}">
      <dgm:prSet phldrT="[Text]"/>
      <dgm:spPr>
        <a:solidFill>
          <a:schemeClr val="accent1"/>
        </a:solidFill>
      </dgm:spPr>
      <dgm:t>
        <a:bodyPr/>
        <a:lstStyle/>
        <a:p>
          <a:r>
            <a:rPr lang="en-US"/>
            <a:t>Expansion of covered services</a:t>
          </a:r>
        </a:p>
      </dgm:t>
    </dgm:pt>
    <dgm:pt modelId="{125DB4BD-CBE2-4744-9BA8-548DB964C9B5}" type="parTrans" cxnId="{CD2A295D-4DA8-4226-901B-6FC143CD9DD9}">
      <dgm:prSet/>
      <dgm:spPr/>
      <dgm:t>
        <a:bodyPr/>
        <a:lstStyle/>
        <a:p>
          <a:endParaRPr lang="en-US"/>
        </a:p>
      </dgm:t>
    </dgm:pt>
    <dgm:pt modelId="{72488883-06F9-4B38-AD14-F1BEC88E0715}" type="sibTrans" cxnId="{CD2A295D-4DA8-4226-901B-6FC143CD9DD9}">
      <dgm:prSet/>
      <dgm:spPr/>
      <dgm:t>
        <a:bodyPr/>
        <a:lstStyle/>
        <a:p>
          <a:endParaRPr lang="en-US"/>
        </a:p>
      </dgm:t>
    </dgm:pt>
    <dgm:pt modelId="{697B2E3E-05D0-4F3E-ABD9-0E1CBAED0F51}">
      <dgm:prSet phldrT="[Text]"/>
      <dgm:spPr>
        <a:solidFill>
          <a:schemeClr val="accent1"/>
        </a:solidFill>
      </dgm:spPr>
      <dgm:t>
        <a:bodyPr/>
        <a:lstStyle/>
        <a:p>
          <a:r>
            <a:rPr lang="en-US"/>
            <a:t>Payment and delivery system reform</a:t>
          </a:r>
        </a:p>
      </dgm:t>
    </dgm:pt>
    <dgm:pt modelId="{E98390B4-6054-4D02-962C-BD44E8B4E709}" type="parTrans" cxnId="{E7D5396F-0A3F-4984-9B83-CEF955E98463}">
      <dgm:prSet/>
      <dgm:spPr/>
      <dgm:t>
        <a:bodyPr/>
        <a:lstStyle/>
        <a:p>
          <a:endParaRPr lang="en-US"/>
        </a:p>
      </dgm:t>
    </dgm:pt>
    <dgm:pt modelId="{4D9D106B-608A-4C76-8238-EB4B471BE741}" type="sibTrans" cxnId="{E7D5396F-0A3F-4984-9B83-CEF955E98463}">
      <dgm:prSet/>
      <dgm:spPr/>
      <dgm:t>
        <a:bodyPr/>
        <a:lstStyle/>
        <a:p>
          <a:endParaRPr lang="en-US"/>
        </a:p>
      </dgm:t>
    </dgm:pt>
    <dgm:pt modelId="{B2B572A8-0639-4EB7-9B98-595DDAA62FF8}">
      <dgm:prSet/>
      <dgm:spPr>
        <a:solidFill>
          <a:schemeClr val="accent1"/>
        </a:solidFill>
      </dgm:spPr>
      <dgm:t>
        <a:bodyPr/>
        <a:lstStyle/>
        <a:p>
          <a:r>
            <a:rPr lang="en-US"/>
            <a:t>Rising costs and emerging technologies</a:t>
          </a:r>
        </a:p>
      </dgm:t>
    </dgm:pt>
    <dgm:pt modelId="{024FFBA4-E33A-40FD-B82D-1C8DAB7DD5E0}" type="parTrans" cxnId="{BC81F080-5AD0-4284-B032-6748968FF404}">
      <dgm:prSet/>
      <dgm:spPr/>
      <dgm:t>
        <a:bodyPr/>
        <a:lstStyle/>
        <a:p>
          <a:endParaRPr lang="en-US"/>
        </a:p>
      </dgm:t>
    </dgm:pt>
    <dgm:pt modelId="{D4F1834A-ABFD-4D73-9EB3-50E6E8FC9CA3}" type="sibTrans" cxnId="{BC81F080-5AD0-4284-B032-6748968FF404}">
      <dgm:prSet/>
      <dgm:spPr/>
      <dgm:t>
        <a:bodyPr/>
        <a:lstStyle/>
        <a:p>
          <a:endParaRPr lang="en-US"/>
        </a:p>
      </dgm:t>
    </dgm:pt>
    <dgm:pt modelId="{B2807511-B61C-490D-AF11-A1EB8E008987}" type="pres">
      <dgm:prSet presAssocID="{9BBD8F0D-68E9-4137-9EC6-6572EA58DFB8}" presName="linear" presStyleCnt="0">
        <dgm:presLayoutVars>
          <dgm:animLvl val="lvl"/>
          <dgm:resizeHandles val="exact"/>
        </dgm:presLayoutVars>
      </dgm:prSet>
      <dgm:spPr/>
    </dgm:pt>
    <dgm:pt modelId="{DE807F3A-944E-4DF7-94FD-02FB58613F0A}" type="pres">
      <dgm:prSet presAssocID="{CB56F904-02B5-47BE-A2B4-0EB0B7C0BC76}" presName="parentText" presStyleLbl="node1" presStyleIdx="0" presStyleCnt="4">
        <dgm:presLayoutVars>
          <dgm:chMax val="0"/>
          <dgm:bulletEnabled val="1"/>
        </dgm:presLayoutVars>
      </dgm:prSet>
      <dgm:spPr/>
    </dgm:pt>
    <dgm:pt modelId="{806D7D17-E07E-4AFC-8391-EAC5298C9FA4}" type="pres">
      <dgm:prSet presAssocID="{D703B653-86AE-4543-AE01-9E9010693FEB}" presName="spacer" presStyleCnt="0"/>
      <dgm:spPr/>
    </dgm:pt>
    <dgm:pt modelId="{FE2855AD-1CED-4CD9-9D8A-59C9799EE86E}" type="pres">
      <dgm:prSet presAssocID="{B2B572A8-0639-4EB7-9B98-595DDAA62FF8}" presName="parentText" presStyleLbl="node1" presStyleIdx="1" presStyleCnt="4">
        <dgm:presLayoutVars>
          <dgm:chMax val="0"/>
          <dgm:bulletEnabled val="1"/>
        </dgm:presLayoutVars>
      </dgm:prSet>
      <dgm:spPr/>
    </dgm:pt>
    <dgm:pt modelId="{F8B5DC93-0934-4FC6-BF9B-F0186BC7292E}" type="pres">
      <dgm:prSet presAssocID="{D4F1834A-ABFD-4D73-9EB3-50E6E8FC9CA3}" presName="spacer" presStyleCnt="0"/>
      <dgm:spPr/>
    </dgm:pt>
    <dgm:pt modelId="{286EAF9C-4ACA-4AF7-9ACF-8768AB7F1673}" type="pres">
      <dgm:prSet presAssocID="{AADD4463-CCE3-4174-834D-EB864FF9EC52}" presName="parentText" presStyleLbl="node1" presStyleIdx="2" presStyleCnt="4">
        <dgm:presLayoutVars>
          <dgm:chMax val="0"/>
          <dgm:bulletEnabled val="1"/>
        </dgm:presLayoutVars>
      </dgm:prSet>
      <dgm:spPr/>
    </dgm:pt>
    <dgm:pt modelId="{6667FA96-6055-41EB-8F53-5D6AA4CD6200}" type="pres">
      <dgm:prSet presAssocID="{72488883-06F9-4B38-AD14-F1BEC88E0715}" presName="spacer" presStyleCnt="0"/>
      <dgm:spPr/>
    </dgm:pt>
    <dgm:pt modelId="{59469867-AC44-4CD2-AD25-AE434118AC02}" type="pres">
      <dgm:prSet presAssocID="{697B2E3E-05D0-4F3E-ABD9-0E1CBAED0F51}" presName="parentText" presStyleLbl="node1" presStyleIdx="3" presStyleCnt="4">
        <dgm:presLayoutVars>
          <dgm:chMax val="0"/>
          <dgm:bulletEnabled val="1"/>
        </dgm:presLayoutVars>
      </dgm:prSet>
      <dgm:spPr/>
    </dgm:pt>
  </dgm:ptLst>
  <dgm:cxnLst>
    <dgm:cxn modelId="{CD2A295D-4DA8-4226-901B-6FC143CD9DD9}" srcId="{9BBD8F0D-68E9-4137-9EC6-6572EA58DFB8}" destId="{AADD4463-CCE3-4174-834D-EB864FF9EC52}" srcOrd="2" destOrd="0" parTransId="{125DB4BD-CBE2-4744-9BA8-548DB964C9B5}" sibTransId="{72488883-06F9-4B38-AD14-F1BEC88E0715}"/>
    <dgm:cxn modelId="{5FFC705D-3A46-4D88-AB46-649B7D97BB36}" type="presOf" srcId="{CB56F904-02B5-47BE-A2B4-0EB0B7C0BC76}" destId="{DE807F3A-944E-4DF7-94FD-02FB58613F0A}" srcOrd="0" destOrd="0" presId="urn:microsoft.com/office/officeart/2005/8/layout/vList2"/>
    <dgm:cxn modelId="{3C69DD5F-1DBD-48AA-B70A-B202F707C4C3}" type="presOf" srcId="{B2B572A8-0639-4EB7-9B98-595DDAA62FF8}" destId="{FE2855AD-1CED-4CD9-9D8A-59C9799EE86E}" srcOrd="0" destOrd="0" presId="urn:microsoft.com/office/officeart/2005/8/layout/vList2"/>
    <dgm:cxn modelId="{E7D5396F-0A3F-4984-9B83-CEF955E98463}" srcId="{9BBD8F0D-68E9-4137-9EC6-6572EA58DFB8}" destId="{697B2E3E-05D0-4F3E-ABD9-0E1CBAED0F51}" srcOrd="3" destOrd="0" parTransId="{E98390B4-6054-4D02-962C-BD44E8B4E709}" sibTransId="{4D9D106B-608A-4C76-8238-EB4B471BE741}"/>
    <dgm:cxn modelId="{BC81F080-5AD0-4284-B032-6748968FF404}" srcId="{9BBD8F0D-68E9-4137-9EC6-6572EA58DFB8}" destId="{B2B572A8-0639-4EB7-9B98-595DDAA62FF8}" srcOrd="1" destOrd="0" parTransId="{024FFBA4-E33A-40FD-B82D-1C8DAB7DD5E0}" sibTransId="{D4F1834A-ABFD-4D73-9EB3-50E6E8FC9CA3}"/>
    <dgm:cxn modelId="{55F7C99A-2AD7-4CD1-8EAE-CC4986E235C3}" type="presOf" srcId="{AADD4463-CCE3-4174-834D-EB864FF9EC52}" destId="{286EAF9C-4ACA-4AF7-9ACF-8768AB7F1673}" srcOrd="0" destOrd="0" presId="urn:microsoft.com/office/officeart/2005/8/layout/vList2"/>
    <dgm:cxn modelId="{02F618BB-7682-4856-99FE-C9FA09ECCFD3}" type="presOf" srcId="{697B2E3E-05D0-4F3E-ABD9-0E1CBAED0F51}" destId="{59469867-AC44-4CD2-AD25-AE434118AC02}" srcOrd="0" destOrd="0" presId="urn:microsoft.com/office/officeart/2005/8/layout/vList2"/>
    <dgm:cxn modelId="{5E5578BE-292A-4E86-A3EE-CFE463C87032}" type="presOf" srcId="{9BBD8F0D-68E9-4137-9EC6-6572EA58DFB8}" destId="{B2807511-B61C-490D-AF11-A1EB8E008987}" srcOrd="0" destOrd="0" presId="urn:microsoft.com/office/officeart/2005/8/layout/vList2"/>
    <dgm:cxn modelId="{23E47ED7-DFC6-41C5-A203-EB9957070447}" srcId="{9BBD8F0D-68E9-4137-9EC6-6572EA58DFB8}" destId="{CB56F904-02B5-47BE-A2B4-0EB0B7C0BC76}" srcOrd="0" destOrd="0" parTransId="{45B0064F-3CF3-42B8-890D-409A7D542606}" sibTransId="{D703B653-86AE-4543-AE01-9E9010693FEB}"/>
    <dgm:cxn modelId="{D8D0CC38-7FDB-49AA-9DAC-5F018276F88F}" type="presParOf" srcId="{B2807511-B61C-490D-AF11-A1EB8E008987}" destId="{DE807F3A-944E-4DF7-94FD-02FB58613F0A}" srcOrd="0" destOrd="0" presId="urn:microsoft.com/office/officeart/2005/8/layout/vList2"/>
    <dgm:cxn modelId="{4B69151A-7F85-4A24-829D-9740B69E4020}" type="presParOf" srcId="{B2807511-B61C-490D-AF11-A1EB8E008987}" destId="{806D7D17-E07E-4AFC-8391-EAC5298C9FA4}" srcOrd="1" destOrd="0" presId="urn:microsoft.com/office/officeart/2005/8/layout/vList2"/>
    <dgm:cxn modelId="{3C8F314F-6727-4ADE-8DD6-CBDFE624DAE2}" type="presParOf" srcId="{B2807511-B61C-490D-AF11-A1EB8E008987}" destId="{FE2855AD-1CED-4CD9-9D8A-59C9799EE86E}" srcOrd="2" destOrd="0" presId="urn:microsoft.com/office/officeart/2005/8/layout/vList2"/>
    <dgm:cxn modelId="{0846F2FF-81A2-41B8-B334-5A152685A394}" type="presParOf" srcId="{B2807511-B61C-490D-AF11-A1EB8E008987}" destId="{F8B5DC93-0934-4FC6-BF9B-F0186BC7292E}" srcOrd="3" destOrd="0" presId="urn:microsoft.com/office/officeart/2005/8/layout/vList2"/>
    <dgm:cxn modelId="{41E0E14E-442A-4740-973C-FDF22E1F2152}" type="presParOf" srcId="{B2807511-B61C-490D-AF11-A1EB8E008987}" destId="{286EAF9C-4ACA-4AF7-9ACF-8768AB7F1673}" srcOrd="4" destOrd="0" presId="urn:microsoft.com/office/officeart/2005/8/layout/vList2"/>
    <dgm:cxn modelId="{AAC9C0FF-09E3-4EDB-AF48-A395240142DC}" type="presParOf" srcId="{B2807511-B61C-490D-AF11-A1EB8E008987}" destId="{6667FA96-6055-41EB-8F53-5D6AA4CD6200}" srcOrd="5" destOrd="0" presId="urn:microsoft.com/office/officeart/2005/8/layout/vList2"/>
    <dgm:cxn modelId="{9999256C-699D-4231-9C23-E34095BA6268}" type="presParOf" srcId="{B2807511-B61C-490D-AF11-A1EB8E008987}" destId="{59469867-AC44-4CD2-AD25-AE434118AC02}" srcOrd="6"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9052225-5D8C-466C-8E47-97B5A1357A0D}" type="doc">
      <dgm:prSet loTypeId="urn:microsoft.com/office/officeart/2005/8/layout/radial5" loCatId="relationship" qsTypeId="urn:microsoft.com/office/officeart/2005/8/quickstyle/simple1" qsCatId="simple" csTypeId="urn:microsoft.com/office/officeart/2005/8/colors/accent2_2" csCatId="accent2" phldr="1"/>
      <dgm:spPr/>
      <dgm:t>
        <a:bodyPr/>
        <a:lstStyle/>
        <a:p>
          <a:endParaRPr lang="en-US"/>
        </a:p>
      </dgm:t>
    </dgm:pt>
    <dgm:pt modelId="{3A34B6A1-207A-4812-A420-C832B5A98BC5}">
      <dgm:prSet phldrT="[Text]" custT="1"/>
      <dgm:spPr>
        <a:solidFill>
          <a:schemeClr val="accent1"/>
        </a:solidFill>
      </dgm:spPr>
      <dgm:t>
        <a:bodyPr/>
        <a:lstStyle/>
        <a:p>
          <a:r>
            <a:rPr lang="en-US" sz="1600" b="1" strike="noStrike">
              <a:solidFill>
                <a:schemeClr val="bg1"/>
              </a:solidFill>
            </a:rPr>
            <a:t>Medicaid Evidence-based Decisions Project</a:t>
          </a:r>
        </a:p>
      </dgm:t>
    </dgm:pt>
    <dgm:pt modelId="{8321263D-B2C7-47F6-82E4-323E2382F2F0}" type="parTrans" cxnId="{0E2043F0-F110-4FDB-83F7-B1011A8F727F}">
      <dgm:prSet/>
      <dgm:spPr/>
      <dgm:t>
        <a:bodyPr/>
        <a:lstStyle/>
        <a:p>
          <a:endParaRPr lang="en-US"/>
        </a:p>
      </dgm:t>
    </dgm:pt>
    <dgm:pt modelId="{C33A3C3E-DB35-43EA-A94E-6A57D63158FE}" type="sibTrans" cxnId="{0E2043F0-F110-4FDB-83F7-B1011A8F727F}">
      <dgm:prSet/>
      <dgm:spPr/>
      <dgm:t>
        <a:bodyPr/>
        <a:lstStyle/>
        <a:p>
          <a:endParaRPr lang="en-US"/>
        </a:p>
      </dgm:t>
    </dgm:pt>
    <dgm:pt modelId="{72B5D86B-8807-4743-8E5C-EC069C82A82F}">
      <dgm:prSet phldrT="[Text]" custT="1"/>
      <dgm:spPr>
        <a:solidFill>
          <a:schemeClr val="accent1"/>
        </a:solidFill>
      </dgm:spPr>
      <dgm:t>
        <a:bodyPr/>
        <a:lstStyle/>
        <a:p>
          <a:r>
            <a:rPr lang="en-US" sz="1200"/>
            <a:t>Genetic Testing</a:t>
          </a:r>
        </a:p>
      </dgm:t>
    </dgm:pt>
    <dgm:pt modelId="{014E1F89-F762-4688-B36F-5DB57C96BA6F}" type="parTrans" cxnId="{621C340B-5E6E-41BE-94DD-91D2D3D0C46B}">
      <dgm:prSet/>
      <dgm:spPr>
        <a:solidFill>
          <a:schemeClr val="accent1">
            <a:lumMod val="60000"/>
            <a:lumOff val="40000"/>
          </a:schemeClr>
        </a:solidFill>
      </dgm:spPr>
      <dgm:t>
        <a:bodyPr/>
        <a:lstStyle/>
        <a:p>
          <a:endParaRPr lang="en-US"/>
        </a:p>
      </dgm:t>
    </dgm:pt>
    <dgm:pt modelId="{5A650B24-CD42-4BD2-BEAA-0425A5F18B54}" type="sibTrans" cxnId="{621C340B-5E6E-41BE-94DD-91D2D3D0C46B}">
      <dgm:prSet/>
      <dgm:spPr/>
      <dgm:t>
        <a:bodyPr/>
        <a:lstStyle/>
        <a:p>
          <a:endParaRPr lang="en-US"/>
        </a:p>
      </dgm:t>
    </dgm:pt>
    <dgm:pt modelId="{F9F37935-57F7-453D-8DBD-31F4F2FB9481}">
      <dgm:prSet phldrT="[Text]" custT="1"/>
      <dgm:spPr>
        <a:solidFill>
          <a:schemeClr val="accent1"/>
        </a:solidFill>
      </dgm:spPr>
      <dgm:t>
        <a:bodyPr/>
        <a:lstStyle/>
        <a:p>
          <a:r>
            <a:rPr lang="en-US" sz="1200"/>
            <a:t>Behavioral Health</a:t>
          </a:r>
        </a:p>
      </dgm:t>
    </dgm:pt>
    <dgm:pt modelId="{5C385A2F-9DDA-4C98-A5BE-E0672B740390}" type="parTrans" cxnId="{A983D49C-21CF-4EEE-8B10-3159B422A7FE}">
      <dgm:prSet/>
      <dgm:spPr>
        <a:solidFill>
          <a:schemeClr val="accent1">
            <a:lumMod val="60000"/>
            <a:lumOff val="40000"/>
          </a:schemeClr>
        </a:solidFill>
      </dgm:spPr>
      <dgm:t>
        <a:bodyPr/>
        <a:lstStyle/>
        <a:p>
          <a:endParaRPr lang="en-US"/>
        </a:p>
      </dgm:t>
    </dgm:pt>
    <dgm:pt modelId="{E52C3B1F-88DB-4E5F-9869-240426E70073}" type="sibTrans" cxnId="{A983D49C-21CF-4EEE-8B10-3159B422A7FE}">
      <dgm:prSet/>
      <dgm:spPr/>
      <dgm:t>
        <a:bodyPr/>
        <a:lstStyle/>
        <a:p>
          <a:endParaRPr lang="en-US"/>
        </a:p>
      </dgm:t>
    </dgm:pt>
    <dgm:pt modelId="{FCF975ED-0043-4DD9-8194-65DC093C627F}">
      <dgm:prSet phldrT="[Text]" custT="1"/>
      <dgm:spPr>
        <a:solidFill>
          <a:schemeClr val="accent1"/>
        </a:solidFill>
      </dgm:spPr>
      <dgm:t>
        <a:bodyPr/>
        <a:lstStyle/>
        <a:p>
          <a:r>
            <a:rPr lang="en-US" sz="1200"/>
            <a:t>eHealth</a:t>
          </a:r>
        </a:p>
      </dgm:t>
    </dgm:pt>
    <dgm:pt modelId="{EB87CA8B-DFE9-4C0F-96CB-0338FEFAD26C}" type="parTrans" cxnId="{CB6B7A99-A6DC-42FA-887C-96B68432912D}">
      <dgm:prSet/>
      <dgm:spPr>
        <a:solidFill>
          <a:schemeClr val="accent1">
            <a:lumMod val="60000"/>
            <a:lumOff val="40000"/>
          </a:schemeClr>
        </a:solidFill>
      </dgm:spPr>
      <dgm:t>
        <a:bodyPr/>
        <a:lstStyle/>
        <a:p>
          <a:endParaRPr lang="en-US"/>
        </a:p>
      </dgm:t>
    </dgm:pt>
    <dgm:pt modelId="{9879B15C-4BBD-4BD0-B058-23ADA1847CFB}" type="sibTrans" cxnId="{CB6B7A99-A6DC-42FA-887C-96B68432912D}">
      <dgm:prSet/>
      <dgm:spPr/>
      <dgm:t>
        <a:bodyPr/>
        <a:lstStyle/>
        <a:p>
          <a:endParaRPr lang="en-US"/>
        </a:p>
      </dgm:t>
    </dgm:pt>
    <dgm:pt modelId="{F7CC25B7-FFB8-4919-B768-AE5EE31032CE}">
      <dgm:prSet custT="1"/>
      <dgm:spPr>
        <a:solidFill>
          <a:schemeClr val="accent1"/>
        </a:solidFill>
      </dgm:spPr>
      <dgm:t>
        <a:bodyPr/>
        <a:lstStyle/>
        <a:p>
          <a:r>
            <a:rPr lang="en-US" sz="1200"/>
            <a:t>Durable Medical Equipment</a:t>
          </a:r>
        </a:p>
      </dgm:t>
    </dgm:pt>
    <dgm:pt modelId="{3498BC34-9C51-422F-A70F-ED7FA2CDAA2E}" type="parTrans" cxnId="{BC837F4C-2C2A-4FF8-86F6-E193BA83685B}">
      <dgm:prSet/>
      <dgm:spPr>
        <a:solidFill>
          <a:schemeClr val="accent1">
            <a:lumMod val="60000"/>
            <a:lumOff val="40000"/>
          </a:schemeClr>
        </a:solidFill>
      </dgm:spPr>
      <dgm:t>
        <a:bodyPr/>
        <a:lstStyle/>
        <a:p>
          <a:endParaRPr lang="en-US"/>
        </a:p>
      </dgm:t>
    </dgm:pt>
    <dgm:pt modelId="{7ADA6B9E-D1BA-4180-848E-106A9520AD4E}" type="sibTrans" cxnId="{BC837F4C-2C2A-4FF8-86F6-E193BA83685B}">
      <dgm:prSet/>
      <dgm:spPr/>
      <dgm:t>
        <a:bodyPr/>
        <a:lstStyle/>
        <a:p>
          <a:endParaRPr lang="en-US"/>
        </a:p>
      </dgm:t>
    </dgm:pt>
    <dgm:pt modelId="{1AAFC94C-A67D-4736-BD4D-06F0A6EC3C8F}">
      <dgm:prSet custT="1"/>
      <dgm:spPr>
        <a:solidFill>
          <a:schemeClr val="accent1"/>
        </a:solidFill>
      </dgm:spPr>
      <dgm:t>
        <a:bodyPr/>
        <a:lstStyle/>
        <a:p>
          <a:r>
            <a:rPr lang="en-US" sz="1200"/>
            <a:t>Develop-mental Disabilities</a:t>
          </a:r>
        </a:p>
      </dgm:t>
    </dgm:pt>
    <dgm:pt modelId="{30E96925-46A5-4E8E-9079-B3EC2491EA7F}" type="parTrans" cxnId="{415F55BB-A7B6-42CD-B7AC-56D99C0A8149}">
      <dgm:prSet/>
      <dgm:spPr>
        <a:solidFill>
          <a:schemeClr val="accent1">
            <a:lumMod val="60000"/>
            <a:lumOff val="40000"/>
          </a:schemeClr>
        </a:solidFill>
      </dgm:spPr>
      <dgm:t>
        <a:bodyPr/>
        <a:lstStyle/>
        <a:p>
          <a:endParaRPr lang="en-US"/>
        </a:p>
      </dgm:t>
    </dgm:pt>
    <dgm:pt modelId="{887037E8-7142-423B-B187-C20E1D84C02A}" type="sibTrans" cxnId="{415F55BB-A7B6-42CD-B7AC-56D99C0A8149}">
      <dgm:prSet/>
      <dgm:spPr/>
      <dgm:t>
        <a:bodyPr/>
        <a:lstStyle/>
        <a:p>
          <a:endParaRPr lang="en-US"/>
        </a:p>
      </dgm:t>
    </dgm:pt>
    <dgm:pt modelId="{8DC17079-E372-49A3-BF37-E6700FF258C0}">
      <dgm:prSet custT="1"/>
      <dgm:spPr>
        <a:solidFill>
          <a:schemeClr val="accent1"/>
        </a:solidFill>
      </dgm:spPr>
      <dgm:t>
        <a:bodyPr/>
        <a:lstStyle/>
        <a:p>
          <a:r>
            <a:rPr lang="en-US" sz="1200"/>
            <a:t>Managed Care</a:t>
          </a:r>
        </a:p>
      </dgm:t>
    </dgm:pt>
    <dgm:pt modelId="{1319E7B7-371E-40B0-8422-E22A367A5213}" type="parTrans" cxnId="{A713640B-072C-4C2B-B29A-976F68E3FA38}">
      <dgm:prSet/>
      <dgm:spPr>
        <a:solidFill>
          <a:schemeClr val="accent1">
            <a:lumMod val="60000"/>
            <a:lumOff val="40000"/>
          </a:schemeClr>
        </a:solidFill>
      </dgm:spPr>
      <dgm:t>
        <a:bodyPr/>
        <a:lstStyle/>
        <a:p>
          <a:endParaRPr lang="en-US"/>
        </a:p>
      </dgm:t>
    </dgm:pt>
    <dgm:pt modelId="{66E066E4-EF2C-4B21-8C16-F37F6D7B44B9}" type="sibTrans" cxnId="{A713640B-072C-4C2B-B29A-976F68E3FA38}">
      <dgm:prSet/>
      <dgm:spPr/>
      <dgm:t>
        <a:bodyPr/>
        <a:lstStyle/>
        <a:p>
          <a:endParaRPr lang="en-US"/>
        </a:p>
      </dgm:t>
    </dgm:pt>
    <dgm:pt modelId="{097AC918-9E31-41E2-9A6D-505EF7B38D2F}" type="pres">
      <dgm:prSet presAssocID="{59052225-5D8C-466C-8E47-97B5A1357A0D}" presName="Name0" presStyleCnt="0">
        <dgm:presLayoutVars>
          <dgm:chMax val="1"/>
          <dgm:dir/>
          <dgm:animLvl val="ctr"/>
          <dgm:resizeHandles val="exact"/>
        </dgm:presLayoutVars>
      </dgm:prSet>
      <dgm:spPr/>
    </dgm:pt>
    <dgm:pt modelId="{7C4A52C9-C3C7-46E2-A00A-9B43A985379A}" type="pres">
      <dgm:prSet presAssocID="{3A34B6A1-207A-4812-A420-C832B5A98BC5}" presName="centerShape" presStyleLbl="node0" presStyleIdx="0" presStyleCnt="1" custScaleX="132385" custScaleY="132385"/>
      <dgm:spPr/>
    </dgm:pt>
    <dgm:pt modelId="{D1273023-7B14-4FFB-8D44-2730278A1B7E}" type="pres">
      <dgm:prSet presAssocID="{014E1F89-F762-4688-B36F-5DB57C96BA6F}" presName="parTrans" presStyleLbl="sibTrans2D1" presStyleIdx="0" presStyleCnt="6" custScaleX="143214"/>
      <dgm:spPr/>
    </dgm:pt>
    <dgm:pt modelId="{863DD5A9-D7E0-486D-996C-10E2CB410874}" type="pres">
      <dgm:prSet presAssocID="{014E1F89-F762-4688-B36F-5DB57C96BA6F}" presName="connectorText" presStyleLbl="sibTrans2D1" presStyleIdx="0" presStyleCnt="6"/>
      <dgm:spPr/>
    </dgm:pt>
    <dgm:pt modelId="{FBB2E118-BA09-414E-9328-D64D1C9C451F}" type="pres">
      <dgm:prSet presAssocID="{72B5D86B-8807-4743-8E5C-EC069C82A82F}" presName="node" presStyleLbl="node1" presStyleIdx="0" presStyleCnt="6">
        <dgm:presLayoutVars>
          <dgm:bulletEnabled val="1"/>
        </dgm:presLayoutVars>
      </dgm:prSet>
      <dgm:spPr/>
    </dgm:pt>
    <dgm:pt modelId="{20EC4582-3F9C-460F-91F7-2F489BAF7AC4}" type="pres">
      <dgm:prSet presAssocID="{3498BC34-9C51-422F-A70F-ED7FA2CDAA2E}" presName="parTrans" presStyleLbl="sibTrans2D1" presStyleIdx="1" presStyleCnt="6"/>
      <dgm:spPr/>
    </dgm:pt>
    <dgm:pt modelId="{54F3A85C-6C44-4B75-B9E5-3D2A9AD167D9}" type="pres">
      <dgm:prSet presAssocID="{3498BC34-9C51-422F-A70F-ED7FA2CDAA2E}" presName="connectorText" presStyleLbl="sibTrans2D1" presStyleIdx="1" presStyleCnt="6"/>
      <dgm:spPr/>
    </dgm:pt>
    <dgm:pt modelId="{51EDE19C-FB84-4F64-8851-1DD356C3F5B2}" type="pres">
      <dgm:prSet presAssocID="{F7CC25B7-FFB8-4919-B768-AE5EE31032CE}" presName="node" presStyleLbl="node1" presStyleIdx="1" presStyleCnt="6">
        <dgm:presLayoutVars>
          <dgm:bulletEnabled val="1"/>
        </dgm:presLayoutVars>
      </dgm:prSet>
      <dgm:spPr/>
    </dgm:pt>
    <dgm:pt modelId="{7893DB8D-435D-4A7B-8326-8B4FE71B901A}" type="pres">
      <dgm:prSet presAssocID="{5C385A2F-9DDA-4C98-A5BE-E0672B740390}" presName="parTrans" presStyleLbl="sibTrans2D1" presStyleIdx="2" presStyleCnt="6" custScaleX="143214"/>
      <dgm:spPr/>
    </dgm:pt>
    <dgm:pt modelId="{E989CDAD-D860-4702-AB09-937583D44E38}" type="pres">
      <dgm:prSet presAssocID="{5C385A2F-9DDA-4C98-A5BE-E0672B740390}" presName="connectorText" presStyleLbl="sibTrans2D1" presStyleIdx="2" presStyleCnt="6"/>
      <dgm:spPr/>
    </dgm:pt>
    <dgm:pt modelId="{37BC7051-2D39-48B2-A726-B53A9C4686CC}" type="pres">
      <dgm:prSet presAssocID="{F9F37935-57F7-453D-8DBD-31F4F2FB9481}" presName="node" presStyleLbl="node1" presStyleIdx="2" presStyleCnt="6">
        <dgm:presLayoutVars>
          <dgm:bulletEnabled val="1"/>
        </dgm:presLayoutVars>
      </dgm:prSet>
      <dgm:spPr/>
    </dgm:pt>
    <dgm:pt modelId="{9FA45527-2346-4D05-A034-C2D6608CEC2E}" type="pres">
      <dgm:prSet presAssocID="{EB87CA8B-DFE9-4C0F-96CB-0338FEFAD26C}" presName="parTrans" presStyleLbl="sibTrans2D1" presStyleIdx="3" presStyleCnt="6" custScaleX="143214"/>
      <dgm:spPr/>
    </dgm:pt>
    <dgm:pt modelId="{0E177D02-AAB4-4038-BB6F-31A3EA09901F}" type="pres">
      <dgm:prSet presAssocID="{EB87CA8B-DFE9-4C0F-96CB-0338FEFAD26C}" presName="connectorText" presStyleLbl="sibTrans2D1" presStyleIdx="3" presStyleCnt="6"/>
      <dgm:spPr/>
    </dgm:pt>
    <dgm:pt modelId="{916BEB35-0C04-45D0-A356-80CB944F0383}" type="pres">
      <dgm:prSet presAssocID="{FCF975ED-0043-4DD9-8194-65DC093C627F}" presName="node" presStyleLbl="node1" presStyleIdx="3" presStyleCnt="6">
        <dgm:presLayoutVars>
          <dgm:bulletEnabled val="1"/>
        </dgm:presLayoutVars>
      </dgm:prSet>
      <dgm:spPr/>
    </dgm:pt>
    <dgm:pt modelId="{0AE9F2C9-7B9C-4F4C-B0F1-BD8170D52169}" type="pres">
      <dgm:prSet presAssocID="{1319E7B7-371E-40B0-8422-E22A367A5213}" presName="parTrans" presStyleLbl="sibTrans2D1" presStyleIdx="4" presStyleCnt="6"/>
      <dgm:spPr/>
    </dgm:pt>
    <dgm:pt modelId="{FD96CE3E-4272-4FDA-9B6F-C349530E18FE}" type="pres">
      <dgm:prSet presAssocID="{1319E7B7-371E-40B0-8422-E22A367A5213}" presName="connectorText" presStyleLbl="sibTrans2D1" presStyleIdx="4" presStyleCnt="6"/>
      <dgm:spPr/>
    </dgm:pt>
    <dgm:pt modelId="{C2E05BD0-8016-46DA-97E3-364B1F76B8C4}" type="pres">
      <dgm:prSet presAssocID="{8DC17079-E372-49A3-BF37-E6700FF258C0}" presName="node" presStyleLbl="node1" presStyleIdx="4" presStyleCnt="6">
        <dgm:presLayoutVars>
          <dgm:bulletEnabled val="1"/>
        </dgm:presLayoutVars>
      </dgm:prSet>
      <dgm:spPr/>
    </dgm:pt>
    <dgm:pt modelId="{26D11807-18B5-436F-9218-EC6D26503FB7}" type="pres">
      <dgm:prSet presAssocID="{30E96925-46A5-4E8E-9079-B3EC2491EA7F}" presName="parTrans" presStyleLbl="sibTrans2D1" presStyleIdx="5" presStyleCnt="6"/>
      <dgm:spPr/>
    </dgm:pt>
    <dgm:pt modelId="{1D1007BA-8A0A-4C5B-B475-A73738E2FF88}" type="pres">
      <dgm:prSet presAssocID="{30E96925-46A5-4E8E-9079-B3EC2491EA7F}" presName="connectorText" presStyleLbl="sibTrans2D1" presStyleIdx="5" presStyleCnt="6"/>
      <dgm:spPr/>
    </dgm:pt>
    <dgm:pt modelId="{207D1309-EA9C-4175-B027-1D9D3850462C}" type="pres">
      <dgm:prSet presAssocID="{1AAFC94C-A67D-4736-BD4D-06F0A6EC3C8F}" presName="node" presStyleLbl="node1" presStyleIdx="5" presStyleCnt="6">
        <dgm:presLayoutVars>
          <dgm:bulletEnabled val="1"/>
        </dgm:presLayoutVars>
      </dgm:prSet>
      <dgm:spPr/>
    </dgm:pt>
  </dgm:ptLst>
  <dgm:cxnLst>
    <dgm:cxn modelId="{86E3F601-B8A9-4479-9B4E-4B02F4074085}" type="presOf" srcId="{30E96925-46A5-4E8E-9079-B3EC2491EA7F}" destId="{26D11807-18B5-436F-9218-EC6D26503FB7}" srcOrd="0" destOrd="0" presId="urn:microsoft.com/office/officeart/2005/8/layout/radial5"/>
    <dgm:cxn modelId="{392AED02-58DF-47F9-B647-A9392AFDE444}" type="presOf" srcId="{F9F37935-57F7-453D-8DBD-31F4F2FB9481}" destId="{37BC7051-2D39-48B2-A726-B53A9C4686CC}" srcOrd="0" destOrd="0" presId="urn:microsoft.com/office/officeart/2005/8/layout/radial5"/>
    <dgm:cxn modelId="{621C340B-5E6E-41BE-94DD-91D2D3D0C46B}" srcId="{3A34B6A1-207A-4812-A420-C832B5A98BC5}" destId="{72B5D86B-8807-4743-8E5C-EC069C82A82F}" srcOrd="0" destOrd="0" parTransId="{014E1F89-F762-4688-B36F-5DB57C96BA6F}" sibTransId="{5A650B24-CD42-4BD2-BEAA-0425A5F18B54}"/>
    <dgm:cxn modelId="{A713640B-072C-4C2B-B29A-976F68E3FA38}" srcId="{3A34B6A1-207A-4812-A420-C832B5A98BC5}" destId="{8DC17079-E372-49A3-BF37-E6700FF258C0}" srcOrd="4" destOrd="0" parTransId="{1319E7B7-371E-40B0-8422-E22A367A5213}" sibTransId="{66E066E4-EF2C-4B21-8C16-F37F6D7B44B9}"/>
    <dgm:cxn modelId="{68596D1D-2128-44E0-A5CB-0AC8EF5E45F8}" type="presOf" srcId="{5C385A2F-9DDA-4C98-A5BE-E0672B740390}" destId="{E989CDAD-D860-4702-AB09-937583D44E38}" srcOrd="1" destOrd="0" presId="urn:microsoft.com/office/officeart/2005/8/layout/radial5"/>
    <dgm:cxn modelId="{53239125-DD7B-4E89-80D0-11B1800F91FE}" type="presOf" srcId="{1AAFC94C-A67D-4736-BD4D-06F0A6EC3C8F}" destId="{207D1309-EA9C-4175-B027-1D9D3850462C}" srcOrd="0" destOrd="0" presId="urn:microsoft.com/office/officeart/2005/8/layout/radial5"/>
    <dgm:cxn modelId="{F89FD75C-A77D-4486-B4D6-6CA589065BC8}" type="presOf" srcId="{F7CC25B7-FFB8-4919-B768-AE5EE31032CE}" destId="{51EDE19C-FB84-4F64-8851-1DD356C3F5B2}" srcOrd="0" destOrd="0" presId="urn:microsoft.com/office/officeart/2005/8/layout/radial5"/>
    <dgm:cxn modelId="{9D7B5669-0941-4799-B3E0-16A3FCAE18B8}" type="presOf" srcId="{59052225-5D8C-466C-8E47-97B5A1357A0D}" destId="{097AC918-9E31-41E2-9A6D-505EF7B38D2F}" srcOrd="0" destOrd="0" presId="urn:microsoft.com/office/officeart/2005/8/layout/radial5"/>
    <dgm:cxn modelId="{A4A58649-81DE-4CD7-8B48-BCFE9DD82D8C}" type="presOf" srcId="{EB87CA8B-DFE9-4C0F-96CB-0338FEFAD26C}" destId="{0E177D02-AAB4-4038-BB6F-31A3EA09901F}" srcOrd="1" destOrd="0" presId="urn:microsoft.com/office/officeart/2005/8/layout/radial5"/>
    <dgm:cxn modelId="{BC837F4C-2C2A-4FF8-86F6-E193BA83685B}" srcId="{3A34B6A1-207A-4812-A420-C832B5A98BC5}" destId="{F7CC25B7-FFB8-4919-B768-AE5EE31032CE}" srcOrd="1" destOrd="0" parTransId="{3498BC34-9C51-422F-A70F-ED7FA2CDAA2E}" sibTransId="{7ADA6B9E-D1BA-4180-848E-106A9520AD4E}"/>
    <dgm:cxn modelId="{F9F5CB77-7A01-4B2A-9D0A-744B2CFBD2A9}" type="presOf" srcId="{72B5D86B-8807-4743-8E5C-EC069C82A82F}" destId="{FBB2E118-BA09-414E-9328-D64D1C9C451F}" srcOrd="0" destOrd="0" presId="urn:microsoft.com/office/officeart/2005/8/layout/radial5"/>
    <dgm:cxn modelId="{6EB39E7C-261C-475C-9C0A-BB743688EF33}" type="presOf" srcId="{8DC17079-E372-49A3-BF37-E6700FF258C0}" destId="{C2E05BD0-8016-46DA-97E3-364B1F76B8C4}" srcOrd="0" destOrd="0" presId="urn:microsoft.com/office/officeart/2005/8/layout/radial5"/>
    <dgm:cxn modelId="{04325A87-DA7F-4E24-9337-7CEF1E22F7CD}" type="presOf" srcId="{EB87CA8B-DFE9-4C0F-96CB-0338FEFAD26C}" destId="{9FA45527-2346-4D05-A034-C2D6608CEC2E}" srcOrd="0" destOrd="0" presId="urn:microsoft.com/office/officeart/2005/8/layout/radial5"/>
    <dgm:cxn modelId="{8B460C8C-A54C-4D22-B8A9-0F69B2AAA8DB}" type="presOf" srcId="{3498BC34-9C51-422F-A70F-ED7FA2CDAA2E}" destId="{54F3A85C-6C44-4B75-B9E5-3D2A9AD167D9}" srcOrd="1" destOrd="0" presId="urn:microsoft.com/office/officeart/2005/8/layout/radial5"/>
    <dgm:cxn modelId="{47C3E394-9C25-4AD4-B314-30054B9B3E9D}" type="presOf" srcId="{FCF975ED-0043-4DD9-8194-65DC093C627F}" destId="{916BEB35-0C04-45D0-A356-80CB944F0383}" srcOrd="0" destOrd="0" presId="urn:microsoft.com/office/officeart/2005/8/layout/radial5"/>
    <dgm:cxn modelId="{CB6B7A99-A6DC-42FA-887C-96B68432912D}" srcId="{3A34B6A1-207A-4812-A420-C832B5A98BC5}" destId="{FCF975ED-0043-4DD9-8194-65DC093C627F}" srcOrd="3" destOrd="0" parTransId="{EB87CA8B-DFE9-4C0F-96CB-0338FEFAD26C}" sibTransId="{9879B15C-4BBD-4BD0-B058-23ADA1847CFB}"/>
    <dgm:cxn modelId="{A983D49C-21CF-4EEE-8B10-3159B422A7FE}" srcId="{3A34B6A1-207A-4812-A420-C832B5A98BC5}" destId="{F9F37935-57F7-453D-8DBD-31F4F2FB9481}" srcOrd="2" destOrd="0" parTransId="{5C385A2F-9DDA-4C98-A5BE-E0672B740390}" sibTransId="{E52C3B1F-88DB-4E5F-9869-240426E70073}"/>
    <dgm:cxn modelId="{55E828A8-54E3-4A0C-AC6A-EFCC6EF8A0B6}" type="presOf" srcId="{5C385A2F-9DDA-4C98-A5BE-E0672B740390}" destId="{7893DB8D-435D-4A7B-8326-8B4FE71B901A}" srcOrd="0" destOrd="0" presId="urn:microsoft.com/office/officeart/2005/8/layout/radial5"/>
    <dgm:cxn modelId="{415F55BB-A7B6-42CD-B7AC-56D99C0A8149}" srcId="{3A34B6A1-207A-4812-A420-C832B5A98BC5}" destId="{1AAFC94C-A67D-4736-BD4D-06F0A6EC3C8F}" srcOrd="5" destOrd="0" parTransId="{30E96925-46A5-4E8E-9079-B3EC2491EA7F}" sibTransId="{887037E8-7142-423B-B187-C20E1D84C02A}"/>
    <dgm:cxn modelId="{AAE0A4C4-A4E3-492E-9344-93596C0872DA}" type="presOf" srcId="{3498BC34-9C51-422F-A70F-ED7FA2CDAA2E}" destId="{20EC4582-3F9C-460F-91F7-2F489BAF7AC4}" srcOrd="0" destOrd="0" presId="urn:microsoft.com/office/officeart/2005/8/layout/radial5"/>
    <dgm:cxn modelId="{7A683AD6-11E2-4DD7-834D-6B9A7E9B3217}" type="presOf" srcId="{30E96925-46A5-4E8E-9079-B3EC2491EA7F}" destId="{1D1007BA-8A0A-4C5B-B475-A73738E2FF88}" srcOrd="1" destOrd="0" presId="urn:microsoft.com/office/officeart/2005/8/layout/radial5"/>
    <dgm:cxn modelId="{520A9DE1-0C62-4D5B-8B24-8AC71627F925}" type="presOf" srcId="{1319E7B7-371E-40B0-8422-E22A367A5213}" destId="{FD96CE3E-4272-4FDA-9B6F-C349530E18FE}" srcOrd="1" destOrd="0" presId="urn:microsoft.com/office/officeart/2005/8/layout/radial5"/>
    <dgm:cxn modelId="{70355DE9-5CE0-4574-B74E-BDD6A3137C3D}" type="presOf" srcId="{014E1F89-F762-4688-B36F-5DB57C96BA6F}" destId="{D1273023-7B14-4FFB-8D44-2730278A1B7E}" srcOrd="0" destOrd="0" presId="urn:microsoft.com/office/officeart/2005/8/layout/radial5"/>
    <dgm:cxn modelId="{BC85EDED-DC1F-4855-BA82-3E5B48A3A593}" type="presOf" srcId="{3A34B6A1-207A-4812-A420-C832B5A98BC5}" destId="{7C4A52C9-C3C7-46E2-A00A-9B43A985379A}" srcOrd="0" destOrd="0" presId="urn:microsoft.com/office/officeart/2005/8/layout/radial5"/>
    <dgm:cxn modelId="{0E2043F0-F110-4FDB-83F7-B1011A8F727F}" srcId="{59052225-5D8C-466C-8E47-97B5A1357A0D}" destId="{3A34B6A1-207A-4812-A420-C832B5A98BC5}" srcOrd="0" destOrd="0" parTransId="{8321263D-B2C7-47F6-82E4-323E2382F2F0}" sibTransId="{C33A3C3E-DB35-43EA-A94E-6A57D63158FE}"/>
    <dgm:cxn modelId="{7611E6F4-2F86-4C4F-9CC6-D4271E990A1C}" type="presOf" srcId="{014E1F89-F762-4688-B36F-5DB57C96BA6F}" destId="{863DD5A9-D7E0-486D-996C-10E2CB410874}" srcOrd="1" destOrd="0" presId="urn:microsoft.com/office/officeart/2005/8/layout/radial5"/>
    <dgm:cxn modelId="{F059D5F6-B555-4748-9A2A-291E56CEFE4B}" type="presOf" srcId="{1319E7B7-371E-40B0-8422-E22A367A5213}" destId="{0AE9F2C9-7B9C-4F4C-B0F1-BD8170D52169}" srcOrd="0" destOrd="0" presId="urn:microsoft.com/office/officeart/2005/8/layout/radial5"/>
    <dgm:cxn modelId="{05AA62A5-950F-468A-8E29-54842C9BC90C}" type="presParOf" srcId="{097AC918-9E31-41E2-9A6D-505EF7B38D2F}" destId="{7C4A52C9-C3C7-46E2-A00A-9B43A985379A}" srcOrd="0" destOrd="0" presId="urn:microsoft.com/office/officeart/2005/8/layout/radial5"/>
    <dgm:cxn modelId="{BF1349DF-7088-4C3F-AA40-F34467B018FF}" type="presParOf" srcId="{097AC918-9E31-41E2-9A6D-505EF7B38D2F}" destId="{D1273023-7B14-4FFB-8D44-2730278A1B7E}" srcOrd="1" destOrd="0" presId="urn:microsoft.com/office/officeart/2005/8/layout/radial5"/>
    <dgm:cxn modelId="{DCE37C4D-266D-409A-9637-5027DEC5AEBA}" type="presParOf" srcId="{D1273023-7B14-4FFB-8D44-2730278A1B7E}" destId="{863DD5A9-D7E0-486D-996C-10E2CB410874}" srcOrd="0" destOrd="0" presId="urn:microsoft.com/office/officeart/2005/8/layout/radial5"/>
    <dgm:cxn modelId="{40CB4D1A-BF25-4C4A-B284-14B669BDE8A4}" type="presParOf" srcId="{097AC918-9E31-41E2-9A6D-505EF7B38D2F}" destId="{FBB2E118-BA09-414E-9328-D64D1C9C451F}" srcOrd="2" destOrd="0" presId="urn:microsoft.com/office/officeart/2005/8/layout/radial5"/>
    <dgm:cxn modelId="{4B5D834D-1C2B-41A0-92FD-A4C8606CED0F}" type="presParOf" srcId="{097AC918-9E31-41E2-9A6D-505EF7B38D2F}" destId="{20EC4582-3F9C-460F-91F7-2F489BAF7AC4}" srcOrd="3" destOrd="0" presId="urn:microsoft.com/office/officeart/2005/8/layout/radial5"/>
    <dgm:cxn modelId="{06439DE8-774C-4AF0-BD10-3FEA77576AD1}" type="presParOf" srcId="{20EC4582-3F9C-460F-91F7-2F489BAF7AC4}" destId="{54F3A85C-6C44-4B75-B9E5-3D2A9AD167D9}" srcOrd="0" destOrd="0" presId="urn:microsoft.com/office/officeart/2005/8/layout/radial5"/>
    <dgm:cxn modelId="{1BFB3618-2BB2-4EBD-BF89-1EAEACDCF3F4}" type="presParOf" srcId="{097AC918-9E31-41E2-9A6D-505EF7B38D2F}" destId="{51EDE19C-FB84-4F64-8851-1DD356C3F5B2}" srcOrd="4" destOrd="0" presId="urn:microsoft.com/office/officeart/2005/8/layout/radial5"/>
    <dgm:cxn modelId="{AEEFA508-9C47-4AF2-99DB-1E2DA1CACDA2}" type="presParOf" srcId="{097AC918-9E31-41E2-9A6D-505EF7B38D2F}" destId="{7893DB8D-435D-4A7B-8326-8B4FE71B901A}" srcOrd="5" destOrd="0" presId="urn:microsoft.com/office/officeart/2005/8/layout/radial5"/>
    <dgm:cxn modelId="{A1B4035D-014C-4BA5-80B1-F869CCE405D9}" type="presParOf" srcId="{7893DB8D-435D-4A7B-8326-8B4FE71B901A}" destId="{E989CDAD-D860-4702-AB09-937583D44E38}" srcOrd="0" destOrd="0" presId="urn:microsoft.com/office/officeart/2005/8/layout/radial5"/>
    <dgm:cxn modelId="{87DFDD64-89DD-48E8-87DB-4D7189697F47}" type="presParOf" srcId="{097AC918-9E31-41E2-9A6D-505EF7B38D2F}" destId="{37BC7051-2D39-48B2-A726-B53A9C4686CC}" srcOrd="6" destOrd="0" presId="urn:microsoft.com/office/officeart/2005/8/layout/radial5"/>
    <dgm:cxn modelId="{7E173694-4820-4469-B81E-D03254731EEB}" type="presParOf" srcId="{097AC918-9E31-41E2-9A6D-505EF7B38D2F}" destId="{9FA45527-2346-4D05-A034-C2D6608CEC2E}" srcOrd="7" destOrd="0" presId="urn:microsoft.com/office/officeart/2005/8/layout/radial5"/>
    <dgm:cxn modelId="{CFC067E5-7564-4FA5-9BF5-F9135DE7AFC0}" type="presParOf" srcId="{9FA45527-2346-4D05-A034-C2D6608CEC2E}" destId="{0E177D02-AAB4-4038-BB6F-31A3EA09901F}" srcOrd="0" destOrd="0" presId="urn:microsoft.com/office/officeart/2005/8/layout/radial5"/>
    <dgm:cxn modelId="{A23E1E04-A841-496C-A322-9E34E07BEF80}" type="presParOf" srcId="{097AC918-9E31-41E2-9A6D-505EF7B38D2F}" destId="{916BEB35-0C04-45D0-A356-80CB944F0383}" srcOrd="8" destOrd="0" presId="urn:microsoft.com/office/officeart/2005/8/layout/radial5"/>
    <dgm:cxn modelId="{F79BF576-0784-4C51-9006-97E369BE0F94}" type="presParOf" srcId="{097AC918-9E31-41E2-9A6D-505EF7B38D2F}" destId="{0AE9F2C9-7B9C-4F4C-B0F1-BD8170D52169}" srcOrd="9" destOrd="0" presId="urn:microsoft.com/office/officeart/2005/8/layout/radial5"/>
    <dgm:cxn modelId="{4377AF99-00CF-49EB-9C97-D06E285B8AFE}" type="presParOf" srcId="{0AE9F2C9-7B9C-4F4C-B0F1-BD8170D52169}" destId="{FD96CE3E-4272-4FDA-9B6F-C349530E18FE}" srcOrd="0" destOrd="0" presId="urn:microsoft.com/office/officeart/2005/8/layout/radial5"/>
    <dgm:cxn modelId="{42480778-BF94-4B16-A978-C7365B89CD03}" type="presParOf" srcId="{097AC918-9E31-41E2-9A6D-505EF7B38D2F}" destId="{C2E05BD0-8016-46DA-97E3-364B1F76B8C4}" srcOrd="10" destOrd="0" presId="urn:microsoft.com/office/officeart/2005/8/layout/radial5"/>
    <dgm:cxn modelId="{3C31A37F-8C0F-418F-ACAF-F0AF607331A6}" type="presParOf" srcId="{097AC918-9E31-41E2-9A6D-505EF7B38D2F}" destId="{26D11807-18B5-436F-9218-EC6D26503FB7}" srcOrd="11" destOrd="0" presId="urn:microsoft.com/office/officeart/2005/8/layout/radial5"/>
    <dgm:cxn modelId="{0AFB7E95-75BB-40CE-97A9-64DB527A4E4C}" type="presParOf" srcId="{26D11807-18B5-436F-9218-EC6D26503FB7}" destId="{1D1007BA-8A0A-4C5B-B475-A73738E2FF88}" srcOrd="0" destOrd="0" presId="urn:microsoft.com/office/officeart/2005/8/layout/radial5"/>
    <dgm:cxn modelId="{563FBBFA-57BE-4B1E-84A5-1251F684810F}" type="presParOf" srcId="{097AC918-9E31-41E2-9A6D-505EF7B38D2F}" destId="{207D1309-EA9C-4175-B027-1D9D3850462C}"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59052225-5D8C-466C-8E47-97B5A1357A0D}" type="doc">
      <dgm:prSet loTypeId="urn:microsoft.com/office/officeart/2005/8/layout/radial5" loCatId="relationship" qsTypeId="urn:microsoft.com/office/officeart/2005/8/quickstyle/simple1" qsCatId="simple" csTypeId="urn:microsoft.com/office/officeart/2005/8/colors/accent2_2" csCatId="accent2" phldr="1"/>
      <dgm:spPr/>
      <dgm:t>
        <a:bodyPr/>
        <a:lstStyle/>
        <a:p>
          <a:endParaRPr lang="en-US"/>
        </a:p>
      </dgm:t>
    </dgm:pt>
    <dgm:pt modelId="{3A34B6A1-207A-4812-A420-C832B5A98BC5}">
      <dgm:prSet phldrT="[Text]" custT="1"/>
      <dgm:spPr>
        <a:solidFill>
          <a:schemeClr val="accent1"/>
        </a:solidFill>
      </dgm:spPr>
      <dgm:t>
        <a:bodyPr/>
        <a:lstStyle/>
        <a:p>
          <a:r>
            <a:rPr lang="en-US" sz="1600" b="1" strike="noStrike">
              <a:solidFill>
                <a:schemeClr val="bg1"/>
              </a:solidFill>
            </a:rPr>
            <a:t>Drug Effectiveness Review Project</a:t>
          </a:r>
        </a:p>
      </dgm:t>
    </dgm:pt>
    <dgm:pt modelId="{8321263D-B2C7-47F6-82E4-323E2382F2F0}" type="parTrans" cxnId="{0E2043F0-F110-4FDB-83F7-B1011A8F727F}">
      <dgm:prSet/>
      <dgm:spPr/>
      <dgm:t>
        <a:bodyPr/>
        <a:lstStyle/>
        <a:p>
          <a:endParaRPr lang="en-US"/>
        </a:p>
      </dgm:t>
    </dgm:pt>
    <dgm:pt modelId="{C33A3C3E-DB35-43EA-A94E-6A57D63158FE}" type="sibTrans" cxnId="{0E2043F0-F110-4FDB-83F7-B1011A8F727F}">
      <dgm:prSet/>
      <dgm:spPr/>
      <dgm:t>
        <a:bodyPr/>
        <a:lstStyle/>
        <a:p>
          <a:endParaRPr lang="en-US"/>
        </a:p>
      </dgm:t>
    </dgm:pt>
    <dgm:pt modelId="{72B5D86B-8807-4743-8E5C-EC069C82A82F}">
      <dgm:prSet phldrT="[Text]" custT="1"/>
      <dgm:spPr>
        <a:solidFill>
          <a:schemeClr val="accent1"/>
        </a:solidFill>
      </dgm:spPr>
      <dgm:t>
        <a:bodyPr/>
        <a:lstStyle/>
        <a:p>
          <a:r>
            <a:rPr lang="en-US" sz="1200"/>
            <a:t>Gene Therapies</a:t>
          </a:r>
        </a:p>
      </dgm:t>
    </dgm:pt>
    <dgm:pt modelId="{014E1F89-F762-4688-B36F-5DB57C96BA6F}" type="parTrans" cxnId="{621C340B-5E6E-41BE-94DD-91D2D3D0C46B}">
      <dgm:prSet/>
      <dgm:spPr>
        <a:solidFill>
          <a:schemeClr val="accent1">
            <a:lumMod val="60000"/>
            <a:lumOff val="40000"/>
          </a:schemeClr>
        </a:solidFill>
      </dgm:spPr>
      <dgm:t>
        <a:bodyPr/>
        <a:lstStyle/>
        <a:p>
          <a:endParaRPr lang="en-US"/>
        </a:p>
      </dgm:t>
    </dgm:pt>
    <dgm:pt modelId="{5A650B24-CD42-4BD2-BEAA-0425A5F18B54}" type="sibTrans" cxnId="{621C340B-5E6E-41BE-94DD-91D2D3D0C46B}">
      <dgm:prSet/>
      <dgm:spPr/>
      <dgm:t>
        <a:bodyPr/>
        <a:lstStyle/>
        <a:p>
          <a:endParaRPr lang="en-US"/>
        </a:p>
      </dgm:t>
    </dgm:pt>
    <dgm:pt modelId="{F9F37935-57F7-453D-8DBD-31F4F2FB9481}">
      <dgm:prSet phldrT="[Text]" custT="1"/>
      <dgm:spPr>
        <a:solidFill>
          <a:schemeClr val="accent1"/>
        </a:solidFill>
      </dgm:spPr>
      <dgm:t>
        <a:bodyPr/>
        <a:lstStyle/>
        <a:p>
          <a:r>
            <a:rPr lang="en-US" sz="1200"/>
            <a:t>Behavioral Health Drugs</a:t>
          </a:r>
        </a:p>
      </dgm:t>
    </dgm:pt>
    <dgm:pt modelId="{5C385A2F-9DDA-4C98-A5BE-E0672B740390}" type="parTrans" cxnId="{A983D49C-21CF-4EEE-8B10-3159B422A7FE}">
      <dgm:prSet/>
      <dgm:spPr>
        <a:solidFill>
          <a:schemeClr val="accent1">
            <a:lumMod val="60000"/>
            <a:lumOff val="40000"/>
          </a:schemeClr>
        </a:solidFill>
      </dgm:spPr>
      <dgm:t>
        <a:bodyPr/>
        <a:lstStyle/>
        <a:p>
          <a:endParaRPr lang="en-US"/>
        </a:p>
      </dgm:t>
    </dgm:pt>
    <dgm:pt modelId="{E52C3B1F-88DB-4E5F-9869-240426E70073}" type="sibTrans" cxnId="{A983D49C-21CF-4EEE-8B10-3159B422A7FE}">
      <dgm:prSet/>
      <dgm:spPr/>
      <dgm:t>
        <a:bodyPr/>
        <a:lstStyle/>
        <a:p>
          <a:endParaRPr lang="en-US"/>
        </a:p>
      </dgm:t>
    </dgm:pt>
    <dgm:pt modelId="{FCF975ED-0043-4DD9-8194-65DC093C627F}">
      <dgm:prSet phldrT="[Text]" custT="1"/>
      <dgm:spPr>
        <a:solidFill>
          <a:schemeClr val="accent1"/>
        </a:solidFill>
      </dgm:spPr>
      <dgm:t>
        <a:bodyPr/>
        <a:lstStyle/>
        <a:p>
          <a:r>
            <a:rPr lang="en-US" sz="1200"/>
            <a:t>Physician-Administered Drugs</a:t>
          </a:r>
        </a:p>
      </dgm:t>
    </dgm:pt>
    <dgm:pt modelId="{EB87CA8B-DFE9-4C0F-96CB-0338FEFAD26C}" type="parTrans" cxnId="{CB6B7A99-A6DC-42FA-887C-96B68432912D}">
      <dgm:prSet/>
      <dgm:spPr>
        <a:solidFill>
          <a:schemeClr val="accent1">
            <a:lumMod val="60000"/>
            <a:lumOff val="40000"/>
          </a:schemeClr>
        </a:solidFill>
      </dgm:spPr>
      <dgm:t>
        <a:bodyPr/>
        <a:lstStyle/>
        <a:p>
          <a:endParaRPr lang="en-US"/>
        </a:p>
      </dgm:t>
    </dgm:pt>
    <dgm:pt modelId="{9879B15C-4BBD-4BD0-B058-23ADA1847CFB}" type="sibTrans" cxnId="{CB6B7A99-A6DC-42FA-887C-96B68432912D}">
      <dgm:prSet/>
      <dgm:spPr/>
      <dgm:t>
        <a:bodyPr/>
        <a:lstStyle/>
        <a:p>
          <a:endParaRPr lang="en-US"/>
        </a:p>
      </dgm:t>
    </dgm:pt>
    <dgm:pt modelId="{F7CC25B7-FFB8-4919-B768-AE5EE31032CE}">
      <dgm:prSet custT="1"/>
      <dgm:spPr>
        <a:solidFill>
          <a:schemeClr val="accent1"/>
        </a:solidFill>
      </dgm:spPr>
      <dgm:t>
        <a:bodyPr/>
        <a:lstStyle/>
        <a:p>
          <a:r>
            <a:rPr lang="en-US" sz="1200"/>
            <a:t>Biologics and Biosimilars</a:t>
          </a:r>
        </a:p>
      </dgm:t>
    </dgm:pt>
    <dgm:pt modelId="{3498BC34-9C51-422F-A70F-ED7FA2CDAA2E}" type="parTrans" cxnId="{BC837F4C-2C2A-4FF8-86F6-E193BA83685B}">
      <dgm:prSet/>
      <dgm:spPr>
        <a:solidFill>
          <a:schemeClr val="accent1">
            <a:lumMod val="60000"/>
            <a:lumOff val="40000"/>
          </a:schemeClr>
        </a:solidFill>
      </dgm:spPr>
      <dgm:t>
        <a:bodyPr/>
        <a:lstStyle/>
        <a:p>
          <a:endParaRPr lang="en-US"/>
        </a:p>
      </dgm:t>
    </dgm:pt>
    <dgm:pt modelId="{7ADA6B9E-D1BA-4180-848E-106A9520AD4E}" type="sibTrans" cxnId="{BC837F4C-2C2A-4FF8-86F6-E193BA83685B}">
      <dgm:prSet/>
      <dgm:spPr/>
      <dgm:t>
        <a:bodyPr/>
        <a:lstStyle/>
        <a:p>
          <a:endParaRPr lang="en-US"/>
        </a:p>
      </dgm:t>
    </dgm:pt>
    <dgm:pt modelId="{1AAFC94C-A67D-4736-BD4D-06F0A6EC3C8F}">
      <dgm:prSet custT="1"/>
      <dgm:spPr>
        <a:solidFill>
          <a:schemeClr val="accent1"/>
        </a:solidFill>
      </dgm:spPr>
      <dgm:t>
        <a:bodyPr/>
        <a:lstStyle/>
        <a:p>
          <a:r>
            <a:rPr lang="en-US" sz="1200"/>
            <a:t>Pipeline Therapies</a:t>
          </a:r>
        </a:p>
      </dgm:t>
    </dgm:pt>
    <dgm:pt modelId="{30E96925-46A5-4E8E-9079-B3EC2491EA7F}" type="parTrans" cxnId="{415F55BB-A7B6-42CD-B7AC-56D99C0A8149}">
      <dgm:prSet/>
      <dgm:spPr>
        <a:solidFill>
          <a:schemeClr val="accent1">
            <a:lumMod val="60000"/>
            <a:lumOff val="40000"/>
          </a:schemeClr>
        </a:solidFill>
      </dgm:spPr>
      <dgm:t>
        <a:bodyPr/>
        <a:lstStyle/>
        <a:p>
          <a:endParaRPr lang="en-US"/>
        </a:p>
      </dgm:t>
    </dgm:pt>
    <dgm:pt modelId="{887037E8-7142-423B-B187-C20E1D84C02A}" type="sibTrans" cxnId="{415F55BB-A7B6-42CD-B7AC-56D99C0A8149}">
      <dgm:prSet/>
      <dgm:spPr/>
      <dgm:t>
        <a:bodyPr/>
        <a:lstStyle/>
        <a:p>
          <a:endParaRPr lang="en-US"/>
        </a:p>
      </dgm:t>
    </dgm:pt>
    <dgm:pt modelId="{8DC17079-E372-49A3-BF37-E6700FF258C0}">
      <dgm:prSet custT="1"/>
      <dgm:spPr>
        <a:solidFill>
          <a:schemeClr val="accent1"/>
        </a:solidFill>
      </dgm:spPr>
      <dgm:t>
        <a:bodyPr/>
        <a:lstStyle/>
        <a:p>
          <a:r>
            <a:rPr lang="en-US" sz="1200"/>
            <a:t>Weight Management Drugs</a:t>
          </a:r>
        </a:p>
      </dgm:t>
    </dgm:pt>
    <dgm:pt modelId="{1319E7B7-371E-40B0-8422-E22A367A5213}" type="parTrans" cxnId="{A713640B-072C-4C2B-B29A-976F68E3FA38}">
      <dgm:prSet/>
      <dgm:spPr>
        <a:solidFill>
          <a:schemeClr val="accent1">
            <a:lumMod val="60000"/>
            <a:lumOff val="40000"/>
          </a:schemeClr>
        </a:solidFill>
      </dgm:spPr>
      <dgm:t>
        <a:bodyPr/>
        <a:lstStyle/>
        <a:p>
          <a:endParaRPr lang="en-US"/>
        </a:p>
      </dgm:t>
    </dgm:pt>
    <dgm:pt modelId="{66E066E4-EF2C-4B21-8C16-F37F6D7B44B9}" type="sibTrans" cxnId="{A713640B-072C-4C2B-B29A-976F68E3FA38}">
      <dgm:prSet/>
      <dgm:spPr/>
      <dgm:t>
        <a:bodyPr/>
        <a:lstStyle/>
        <a:p>
          <a:endParaRPr lang="en-US"/>
        </a:p>
      </dgm:t>
    </dgm:pt>
    <dgm:pt modelId="{097AC918-9E31-41E2-9A6D-505EF7B38D2F}" type="pres">
      <dgm:prSet presAssocID="{59052225-5D8C-466C-8E47-97B5A1357A0D}" presName="Name0" presStyleCnt="0">
        <dgm:presLayoutVars>
          <dgm:chMax val="1"/>
          <dgm:dir/>
          <dgm:animLvl val="ctr"/>
          <dgm:resizeHandles val="exact"/>
        </dgm:presLayoutVars>
      </dgm:prSet>
      <dgm:spPr/>
    </dgm:pt>
    <dgm:pt modelId="{7C4A52C9-C3C7-46E2-A00A-9B43A985379A}" type="pres">
      <dgm:prSet presAssocID="{3A34B6A1-207A-4812-A420-C832B5A98BC5}" presName="centerShape" presStyleLbl="node0" presStyleIdx="0" presStyleCnt="1" custScaleX="132385" custScaleY="132385"/>
      <dgm:spPr/>
    </dgm:pt>
    <dgm:pt modelId="{D1273023-7B14-4FFB-8D44-2730278A1B7E}" type="pres">
      <dgm:prSet presAssocID="{014E1F89-F762-4688-B36F-5DB57C96BA6F}" presName="parTrans" presStyleLbl="sibTrans2D1" presStyleIdx="0" presStyleCnt="6" custScaleX="143214"/>
      <dgm:spPr/>
    </dgm:pt>
    <dgm:pt modelId="{863DD5A9-D7E0-486D-996C-10E2CB410874}" type="pres">
      <dgm:prSet presAssocID="{014E1F89-F762-4688-B36F-5DB57C96BA6F}" presName="connectorText" presStyleLbl="sibTrans2D1" presStyleIdx="0" presStyleCnt="6"/>
      <dgm:spPr/>
    </dgm:pt>
    <dgm:pt modelId="{FBB2E118-BA09-414E-9328-D64D1C9C451F}" type="pres">
      <dgm:prSet presAssocID="{72B5D86B-8807-4743-8E5C-EC069C82A82F}" presName="node" presStyleLbl="node1" presStyleIdx="0" presStyleCnt="6">
        <dgm:presLayoutVars>
          <dgm:bulletEnabled val="1"/>
        </dgm:presLayoutVars>
      </dgm:prSet>
      <dgm:spPr/>
    </dgm:pt>
    <dgm:pt modelId="{20EC4582-3F9C-460F-91F7-2F489BAF7AC4}" type="pres">
      <dgm:prSet presAssocID="{3498BC34-9C51-422F-A70F-ED7FA2CDAA2E}" presName="parTrans" presStyleLbl="sibTrans2D1" presStyleIdx="1" presStyleCnt="6"/>
      <dgm:spPr/>
    </dgm:pt>
    <dgm:pt modelId="{54F3A85C-6C44-4B75-B9E5-3D2A9AD167D9}" type="pres">
      <dgm:prSet presAssocID="{3498BC34-9C51-422F-A70F-ED7FA2CDAA2E}" presName="connectorText" presStyleLbl="sibTrans2D1" presStyleIdx="1" presStyleCnt="6"/>
      <dgm:spPr/>
    </dgm:pt>
    <dgm:pt modelId="{51EDE19C-FB84-4F64-8851-1DD356C3F5B2}" type="pres">
      <dgm:prSet presAssocID="{F7CC25B7-FFB8-4919-B768-AE5EE31032CE}" presName="node" presStyleLbl="node1" presStyleIdx="1" presStyleCnt="6">
        <dgm:presLayoutVars>
          <dgm:bulletEnabled val="1"/>
        </dgm:presLayoutVars>
      </dgm:prSet>
      <dgm:spPr/>
    </dgm:pt>
    <dgm:pt modelId="{7893DB8D-435D-4A7B-8326-8B4FE71B901A}" type="pres">
      <dgm:prSet presAssocID="{5C385A2F-9DDA-4C98-A5BE-E0672B740390}" presName="parTrans" presStyleLbl="sibTrans2D1" presStyleIdx="2" presStyleCnt="6" custScaleX="143214"/>
      <dgm:spPr/>
    </dgm:pt>
    <dgm:pt modelId="{E989CDAD-D860-4702-AB09-937583D44E38}" type="pres">
      <dgm:prSet presAssocID="{5C385A2F-9DDA-4C98-A5BE-E0672B740390}" presName="connectorText" presStyleLbl="sibTrans2D1" presStyleIdx="2" presStyleCnt="6"/>
      <dgm:spPr/>
    </dgm:pt>
    <dgm:pt modelId="{37BC7051-2D39-48B2-A726-B53A9C4686CC}" type="pres">
      <dgm:prSet presAssocID="{F9F37935-57F7-453D-8DBD-31F4F2FB9481}" presName="node" presStyleLbl="node1" presStyleIdx="2" presStyleCnt="6">
        <dgm:presLayoutVars>
          <dgm:bulletEnabled val="1"/>
        </dgm:presLayoutVars>
      </dgm:prSet>
      <dgm:spPr/>
    </dgm:pt>
    <dgm:pt modelId="{9FA45527-2346-4D05-A034-C2D6608CEC2E}" type="pres">
      <dgm:prSet presAssocID="{EB87CA8B-DFE9-4C0F-96CB-0338FEFAD26C}" presName="parTrans" presStyleLbl="sibTrans2D1" presStyleIdx="3" presStyleCnt="6" custScaleX="143214"/>
      <dgm:spPr/>
    </dgm:pt>
    <dgm:pt modelId="{0E177D02-AAB4-4038-BB6F-31A3EA09901F}" type="pres">
      <dgm:prSet presAssocID="{EB87CA8B-DFE9-4C0F-96CB-0338FEFAD26C}" presName="connectorText" presStyleLbl="sibTrans2D1" presStyleIdx="3" presStyleCnt="6"/>
      <dgm:spPr/>
    </dgm:pt>
    <dgm:pt modelId="{916BEB35-0C04-45D0-A356-80CB944F0383}" type="pres">
      <dgm:prSet presAssocID="{FCF975ED-0043-4DD9-8194-65DC093C627F}" presName="node" presStyleLbl="node1" presStyleIdx="3" presStyleCnt="6">
        <dgm:presLayoutVars>
          <dgm:bulletEnabled val="1"/>
        </dgm:presLayoutVars>
      </dgm:prSet>
      <dgm:spPr/>
    </dgm:pt>
    <dgm:pt modelId="{0AE9F2C9-7B9C-4F4C-B0F1-BD8170D52169}" type="pres">
      <dgm:prSet presAssocID="{1319E7B7-371E-40B0-8422-E22A367A5213}" presName="parTrans" presStyleLbl="sibTrans2D1" presStyleIdx="4" presStyleCnt="6"/>
      <dgm:spPr/>
    </dgm:pt>
    <dgm:pt modelId="{FD96CE3E-4272-4FDA-9B6F-C349530E18FE}" type="pres">
      <dgm:prSet presAssocID="{1319E7B7-371E-40B0-8422-E22A367A5213}" presName="connectorText" presStyleLbl="sibTrans2D1" presStyleIdx="4" presStyleCnt="6"/>
      <dgm:spPr/>
    </dgm:pt>
    <dgm:pt modelId="{C2E05BD0-8016-46DA-97E3-364B1F76B8C4}" type="pres">
      <dgm:prSet presAssocID="{8DC17079-E372-49A3-BF37-E6700FF258C0}" presName="node" presStyleLbl="node1" presStyleIdx="4" presStyleCnt="6">
        <dgm:presLayoutVars>
          <dgm:bulletEnabled val="1"/>
        </dgm:presLayoutVars>
      </dgm:prSet>
      <dgm:spPr/>
    </dgm:pt>
    <dgm:pt modelId="{26D11807-18B5-436F-9218-EC6D26503FB7}" type="pres">
      <dgm:prSet presAssocID="{30E96925-46A5-4E8E-9079-B3EC2491EA7F}" presName="parTrans" presStyleLbl="sibTrans2D1" presStyleIdx="5" presStyleCnt="6"/>
      <dgm:spPr/>
    </dgm:pt>
    <dgm:pt modelId="{1D1007BA-8A0A-4C5B-B475-A73738E2FF88}" type="pres">
      <dgm:prSet presAssocID="{30E96925-46A5-4E8E-9079-B3EC2491EA7F}" presName="connectorText" presStyleLbl="sibTrans2D1" presStyleIdx="5" presStyleCnt="6"/>
      <dgm:spPr/>
    </dgm:pt>
    <dgm:pt modelId="{207D1309-EA9C-4175-B027-1D9D3850462C}" type="pres">
      <dgm:prSet presAssocID="{1AAFC94C-A67D-4736-BD4D-06F0A6EC3C8F}" presName="node" presStyleLbl="node1" presStyleIdx="5" presStyleCnt="6">
        <dgm:presLayoutVars>
          <dgm:bulletEnabled val="1"/>
        </dgm:presLayoutVars>
      </dgm:prSet>
      <dgm:spPr/>
    </dgm:pt>
  </dgm:ptLst>
  <dgm:cxnLst>
    <dgm:cxn modelId="{86E3F601-B8A9-4479-9B4E-4B02F4074085}" type="presOf" srcId="{30E96925-46A5-4E8E-9079-B3EC2491EA7F}" destId="{26D11807-18B5-436F-9218-EC6D26503FB7}" srcOrd="0" destOrd="0" presId="urn:microsoft.com/office/officeart/2005/8/layout/radial5"/>
    <dgm:cxn modelId="{392AED02-58DF-47F9-B647-A9392AFDE444}" type="presOf" srcId="{F9F37935-57F7-453D-8DBD-31F4F2FB9481}" destId="{37BC7051-2D39-48B2-A726-B53A9C4686CC}" srcOrd="0" destOrd="0" presId="urn:microsoft.com/office/officeart/2005/8/layout/radial5"/>
    <dgm:cxn modelId="{621C340B-5E6E-41BE-94DD-91D2D3D0C46B}" srcId="{3A34B6A1-207A-4812-A420-C832B5A98BC5}" destId="{72B5D86B-8807-4743-8E5C-EC069C82A82F}" srcOrd="0" destOrd="0" parTransId="{014E1F89-F762-4688-B36F-5DB57C96BA6F}" sibTransId="{5A650B24-CD42-4BD2-BEAA-0425A5F18B54}"/>
    <dgm:cxn modelId="{A713640B-072C-4C2B-B29A-976F68E3FA38}" srcId="{3A34B6A1-207A-4812-A420-C832B5A98BC5}" destId="{8DC17079-E372-49A3-BF37-E6700FF258C0}" srcOrd="4" destOrd="0" parTransId="{1319E7B7-371E-40B0-8422-E22A367A5213}" sibTransId="{66E066E4-EF2C-4B21-8C16-F37F6D7B44B9}"/>
    <dgm:cxn modelId="{68596D1D-2128-44E0-A5CB-0AC8EF5E45F8}" type="presOf" srcId="{5C385A2F-9DDA-4C98-A5BE-E0672B740390}" destId="{E989CDAD-D860-4702-AB09-937583D44E38}" srcOrd="1" destOrd="0" presId="urn:microsoft.com/office/officeart/2005/8/layout/radial5"/>
    <dgm:cxn modelId="{53239125-DD7B-4E89-80D0-11B1800F91FE}" type="presOf" srcId="{1AAFC94C-A67D-4736-BD4D-06F0A6EC3C8F}" destId="{207D1309-EA9C-4175-B027-1D9D3850462C}" srcOrd="0" destOrd="0" presId="urn:microsoft.com/office/officeart/2005/8/layout/radial5"/>
    <dgm:cxn modelId="{F89FD75C-A77D-4486-B4D6-6CA589065BC8}" type="presOf" srcId="{F7CC25B7-FFB8-4919-B768-AE5EE31032CE}" destId="{51EDE19C-FB84-4F64-8851-1DD356C3F5B2}" srcOrd="0" destOrd="0" presId="urn:microsoft.com/office/officeart/2005/8/layout/radial5"/>
    <dgm:cxn modelId="{9D7B5669-0941-4799-B3E0-16A3FCAE18B8}" type="presOf" srcId="{59052225-5D8C-466C-8E47-97B5A1357A0D}" destId="{097AC918-9E31-41E2-9A6D-505EF7B38D2F}" srcOrd="0" destOrd="0" presId="urn:microsoft.com/office/officeart/2005/8/layout/radial5"/>
    <dgm:cxn modelId="{A4A58649-81DE-4CD7-8B48-BCFE9DD82D8C}" type="presOf" srcId="{EB87CA8B-DFE9-4C0F-96CB-0338FEFAD26C}" destId="{0E177D02-AAB4-4038-BB6F-31A3EA09901F}" srcOrd="1" destOrd="0" presId="urn:microsoft.com/office/officeart/2005/8/layout/radial5"/>
    <dgm:cxn modelId="{BC837F4C-2C2A-4FF8-86F6-E193BA83685B}" srcId="{3A34B6A1-207A-4812-A420-C832B5A98BC5}" destId="{F7CC25B7-FFB8-4919-B768-AE5EE31032CE}" srcOrd="1" destOrd="0" parTransId="{3498BC34-9C51-422F-A70F-ED7FA2CDAA2E}" sibTransId="{7ADA6B9E-D1BA-4180-848E-106A9520AD4E}"/>
    <dgm:cxn modelId="{F9F5CB77-7A01-4B2A-9D0A-744B2CFBD2A9}" type="presOf" srcId="{72B5D86B-8807-4743-8E5C-EC069C82A82F}" destId="{FBB2E118-BA09-414E-9328-D64D1C9C451F}" srcOrd="0" destOrd="0" presId="urn:microsoft.com/office/officeart/2005/8/layout/radial5"/>
    <dgm:cxn modelId="{6EB39E7C-261C-475C-9C0A-BB743688EF33}" type="presOf" srcId="{8DC17079-E372-49A3-BF37-E6700FF258C0}" destId="{C2E05BD0-8016-46DA-97E3-364B1F76B8C4}" srcOrd="0" destOrd="0" presId="urn:microsoft.com/office/officeart/2005/8/layout/radial5"/>
    <dgm:cxn modelId="{04325A87-DA7F-4E24-9337-7CEF1E22F7CD}" type="presOf" srcId="{EB87CA8B-DFE9-4C0F-96CB-0338FEFAD26C}" destId="{9FA45527-2346-4D05-A034-C2D6608CEC2E}" srcOrd="0" destOrd="0" presId="urn:microsoft.com/office/officeart/2005/8/layout/radial5"/>
    <dgm:cxn modelId="{8B460C8C-A54C-4D22-B8A9-0F69B2AAA8DB}" type="presOf" srcId="{3498BC34-9C51-422F-A70F-ED7FA2CDAA2E}" destId="{54F3A85C-6C44-4B75-B9E5-3D2A9AD167D9}" srcOrd="1" destOrd="0" presId="urn:microsoft.com/office/officeart/2005/8/layout/radial5"/>
    <dgm:cxn modelId="{47C3E394-9C25-4AD4-B314-30054B9B3E9D}" type="presOf" srcId="{FCF975ED-0043-4DD9-8194-65DC093C627F}" destId="{916BEB35-0C04-45D0-A356-80CB944F0383}" srcOrd="0" destOrd="0" presId="urn:microsoft.com/office/officeart/2005/8/layout/radial5"/>
    <dgm:cxn modelId="{CB6B7A99-A6DC-42FA-887C-96B68432912D}" srcId="{3A34B6A1-207A-4812-A420-C832B5A98BC5}" destId="{FCF975ED-0043-4DD9-8194-65DC093C627F}" srcOrd="3" destOrd="0" parTransId="{EB87CA8B-DFE9-4C0F-96CB-0338FEFAD26C}" sibTransId="{9879B15C-4BBD-4BD0-B058-23ADA1847CFB}"/>
    <dgm:cxn modelId="{A983D49C-21CF-4EEE-8B10-3159B422A7FE}" srcId="{3A34B6A1-207A-4812-A420-C832B5A98BC5}" destId="{F9F37935-57F7-453D-8DBD-31F4F2FB9481}" srcOrd="2" destOrd="0" parTransId="{5C385A2F-9DDA-4C98-A5BE-E0672B740390}" sibTransId="{E52C3B1F-88DB-4E5F-9869-240426E70073}"/>
    <dgm:cxn modelId="{55E828A8-54E3-4A0C-AC6A-EFCC6EF8A0B6}" type="presOf" srcId="{5C385A2F-9DDA-4C98-A5BE-E0672B740390}" destId="{7893DB8D-435D-4A7B-8326-8B4FE71B901A}" srcOrd="0" destOrd="0" presId="urn:microsoft.com/office/officeart/2005/8/layout/radial5"/>
    <dgm:cxn modelId="{415F55BB-A7B6-42CD-B7AC-56D99C0A8149}" srcId="{3A34B6A1-207A-4812-A420-C832B5A98BC5}" destId="{1AAFC94C-A67D-4736-BD4D-06F0A6EC3C8F}" srcOrd="5" destOrd="0" parTransId="{30E96925-46A5-4E8E-9079-B3EC2491EA7F}" sibTransId="{887037E8-7142-423B-B187-C20E1D84C02A}"/>
    <dgm:cxn modelId="{AAE0A4C4-A4E3-492E-9344-93596C0872DA}" type="presOf" srcId="{3498BC34-9C51-422F-A70F-ED7FA2CDAA2E}" destId="{20EC4582-3F9C-460F-91F7-2F489BAF7AC4}" srcOrd="0" destOrd="0" presId="urn:microsoft.com/office/officeart/2005/8/layout/radial5"/>
    <dgm:cxn modelId="{7A683AD6-11E2-4DD7-834D-6B9A7E9B3217}" type="presOf" srcId="{30E96925-46A5-4E8E-9079-B3EC2491EA7F}" destId="{1D1007BA-8A0A-4C5B-B475-A73738E2FF88}" srcOrd="1" destOrd="0" presId="urn:microsoft.com/office/officeart/2005/8/layout/radial5"/>
    <dgm:cxn modelId="{520A9DE1-0C62-4D5B-8B24-8AC71627F925}" type="presOf" srcId="{1319E7B7-371E-40B0-8422-E22A367A5213}" destId="{FD96CE3E-4272-4FDA-9B6F-C349530E18FE}" srcOrd="1" destOrd="0" presId="urn:microsoft.com/office/officeart/2005/8/layout/radial5"/>
    <dgm:cxn modelId="{70355DE9-5CE0-4574-B74E-BDD6A3137C3D}" type="presOf" srcId="{014E1F89-F762-4688-B36F-5DB57C96BA6F}" destId="{D1273023-7B14-4FFB-8D44-2730278A1B7E}" srcOrd="0" destOrd="0" presId="urn:microsoft.com/office/officeart/2005/8/layout/radial5"/>
    <dgm:cxn modelId="{BC85EDED-DC1F-4855-BA82-3E5B48A3A593}" type="presOf" srcId="{3A34B6A1-207A-4812-A420-C832B5A98BC5}" destId="{7C4A52C9-C3C7-46E2-A00A-9B43A985379A}" srcOrd="0" destOrd="0" presId="urn:microsoft.com/office/officeart/2005/8/layout/radial5"/>
    <dgm:cxn modelId="{0E2043F0-F110-4FDB-83F7-B1011A8F727F}" srcId="{59052225-5D8C-466C-8E47-97B5A1357A0D}" destId="{3A34B6A1-207A-4812-A420-C832B5A98BC5}" srcOrd="0" destOrd="0" parTransId="{8321263D-B2C7-47F6-82E4-323E2382F2F0}" sibTransId="{C33A3C3E-DB35-43EA-A94E-6A57D63158FE}"/>
    <dgm:cxn modelId="{7611E6F4-2F86-4C4F-9CC6-D4271E990A1C}" type="presOf" srcId="{014E1F89-F762-4688-B36F-5DB57C96BA6F}" destId="{863DD5A9-D7E0-486D-996C-10E2CB410874}" srcOrd="1" destOrd="0" presId="urn:microsoft.com/office/officeart/2005/8/layout/radial5"/>
    <dgm:cxn modelId="{F059D5F6-B555-4748-9A2A-291E56CEFE4B}" type="presOf" srcId="{1319E7B7-371E-40B0-8422-E22A367A5213}" destId="{0AE9F2C9-7B9C-4F4C-B0F1-BD8170D52169}" srcOrd="0" destOrd="0" presId="urn:microsoft.com/office/officeart/2005/8/layout/radial5"/>
    <dgm:cxn modelId="{05AA62A5-950F-468A-8E29-54842C9BC90C}" type="presParOf" srcId="{097AC918-9E31-41E2-9A6D-505EF7B38D2F}" destId="{7C4A52C9-C3C7-46E2-A00A-9B43A985379A}" srcOrd="0" destOrd="0" presId="urn:microsoft.com/office/officeart/2005/8/layout/radial5"/>
    <dgm:cxn modelId="{BF1349DF-7088-4C3F-AA40-F34467B018FF}" type="presParOf" srcId="{097AC918-9E31-41E2-9A6D-505EF7B38D2F}" destId="{D1273023-7B14-4FFB-8D44-2730278A1B7E}" srcOrd="1" destOrd="0" presId="urn:microsoft.com/office/officeart/2005/8/layout/radial5"/>
    <dgm:cxn modelId="{DCE37C4D-266D-409A-9637-5027DEC5AEBA}" type="presParOf" srcId="{D1273023-7B14-4FFB-8D44-2730278A1B7E}" destId="{863DD5A9-D7E0-486D-996C-10E2CB410874}" srcOrd="0" destOrd="0" presId="urn:microsoft.com/office/officeart/2005/8/layout/radial5"/>
    <dgm:cxn modelId="{40CB4D1A-BF25-4C4A-B284-14B669BDE8A4}" type="presParOf" srcId="{097AC918-9E31-41E2-9A6D-505EF7B38D2F}" destId="{FBB2E118-BA09-414E-9328-D64D1C9C451F}" srcOrd="2" destOrd="0" presId="urn:microsoft.com/office/officeart/2005/8/layout/radial5"/>
    <dgm:cxn modelId="{4B5D834D-1C2B-41A0-92FD-A4C8606CED0F}" type="presParOf" srcId="{097AC918-9E31-41E2-9A6D-505EF7B38D2F}" destId="{20EC4582-3F9C-460F-91F7-2F489BAF7AC4}" srcOrd="3" destOrd="0" presId="urn:microsoft.com/office/officeart/2005/8/layout/radial5"/>
    <dgm:cxn modelId="{06439DE8-774C-4AF0-BD10-3FEA77576AD1}" type="presParOf" srcId="{20EC4582-3F9C-460F-91F7-2F489BAF7AC4}" destId="{54F3A85C-6C44-4B75-B9E5-3D2A9AD167D9}" srcOrd="0" destOrd="0" presId="urn:microsoft.com/office/officeart/2005/8/layout/radial5"/>
    <dgm:cxn modelId="{1BFB3618-2BB2-4EBD-BF89-1EAEACDCF3F4}" type="presParOf" srcId="{097AC918-9E31-41E2-9A6D-505EF7B38D2F}" destId="{51EDE19C-FB84-4F64-8851-1DD356C3F5B2}" srcOrd="4" destOrd="0" presId="urn:microsoft.com/office/officeart/2005/8/layout/radial5"/>
    <dgm:cxn modelId="{AEEFA508-9C47-4AF2-99DB-1E2DA1CACDA2}" type="presParOf" srcId="{097AC918-9E31-41E2-9A6D-505EF7B38D2F}" destId="{7893DB8D-435D-4A7B-8326-8B4FE71B901A}" srcOrd="5" destOrd="0" presId="urn:microsoft.com/office/officeart/2005/8/layout/radial5"/>
    <dgm:cxn modelId="{A1B4035D-014C-4BA5-80B1-F869CCE405D9}" type="presParOf" srcId="{7893DB8D-435D-4A7B-8326-8B4FE71B901A}" destId="{E989CDAD-D860-4702-AB09-937583D44E38}" srcOrd="0" destOrd="0" presId="urn:microsoft.com/office/officeart/2005/8/layout/radial5"/>
    <dgm:cxn modelId="{87DFDD64-89DD-48E8-87DB-4D7189697F47}" type="presParOf" srcId="{097AC918-9E31-41E2-9A6D-505EF7B38D2F}" destId="{37BC7051-2D39-48B2-A726-B53A9C4686CC}" srcOrd="6" destOrd="0" presId="urn:microsoft.com/office/officeart/2005/8/layout/radial5"/>
    <dgm:cxn modelId="{7E173694-4820-4469-B81E-D03254731EEB}" type="presParOf" srcId="{097AC918-9E31-41E2-9A6D-505EF7B38D2F}" destId="{9FA45527-2346-4D05-A034-C2D6608CEC2E}" srcOrd="7" destOrd="0" presId="urn:microsoft.com/office/officeart/2005/8/layout/radial5"/>
    <dgm:cxn modelId="{CFC067E5-7564-4FA5-9BF5-F9135DE7AFC0}" type="presParOf" srcId="{9FA45527-2346-4D05-A034-C2D6608CEC2E}" destId="{0E177D02-AAB4-4038-BB6F-31A3EA09901F}" srcOrd="0" destOrd="0" presId="urn:microsoft.com/office/officeart/2005/8/layout/radial5"/>
    <dgm:cxn modelId="{A23E1E04-A841-496C-A322-9E34E07BEF80}" type="presParOf" srcId="{097AC918-9E31-41E2-9A6D-505EF7B38D2F}" destId="{916BEB35-0C04-45D0-A356-80CB944F0383}" srcOrd="8" destOrd="0" presId="urn:microsoft.com/office/officeart/2005/8/layout/radial5"/>
    <dgm:cxn modelId="{F79BF576-0784-4C51-9006-97E369BE0F94}" type="presParOf" srcId="{097AC918-9E31-41E2-9A6D-505EF7B38D2F}" destId="{0AE9F2C9-7B9C-4F4C-B0F1-BD8170D52169}" srcOrd="9" destOrd="0" presId="urn:microsoft.com/office/officeart/2005/8/layout/radial5"/>
    <dgm:cxn modelId="{4377AF99-00CF-49EB-9C97-D06E285B8AFE}" type="presParOf" srcId="{0AE9F2C9-7B9C-4F4C-B0F1-BD8170D52169}" destId="{FD96CE3E-4272-4FDA-9B6F-C349530E18FE}" srcOrd="0" destOrd="0" presId="urn:microsoft.com/office/officeart/2005/8/layout/radial5"/>
    <dgm:cxn modelId="{42480778-BF94-4B16-A978-C7365B89CD03}" type="presParOf" srcId="{097AC918-9E31-41E2-9A6D-505EF7B38D2F}" destId="{C2E05BD0-8016-46DA-97E3-364B1F76B8C4}" srcOrd="10" destOrd="0" presId="urn:microsoft.com/office/officeart/2005/8/layout/radial5"/>
    <dgm:cxn modelId="{3C31A37F-8C0F-418F-ACAF-F0AF607331A6}" type="presParOf" srcId="{097AC918-9E31-41E2-9A6D-505EF7B38D2F}" destId="{26D11807-18B5-436F-9218-EC6D26503FB7}" srcOrd="11" destOrd="0" presId="urn:microsoft.com/office/officeart/2005/8/layout/radial5"/>
    <dgm:cxn modelId="{0AFB7E95-75BB-40CE-97A9-64DB527A4E4C}" type="presParOf" srcId="{26D11807-18B5-436F-9218-EC6D26503FB7}" destId="{1D1007BA-8A0A-4C5B-B475-A73738E2FF88}" srcOrd="0" destOrd="0" presId="urn:microsoft.com/office/officeart/2005/8/layout/radial5"/>
    <dgm:cxn modelId="{563FBBFA-57BE-4B1E-84A5-1251F684810F}" type="presParOf" srcId="{097AC918-9E31-41E2-9A6D-505EF7B38D2F}" destId="{207D1309-EA9C-4175-B027-1D9D3850462C}" srcOrd="12"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59052225-5D8C-466C-8E47-97B5A1357A0D}" type="doc">
      <dgm:prSet loTypeId="urn:microsoft.com/office/officeart/2005/8/layout/radial5" loCatId="relationship" qsTypeId="urn:microsoft.com/office/officeart/2005/8/quickstyle/simple1" qsCatId="simple" csTypeId="urn:microsoft.com/office/officeart/2005/8/colors/accent2_2" csCatId="accent2" phldr="1"/>
      <dgm:spPr/>
      <dgm:t>
        <a:bodyPr/>
        <a:lstStyle/>
        <a:p>
          <a:endParaRPr lang="en-US"/>
        </a:p>
      </dgm:t>
    </dgm:pt>
    <dgm:pt modelId="{3A34B6A1-207A-4812-A420-C832B5A98BC5}">
      <dgm:prSet phldrT="[Text]" custT="1"/>
      <dgm:spPr>
        <a:solidFill>
          <a:schemeClr val="accent1"/>
        </a:solidFill>
      </dgm:spPr>
      <dgm:t>
        <a:bodyPr/>
        <a:lstStyle/>
        <a:p>
          <a:r>
            <a:rPr lang="en-US" sz="1600" b="1"/>
            <a:t>State Technical Assistance</a:t>
          </a:r>
        </a:p>
      </dgm:t>
    </dgm:pt>
    <dgm:pt modelId="{8321263D-B2C7-47F6-82E4-323E2382F2F0}" type="parTrans" cxnId="{0E2043F0-F110-4FDB-83F7-B1011A8F727F}">
      <dgm:prSet/>
      <dgm:spPr/>
      <dgm:t>
        <a:bodyPr/>
        <a:lstStyle/>
        <a:p>
          <a:endParaRPr lang="en-US"/>
        </a:p>
      </dgm:t>
    </dgm:pt>
    <dgm:pt modelId="{C33A3C3E-DB35-43EA-A94E-6A57D63158FE}" type="sibTrans" cxnId="{0E2043F0-F110-4FDB-83F7-B1011A8F727F}">
      <dgm:prSet/>
      <dgm:spPr/>
      <dgm:t>
        <a:bodyPr/>
        <a:lstStyle/>
        <a:p>
          <a:endParaRPr lang="en-US"/>
        </a:p>
      </dgm:t>
    </dgm:pt>
    <dgm:pt modelId="{72B5D86B-8807-4743-8E5C-EC069C82A82F}">
      <dgm:prSet phldrT="[Text]" custT="1"/>
      <dgm:spPr>
        <a:solidFill>
          <a:schemeClr val="accent1"/>
        </a:solidFill>
      </dgm:spPr>
      <dgm:t>
        <a:bodyPr/>
        <a:lstStyle/>
        <a:p>
          <a:r>
            <a:rPr lang="en-US" sz="1200"/>
            <a:t>Health Technology Assessment</a:t>
          </a:r>
        </a:p>
      </dgm:t>
    </dgm:pt>
    <dgm:pt modelId="{014E1F89-F762-4688-B36F-5DB57C96BA6F}" type="parTrans" cxnId="{621C340B-5E6E-41BE-94DD-91D2D3D0C46B}">
      <dgm:prSet/>
      <dgm:spPr>
        <a:solidFill>
          <a:schemeClr val="accent1">
            <a:lumMod val="60000"/>
            <a:lumOff val="40000"/>
          </a:schemeClr>
        </a:solidFill>
      </dgm:spPr>
      <dgm:t>
        <a:bodyPr/>
        <a:lstStyle/>
        <a:p>
          <a:endParaRPr lang="en-US"/>
        </a:p>
      </dgm:t>
    </dgm:pt>
    <dgm:pt modelId="{5A650B24-CD42-4BD2-BEAA-0425A5F18B54}" type="sibTrans" cxnId="{621C340B-5E6E-41BE-94DD-91D2D3D0C46B}">
      <dgm:prSet/>
      <dgm:spPr/>
      <dgm:t>
        <a:bodyPr/>
        <a:lstStyle/>
        <a:p>
          <a:endParaRPr lang="en-US"/>
        </a:p>
      </dgm:t>
    </dgm:pt>
    <dgm:pt modelId="{F9F37935-57F7-453D-8DBD-31F4F2FB9481}">
      <dgm:prSet phldrT="[Text]" custT="1"/>
      <dgm:spPr>
        <a:solidFill>
          <a:schemeClr val="accent1"/>
        </a:solidFill>
      </dgm:spPr>
      <dgm:t>
        <a:bodyPr/>
        <a:lstStyle/>
        <a:p>
          <a:r>
            <a:rPr lang="en-US" sz="1200"/>
            <a:t>State and Federal Health Policy Review</a:t>
          </a:r>
        </a:p>
      </dgm:t>
    </dgm:pt>
    <dgm:pt modelId="{5C385A2F-9DDA-4C98-A5BE-E0672B740390}" type="parTrans" cxnId="{A983D49C-21CF-4EEE-8B10-3159B422A7FE}">
      <dgm:prSet/>
      <dgm:spPr>
        <a:solidFill>
          <a:schemeClr val="accent1">
            <a:lumMod val="60000"/>
            <a:lumOff val="40000"/>
          </a:schemeClr>
        </a:solidFill>
      </dgm:spPr>
      <dgm:t>
        <a:bodyPr/>
        <a:lstStyle/>
        <a:p>
          <a:endParaRPr lang="en-US"/>
        </a:p>
      </dgm:t>
    </dgm:pt>
    <dgm:pt modelId="{E52C3B1F-88DB-4E5F-9869-240426E70073}" type="sibTrans" cxnId="{A983D49C-21CF-4EEE-8B10-3159B422A7FE}">
      <dgm:prSet/>
      <dgm:spPr/>
      <dgm:t>
        <a:bodyPr/>
        <a:lstStyle/>
        <a:p>
          <a:endParaRPr lang="en-US"/>
        </a:p>
      </dgm:t>
    </dgm:pt>
    <dgm:pt modelId="{FCF975ED-0043-4DD9-8194-65DC093C627F}">
      <dgm:prSet phldrT="[Text]" custT="1"/>
      <dgm:spPr>
        <a:solidFill>
          <a:schemeClr val="accent1"/>
        </a:solidFill>
      </dgm:spPr>
      <dgm:t>
        <a:bodyPr/>
        <a:lstStyle/>
        <a:p>
          <a:r>
            <a:rPr lang="en-US" sz="1200"/>
            <a:t>Clinical Guideline Review and Analysis</a:t>
          </a:r>
        </a:p>
      </dgm:t>
    </dgm:pt>
    <dgm:pt modelId="{EB87CA8B-DFE9-4C0F-96CB-0338FEFAD26C}" type="parTrans" cxnId="{CB6B7A99-A6DC-42FA-887C-96B68432912D}">
      <dgm:prSet/>
      <dgm:spPr>
        <a:solidFill>
          <a:schemeClr val="accent1">
            <a:lumMod val="60000"/>
            <a:lumOff val="40000"/>
          </a:schemeClr>
        </a:solidFill>
      </dgm:spPr>
      <dgm:t>
        <a:bodyPr/>
        <a:lstStyle/>
        <a:p>
          <a:endParaRPr lang="en-US"/>
        </a:p>
      </dgm:t>
    </dgm:pt>
    <dgm:pt modelId="{9879B15C-4BBD-4BD0-B058-23ADA1847CFB}" type="sibTrans" cxnId="{CB6B7A99-A6DC-42FA-887C-96B68432912D}">
      <dgm:prSet/>
      <dgm:spPr/>
      <dgm:t>
        <a:bodyPr/>
        <a:lstStyle/>
        <a:p>
          <a:endParaRPr lang="en-US"/>
        </a:p>
      </dgm:t>
    </dgm:pt>
    <dgm:pt modelId="{F7CC25B7-FFB8-4919-B768-AE5EE31032CE}">
      <dgm:prSet custT="1"/>
      <dgm:spPr>
        <a:solidFill>
          <a:schemeClr val="accent1"/>
        </a:solidFill>
      </dgm:spPr>
      <dgm:t>
        <a:bodyPr/>
        <a:lstStyle/>
        <a:p>
          <a:r>
            <a:rPr lang="en-US" sz="1200"/>
            <a:t>Data Aggregation and Analysis</a:t>
          </a:r>
        </a:p>
      </dgm:t>
    </dgm:pt>
    <dgm:pt modelId="{3498BC34-9C51-422F-A70F-ED7FA2CDAA2E}" type="parTrans" cxnId="{BC837F4C-2C2A-4FF8-86F6-E193BA83685B}">
      <dgm:prSet/>
      <dgm:spPr>
        <a:solidFill>
          <a:schemeClr val="accent1">
            <a:lumMod val="60000"/>
            <a:lumOff val="40000"/>
          </a:schemeClr>
        </a:solidFill>
      </dgm:spPr>
      <dgm:t>
        <a:bodyPr/>
        <a:lstStyle/>
        <a:p>
          <a:endParaRPr lang="en-US"/>
        </a:p>
      </dgm:t>
    </dgm:pt>
    <dgm:pt modelId="{7ADA6B9E-D1BA-4180-848E-106A9520AD4E}" type="sibTrans" cxnId="{BC837F4C-2C2A-4FF8-86F6-E193BA83685B}">
      <dgm:prSet/>
      <dgm:spPr/>
      <dgm:t>
        <a:bodyPr/>
        <a:lstStyle/>
        <a:p>
          <a:endParaRPr lang="en-US"/>
        </a:p>
      </dgm:t>
    </dgm:pt>
    <dgm:pt modelId="{1AAFC94C-A67D-4736-BD4D-06F0A6EC3C8F}">
      <dgm:prSet custT="1"/>
      <dgm:spPr>
        <a:solidFill>
          <a:schemeClr val="accent1"/>
        </a:solidFill>
      </dgm:spPr>
      <dgm:t>
        <a:bodyPr/>
        <a:lstStyle/>
        <a:p>
          <a:r>
            <a:rPr lang="en-US" sz="1200"/>
            <a:t>Clinical Consultation</a:t>
          </a:r>
        </a:p>
      </dgm:t>
    </dgm:pt>
    <dgm:pt modelId="{30E96925-46A5-4E8E-9079-B3EC2491EA7F}" type="parTrans" cxnId="{415F55BB-A7B6-42CD-B7AC-56D99C0A8149}">
      <dgm:prSet/>
      <dgm:spPr>
        <a:solidFill>
          <a:schemeClr val="accent1">
            <a:lumMod val="60000"/>
            <a:lumOff val="40000"/>
          </a:schemeClr>
        </a:solidFill>
      </dgm:spPr>
      <dgm:t>
        <a:bodyPr/>
        <a:lstStyle/>
        <a:p>
          <a:endParaRPr lang="en-US"/>
        </a:p>
      </dgm:t>
    </dgm:pt>
    <dgm:pt modelId="{887037E8-7142-423B-B187-C20E1D84C02A}" type="sibTrans" cxnId="{415F55BB-A7B6-42CD-B7AC-56D99C0A8149}">
      <dgm:prSet/>
      <dgm:spPr/>
      <dgm:t>
        <a:bodyPr/>
        <a:lstStyle/>
        <a:p>
          <a:endParaRPr lang="en-US"/>
        </a:p>
      </dgm:t>
    </dgm:pt>
    <dgm:pt modelId="{8DC17079-E372-49A3-BF37-E6700FF258C0}">
      <dgm:prSet custT="1"/>
      <dgm:spPr>
        <a:solidFill>
          <a:schemeClr val="accent1"/>
        </a:solidFill>
      </dgm:spPr>
      <dgm:t>
        <a:bodyPr/>
        <a:lstStyle/>
        <a:p>
          <a:r>
            <a:rPr lang="en-US" sz="1200"/>
            <a:t>Insurance Coverage Policy Analysis</a:t>
          </a:r>
        </a:p>
      </dgm:t>
    </dgm:pt>
    <dgm:pt modelId="{1319E7B7-371E-40B0-8422-E22A367A5213}" type="parTrans" cxnId="{A713640B-072C-4C2B-B29A-976F68E3FA38}">
      <dgm:prSet/>
      <dgm:spPr>
        <a:solidFill>
          <a:schemeClr val="accent1">
            <a:lumMod val="60000"/>
            <a:lumOff val="40000"/>
          </a:schemeClr>
        </a:solidFill>
      </dgm:spPr>
      <dgm:t>
        <a:bodyPr/>
        <a:lstStyle/>
        <a:p>
          <a:endParaRPr lang="en-US"/>
        </a:p>
      </dgm:t>
    </dgm:pt>
    <dgm:pt modelId="{66E066E4-EF2C-4B21-8C16-F37F6D7B44B9}" type="sibTrans" cxnId="{A713640B-072C-4C2B-B29A-976F68E3FA38}">
      <dgm:prSet/>
      <dgm:spPr/>
      <dgm:t>
        <a:bodyPr/>
        <a:lstStyle/>
        <a:p>
          <a:endParaRPr lang="en-US"/>
        </a:p>
      </dgm:t>
    </dgm:pt>
    <dgm:pt modelId="{F288A6B1-2C1C-4220-B114-29278B8FE525}">
      <dgm:prSet/>
      <dgm:spPr>
        <a:solidFill>
          <a:schemeClr val="accent1"/>
        </a:solidFill>
      </dgm:spPr>
      <dgm:t>
        <a:bodyPr/>
        <a:lstStyle/>
        <a:p>
          <a:r>
            <a:rPr lang="en-US"/>
            <a:t>Process Development</a:t>
          </a:r>
        </a:p>
      </dgm:t>
    </dgm:pt>
    <dgm:pt modelId="{7112A7CA-6EE0-41D4-8727-7EA2B936DA58}" type="parTrans" cxnId="{FEE1B159-C79B-4599-A975-9FB4CD6D8504}">
      <dgm:prSet/>
      <dgm:spPr>
        <a:solidFill>
          <a:schemeClr val="accent1">
            <a:lumMod val="60000"/>
            <a:lumOff val="40000"/>
          </a:schemeClr>
        </a:solidFill>
      </dgm:spPr>
      <dgm:t>
        <a:bodyPr/>
        <a:lstStyle/>
        <a:p>
          <a:endParaRPr lang="en-US"/>
        </a:p>
      </dgm:t>
    </dgm:pt>
    <dgm:pt modelId="{764B58AE-70D6-4C54-864E-AD1103DE2233}" type="sibTrans" cxnId="{FEE1B159-C79B-4599-A975-9FB4CD6D8504}">
      <dgm:prSet/>
      <dgm:spPr/>
      <dgm:t>
        <a:bodyPr/>
        <a:lstStyle/>
        <a:p>
          <a:endParaRPr lang="en-US"/>
        </a:p>
      </dgm:t>
    </dgm:pt>
    <dgm:pt modelId="{097AC918-9E31-41E2-9A6D-505EF7B38D2F}" type="pres">
      <dgm:prSet presAssocID="{59052225-5D8C-466C-8E47-97B5A1357A0D}" presName="Name0" presStyleCnt="0">
        <dgm:presLayoutVars>
          <dgm:chMax val="1"/>
          <dgm:dir/>
          <dgm:animLvl val="ctr"/>
          <dgm:resizeHandles val="exact"/>
        </dgm:presLayoutVars>
      </dgm:prSet>
      <dgm:spPr/>
    </dgm:pt>
    <dgm:pt modelId="{7C4A52C9-C3C7-46E2-A00A-9B43A985379A}" type="pres">
      <dgm:prSet presAssocID="{3A34B6A1-207A-4812-A420-C832B5A98BC5}" presName="centerShape" presStyleLbl="node0" presStyleIdx="0" presStyleCnt="1" custScaleX="132385" custScaleY="132385"/>
      <dgm:spPr/>
    </dgm:pt>
    <dgm:pt modelId="{D1273023-7B14-4FFB-8D44-2730278A1B7E}" type="pres">
      <dgm:prSet presAssocID="{014E1F89-F762-4688-B36F-5DB57C96BA6F}" presName="parTrans" presStyleLbl="sibTrans2D1" presStyleIdx="0" presStyleCnt="7" custScaleX="143214"/>
      <dgm:spPr/>
    </dgm:pt>
    <dgm:pt modelId="{863DD5A9-D7E0-486D-996C-10E2CB410874}" type="pres">
      <dgm:prSet presAssocID="{014E1F89-F762-4688-B36F-5DB57C96BA6F}" presName="connectorText" presStyleLbl="sibTrans2D1" presStyleIdx="0" presStyleCnt="7"/>
      <dgm:spPr/>
    </dgm:pt>
    <dgm:pt modelId="{FBB2E118-BA09-414E-9328-D64D1C9C451F}" type="pres">
      <dgm:prSet presAssocID="{72B5D86B-8807-4743-8E5C-EC069C82A82F}" presName="node" presStyleLbl="node1" presStyleIdx="0" presStyleCnt="7">
        <dgm:presLayoutVars>
          <dgm:bulletEnabled val="1"/>
        </dgm:presLayoutVars>
      </dgm:prSet>
      <dgm:spPr/>
    </dgm:pt>
    <dgm:pt modelId="{20EC4582-3F9C-460F-91F7-2F489BAF7AC4}" type="pres">
      <dgm:prSet presAssocID="{3498BC34-9C51-422F-A70F-ED7FA2CDAA2E}" presName="parTrans" presStyleLbl="sibTrans2D1" presStyleIdx="1" presStyleCnt="7"/>
      <dgm:spPr/>
    </dgm:pt>
    <dgm:pt modelId="{54F3A85C-6C44-4B75-B9E5-3D2A9AD167D9}" type="pres">
      <dgm:prSet presAssocID="{3498BC34-9C51-422F-A70F-ED7FA2CDAA2E}" presName="connectorText" presStyleLbl="sibTrans2D1" presStyleIdx="1" presStyleCnt="7"/>
      <dgm:spPr/>
    </dgm:pt>
    <dgm:pt modelId="{51EDE19C-FB84-4F64-8851-1DD356C3F5B2}" type="pres">
      <dgm:prSet presAssocID="{F7CC25B7-FFB8-4919-B768-AE5EE31032CE}" presName="node" presStyleLbl="node1" presStyleIdx="1" presStyleCnt="7">
        <dgm:presLayoutVars>
          <dgm:bulletEnabled val="1"/>
        </dgm:presLayoutVars>
      </dgm:prSet>
      <dgm:spPr/>
    </dgm:pt>
    <dgm:pt modelId="{52D650AE-7D1C-47B5-827F-4D2E5EDCF4CD}" type="pres">
      <dgm:prSet presAssocID="{7112A7CA-6EE0-41D4-8727-7EA2B936DA58}" presName="parTrans" presStyleLbl="sibTrans2D1" presStyleIdx="2" presStyleCnt="7"/>
      <dgm:spPr/>
    </dgm:pt>
    <dgm:pt modelId="{515D9ED1-1FC9-4A2E-80D4-FDED49615C98}" type="pres">
      <dgm:prSet presAssocID="{7112A7CA-6EE0-41D4-8727-7EA2B936DA58}" presName="connectorText" presStyleLbl="sibTrans2D1" presStyleIdx="2" presStyleCnt="7"/>
      <dgm:spPr/>
    </dgm:pt>
    <dgm:pt modelId="{01E06892-6BF4-4B64-8961-249D111C5828}" type="pres">
      <dgm:prSet presAssocID="{F288A6B1-2C1C-4220-B114-29278B8FE525}" presName="node" presStyleLbl="node1" presStyleIdx="2" presStyleCnt="7">
        <dgm:presLayoutVars>
          <dgm:bulletEnabled val="1"/>
        </dgm:presLayoutVars>
      </dgm:prSet>
      <dgm:spPr/>
    </dgm:pt>
    <dgm:pt modelId="{7893DB8D-435D-4A7B-8326-8B4FE71B901A}" type="pres">
      <dgm:prSet presAssocID="{5C385A2F-9DDA-4C98-A5BE-E0672B740390}" presName="parTrans" presStyleLbl="sibTrans2D1" presStyleIdx="3" presStyleCnt="7" custScaleX="143214"/>
      <dgm:spPr/>
    </dgm:pt>
    <dgm:pt modelId="{E989CDAD-D860-4702-AB09-937583D44E38}" type="pres">
      <dgm:prSet presAssocID="{5C385A2F-9DDA-4C98-A5BE-E0672B740390}" presName="connectorText" presStyleLbl="sibTrans2D1" presStyleIdx="3" presStyleCnt="7"/>
      <dgm:spPr/>
    </dgm:pt>
    <dgm:pt modelId="{37BC7051-2D39-48B2-A726-B53A9C4686CC}" type="pres">
      <dgm:prSet presAssocID="{F9F37935-57F7-453D-8DBD-31F4F2FB9481}" presName="node" presStyleLbl="node1" presStyleIdx="3" presStyleCnt="7">
        <dgm:presLayoutVars>
          <dgm:bulletEnabled val="1"/>
        </dgm:presLayoutVars>
      </dgm:prSet>
      <dgm:spPr/>
    </dgm:pt>
    <dgm:pt modelId="{9FA45527-2346-4D05-A034-C2D6608CEC2E}" type="pres">
      <dgm:prSet presAssocID="{EB87CA8B-DFE9-4C0F-96CB-0338FEFAD26C}" presName="parTrans" presStyleLbl="sibTrans2D1" presStyleIdx="4" presStyleCnt="7" custScaleX="143214"/>
      <dgm:spPr/>
    </dgm:pt>
    <dgm:pt modelId="{0E177D02-AAB4-4038-BB6F-31A3EA09901F}" type="pres">
      <dgm:prSet presAssocID="{EB87CA8B-DFE9-4C0F-96CB-0338FEFAD26C}" presName="connectorText" presStyleLbl="sibTrans2D1" presStyleIdx="4" presStyleCnt="7"/>
      <dgm:spPr/>
    </dgm:pt>
    <dgm:pt modelId="{916BEB35-0C04-45D0-A356-80CB944F0383}" type="pres">
      <dgm:prSet presAssocID="{FCF975ED-0043-4DD9-8194-65DC093C627F}" presName="node" presStyleLbl="node1" presStyleIdx="4" presStyleCnt="7">
        <dgm:presLayoutVars>
          <dgm:bulletEnabled val="1"/>
        </dgm:presLayoutVars>
      </dgm:prSet>
      <dgm:spPr/>
    </dgm:pt>
    <dgm:pt modelId="{0AE9F2C9-7B9C-4F4C-B0F1-BD8170D52169}" type="pres">
      <dgm:prSet presAssocID="{1319E7B7-371E-40B0-8422-E22A367A5213}" presName="parTrans" presStyleLbl="sibTrans2D1" presStyleIdx="5" presStyleCnt="7"/>
      <dgm:spPr/>
    </dgm:pt>
    <dgm:pt modelId="{FD96CE3E-4272-4FDA-9B6F-C349530E18FE}" type="pres">
      <dgm:prSet presAssocID="{1319E7B7-371E-40B0-8422-E22A367A5213}" presName="connectorText" presStyleLbl="sibTrans2D1" presStyleIdx="5" presStyleCnt="7"/>
      <dgm:spPr/>
    </dgm:pt>
    <dgm:pt modelId="{C2E05BD0-8016-46DA-97E3-364B1F76B8C4}" type="pres">
      <dgm:prSet presAssocID="{8DC17079-E372-49A3-BF37-E6700FF258C0}" presName="node" presStyleLbl="node1" presStyleIdx="5" presStyleCnt="7">
        <dgm:presLayoutVars>
          <dgm:bulletEnabled val="1"/>
        </dgm:presLayoutVars>
      </dgm:prSet>
      <dgm:spPr/>
    </dgm:pt>
    <dgm:pt modelId="{26D11807-18B5-436F-9218-EC6D26503FB7}" type="pres">
      <dgm:prSet presAssocID="{30E96925-46A5-4E8E-9079-B3EC2491EA7F}" presName="parTrans" presStyleLbl="sibTrans2D1" presStyleIdx="6" presStyleCnt="7"/>
      <dgm:spPr/>
    </dgm:pt>
    <dgm:pt modelId="{1D1007BA-8A0A-4C5B-B475-A73738E2FF88}" type="pres">
      <dgm:prSet presAssocID="{30E96925-46A5-4E8E-9079-B3EC2491EA7F}" presName="connectorText" presStyleLbl="sibTrans2D1" presStyleIdx="6" presStyleCnt="7"/>
      <dgm:spPr/>
    </dgm:pt>
    <dgm:pt modelId="{207D1309-EA9C-4175-B027-1D9D3850462C}" type="pres">
      <dgm:prSet presAssocID="{1AAFC94C-A67D-4736-BD4D-06F0A6EC3C8F}" presName="node" presStyleLbl="node1" presStyleIdx="6" presStyleCnt="7">
        <dgm:presLayoutVars>
          <dgm:bulletEnabled val="1"/>
        </dgm:presLayoutVars>
      </dgm:prSet>
      <dgm:spPr/>
    </dgm:pt>
  </dgm:ptLst>
  <dgm:cxnLst>
    <dgm:cxn modelId="{86E3F601-B8A9-4479-9B4E-4B02F4074085}" type="presOf" srcId="{30E96925-46A5-4E8E-9079-B3EC2491EA7F}" destId="{26D11807-18B5-436F-9218-EC6D26503FB7}" srcOrd="0" destOrd="0" presId="urn:microsoft.com/office/officeart/2005/8/layout/radial5"/>
    <dgm:cxn modelId="{392AED02-58DF-47F9-B647-A9392AFDE444}" type="presOf" srcId="{F9F37935-57F7-453D-8DBD-31F4F2FB9481}" destId="{37BC7051-2D39-48B2-A726-B53A9C4686CC}" srcOrd="0" destOrd="0" presId="urn:microsoft.com/office/officeart/2005/8/layout/radial5"/>
    <dgm:cxn modelId="{621C340B-5E6E-41BE-94DD-91D2D3D0C46B}" srcId="{3A34B6A1-207A-4812-A420-C832B5A98BC5}" destId="{72B5D86B-8807-4743-8E5C-EC069C82A82F}" srcOrd="0" destOrd="0" parTransId="{014E1F89-F762-4688-B36F-5DB57C96BA6F}" sibTransId="{5A650B24-CD42-4BD2-BEAA-0425A5F18B54}"/>
    <dgm:cxn modelId="{A713640B-072C-4C2B-B29A-976F68E3FA38}" srcId="{3A34B6A1-207A-4812-A420-C832B5A98BC5}" destId="{8DC17079-E372-49A3-BF37-E6700FF258C0}" srcOrd="5" destOrd="0" parTransId="{1319E7B7-371E-40B0-8422-E22A367A5213}" sibTransId="{66E066E4-EF2C-4B21-8C16-F37F6D7B44B9}"/>
    <dgm:cxn modelId="{68596D1D-2128-44E0-A5CB-0AC8EF5E45F8}" type="presOf" srcId="{5C385A2F-9DDA-4C98-A5BE-E0672B740390}" destId="{E989CDAD-D860-4702-AB09-937583D44E38}" srcOrd="1" destOrd="0" presId="urn:microsoft.com/office/officeart/2005/8/layout/radial5"/>
    <dgm:cxn modelId="{53239125-DD7B-4E89-80D0-11B1800F91FE}" type="presOf" srcId="{1AAFC94C-A67D-4736-BD4D-06F0A6EC3C8F}" destId="{207D1309-EA9C-4175-B027-1D9D3850462C}" srcOrd="0" destOrd="0" presId="urn:microsoft.com/office/officeart/2005/8/layout/radial5"/>
    <dgm:cxn modelId="{AFA9622D-B222-4F01-8F04-D72E70511236}" type="presOf" srcId="{7112A7CA-6EE0-41D4-8727-7EA2B936DA58}" destId="{515D9ED1-1FC9-4A2E-80D4-FDED49615C98}" srcOrd="1" destOrd="0" presId="urn:microsoft.com/office/officeart/2005/8/layout/radial5"/>
    <dgm:cxn modelId="{F89FD75C-A77D-4486-B4D6-6CA589065BC8}" type="presOf" srcId="{F7CC25B7-FFB8-4919-B768-AE5EE31032CE}" destId="{51EDE19C-FB84-4F64-8851-1DD356C3F5B2}" srcOrd="0" destOrd="0" presId="urn:microsoft.com/office/officeart/2005/8/layout/radial5"/>
    <dgm:cxn modelId="{9D7B5669-0941-4799-B3E0-16A3FCAE18B8}" type="presOf" srcId="{59052225-5D8C-466C-8E47-97B5A1357A0D}" destId="{097AC918-9E31-41E2-9A6D-505EF7B38D2F}" srcOrd="0" destOrd="0" presId="urn:microsoft.com/office/officeart/2005/8/layout/radial5"/>
    <dgm:cxn modelId="{A4A58649-81DE-4CD7-8B48-BCFE9DD82D8C}" type="presOf" srcId="{EB87CA8B-DFE9-4C0F-96CB-0338FEFAD26C}" destId="{0E177D02-AAB4-4038-BB6F-31A3EA09901F}" srcOrd="1" destOrd="0" presId="urn:microsoft.com/office/officeart/2005/8/layout/radial5"/>
    <dgm:cxn modelId="{BC837F4C-2C2A-4FF8-86F6-E193BA83685B}" srcId="{3A34B6A1-207A-4812-A420-C832B5A98BC5}" destId="{F7CC25B7-FFB8-4919-B768-AE5EE31032CE}" srcOrd="1" destOrd="0" parTransId="{3498BC34-9C51-422F-A70F-ED7FA2CDAA2E}" sibTransId="{7ADA6B9E-D1BA-4180-848E-106A9520AD4E}"/>
    <dgm:cxn modelId="{F9F5CB77-7A01-4B2A-9D0A-744B2CFBD2A9}" type="presOf" srcId="{72B5D86B-8807-4743-8E5C-EC069C82A82F}" destId="{FBB2E118-BA09-414E-9328-D64D1C9C451F}" srcOrd="0" destOrd="0" presId="urn:microsoft.com/office/officeart/2005/8/layout/radial5"/>
    <dgm:cxn modelId="{FEE1B159-C79B-4599-A975-9FB4CD6D8504}" srcId="{3A34B6A1-207A-4812-A420-C832B5A98BC5}" destId="{F288A6B1-2C1C-4220-B114-29278B8FE525}" srcOrd="2" destOrd="0" parTransId="{7112A7CA-6EE0-41D4-8727-7EA2B936DA58}" sibTransId="{764B58AE-70D6-4C54-864E-AD1103DE2233}"/>
    <dgm:cxn modelId="{6EB39E7C-261C-475C-9C0A-BB743688EF33}" type="presOf" srcId="{8DC17079-E372-49A3-BF37-E6700FF258C0}" destId="{C2E05BD0-8016-46DA-97E3-364B1F76B8C4}" srcOrd="0" destOrd="0" presId="urn:microsoft.com/office/officeart/2005/8/layout/radial5"/>
    <dgm:cxn modelId="{04325A87-DA7F-4E24-9337-7CEF1E22F7CD}" type="presOf" srcId="{EB87CA8B-DFE9-4C0F-96CB-0338FEFAD26C}" destId="{9FA45527-2346-4D05-A034-C2D6608CEC2E}" srcOrd="0" destOrd="0" presId="urn:microsoft.com/office/officeart/2005/8/layout/radial5"/>
    <dgm:cxn modelId="{8B460C8C-A54C-4D22-B8A9-0F69B2AAA8DB}" type="presOf" srcId="{3498BC34-9C51-422F-A70F-ED7FA2CDAA2E}" destId="{54F3A85C-6C44-4B75-B9E5-3D2A9AD167D9}" srcOrd="1" destOrd="0" presId="urn:microsoft.com/office/officeart/2005/8/layout/radial5"/>
    <dgm:cxn modelId="{47C3E394-9C25-4AD4-B314-30054B9B3E9D}" type="presOf" srcId="{FCF975ED-0043-4DD9-8194-65DC093C627F}" destId="{916BEB35-0C04-45D0-A356-80CB944F0383}" srcOrd="0" destOrd="0" presId="urn:microsoft.com/office/officeart/2005/8/layout/radial5"/>
    <dgm:cxn modelId="{CB6B7A99-A6DC-42FA-887C-96B68432912D}" srcId="{3A34B6A1-207A-4812-A420-C832B5A98BC5}" destId="{FCF975ED-0043-4DD9-8194-65DC093C627F}" srcOrd="4" destOrd="0" parTransId="{EB87CA8B-DFE9-4C0F-96CB-0338FEFAD26C}" sibTransId="{9879B15C-4BBD-4BD0-B058-23ADA1847CFB}"/>
    <dgm:cxn modelId="{A983D49C-21CF-4EEE-8B10-3159B422A7FE}" srcId="{3A34B6A1-207A-4812-A420-C832B5A98BC5}" destId="{F9F37935-57F7-453D-8DBD-31F4F2FB9481}" srcOrd="3" destOrd="0" parTransId="{5C385A2F-9DDA-4C98-A5BE-E0672B740390}" sibTransId="{E52C3B1F-88DB-4E5F-9869-240426E70073}"/>
    <dgm:cxn modelId="{55E828A8-54E3-4A0C-AC6A-EFCC6EF8A0B6}" type="presOf" srcId="{5C385A2F-9DDA-4C98-A5BE-E0672B740390}" destId="{7893DB8D-435D-4A7B-8326-8B4FE71B901A}" srcOrd="0" destOrd="0" presId="urn:microsoft.com/office/officeart/2005/8/layout/radial5"/>
    <dgm:cxn modelId="{55E109B2-3082-4450-A391-29577D812E6B}" type="presOf" srcId="{F288A6B1-2C1C-4220-B114-29278B8FE525}" destId="{01E06892-6BF4-4B64-8961-249D111C5828}" srcOrd="0" destOrd="0" presId="urn:microsoft.com/office/officeart/2005/8/layout/radial5"/>
    <dgm:cxn modelId="{415F55BB-A7B6-42CD-B7AC-56D99C0A8149}" srcId="{3A34B6A1-207A-4812-A420-C832B5A98BC5}" destId="{1AAFC94C-A67D-4736-BD4D-06F0A6EC3C8F}" srcOrd="6" destOrd="0" parTransId="{30E96925-46A5-4E8E-9079-B3EC2491EA7F}" sibTransId="{887037E8-7142-423B-B187-C20E1D84C02A}"/>
    <dgm:cxn modelId="{AAE0A4C4-A4E3-492E-9344-93596C0872DA}" type="presOf" srcId="{3498BC34-9C51-422F-A70F-ED7FA2CDAA2E}" destId="{20EC4582-3F9C-460F-91F7-2F489BAF7AC4}" srcOrd="0" destOrd="0" presId="urn:microsoft.com/office/officeart/2005/8/layout/radial5"/>
    <dgm:cxn modelId="{7A683AD6-11E2-4DD7-834D-6B9A7E9B3217}" type="presOf" srcId="{30E96925-46A5-4E8E-9079-B3EC2491EA7F}" destId="{1D1007BA-8A0A-4C5B-B475-A73738E2FF88}" srcOrd="1" destOrd="0" presId="urn:microsoft.com/office/officeart/2005/8/layout/radial5"/>
    <dgm:cxn modelId="{520A9DE1-0C62-4D5B-8B24-8AC71627F925}" type="presOf" srcId="{1319E7B7-371E-40B0-8422-E22A367A5213}" destId="{FD96CE3E-4272-4FDA-9B6F-C349530E18FE}" srcOrd="1" destOrd="0" presId="urn:microsoft.com/office/officeart/2005/8/layout/radial5"/>
    <dgm:cxn modelId="{17742AE8-3841-4867-B3B7-6C4458C6E9D6}" type="presOf" srcId="{7112A7CA-6EE0-41D4-8727-7EA2B936DA58}" destId="{52D650AE-7D1C-47B5-827F-4D2E5EDCF4CD}" srcOrd="0" destOrd="0" presId="urn:microsoft.com/office/officeart/2005/8/layout/radial5"/>
    <dgm:cxn modelId="{70355DE9-5CE0-4574-B74E-BDD6A3137C3D}" type="presOf" srcId="{014E1F89-F762-4688-B36F-5DB57C96BA6F}" destId="{D1273023-7B14-4FFB-8D44-2730278A1B7E}" srcOrd="0" destOrd="0" presId="urn:microsoft.com/office/officeart/2005/8/layout/radial5"/>
    <dgm:cxn modelId="{BC85EDED-DC1F-4855-BA82-3E5B48A3A593}" type="presOf" srcId="{3A34B6A1-207A-4812-A420-C832B5A98BC5}" destId="{7C4A52C9-C3C7-46E2-A00A-9B43A985379A}" srcOrd="0" destOrd="0" presId="urn:microsoft.com/office/officeart/2005/8/layout/radial5"/>
    <dgm:cxn modelId="{0E2043F0-F110-4FDB-83F7-B1011A8F727F}" srcId="{59052225-5D8C-466C-8E47-97B5A1357A0D}" destId="{3A34B6A1-207A-4812-A420-C832B5A98BC5}" srcOrd="0" destOrd="0" parTransId="{8321263D-B2C7-47F6-82E4-323E2382F2F0}" sibTransId="{C33A3C3E-DB35-43EA-A94E-6A57D63158FE}"/>
    <dgm:cxn modelId="{7611E6F4-2F86-4C4F-9CC6-D4271E990A1C}" type="presOf" srcId="{014E1F89-F762-4688-B36F-5DB57C96BA6F}" destId="{863DD5A9-D7E0-486D-996C-10E2CB410874}" srcOrd="1" destOrd="0" presId="urn:microsoft.com/office/officeart/2005/8/layout/radial5"/>
    <dgm:cxn modelId="{F059D5F6-B555-4748-9A2A-291E56CEFE4B}" type="presOf" srcId="{1319E7B7-371E-40B0-8422-E22A367A5213}" destId="{0AE9F2C9-7B9C-4F4C-B0F1-BD8170D52169}" srcOrd="0" destOrd="0" presId="urn:microsoft.com/office/officeart/2005/8/layout/radial5"/>
    <dgm:cxn modelId="{05AA62A5-950F-468A-8E29-54842C9BC90C}" type="presParOf" srcId="{097AC918-9E31-41E2-9A6D-505EF7B38D2F}" destId="{7C4A52C9-C3C7-46E2-A00A-9B43A985379A}" srcOrd="0" destOrd="0" presId="urn:microsoft.com/office/officeart/2005/8/layout/radial5"/>
    <dgm:cxn modelId="{BF1349DF-7088-4C3F-AA40-F34467B018FF}" type="presParOf" srcId="{097AC918-9E31-41E2-9A6D-505EF7B38D2F}" destId="{D1273023-7B14-4FFB-8D44-2730278A1B7E}" srcOrd="1" destOrd="0" presId="urn:microsoft.com/office/officeart/2005/8/layout/radial5"/>
    <dgm:cxn modelId="{DCE37C4D-266D-409A-9637-5027DEC5AEBA}" type="presParOf" srcId="{D1273023-7B14-4FFB-8D44-2730278A1B7E}" destId="{863DD5A9-D7E0-486D-996C-10E2CB410874}" srcOrd="0" destOrd="0" presId="urn:microsoft.com/office/officeart/2005/8/layout/radial5"/>
    <dgm:cxn modelId="{40CB4D1A-BF25-4C4A-B284-14B669BDE8A4}" type="presParOf" srcId="{097AC918-9E31-41E2-9A6D-505EF7B38D2F}" destId="{FBB2E118-BA09-414E-9328-D64D1C9C451F}" srcOrd="2" destOrd="0" presId="urn:microsoft.com/office/officeart/2005/8/layout/radial5"/>
    <dgm:cxn modelId="{4B5D834D-1C2B-41A0-92FD-A4C8606CED0F}" type="presParOf" srcId="{097AC918-9E31-41E2-9A6D-505EF7B38D2F}" destId="{20EC4582-3F9C-460F-91F7-2F489BAF7AC4}" srcOrd="3" destOrd="0" presId="urn:microsoft.com/office/officeart/2005/8/layout/radial5"/>
    <dgm:cxn modelId="{06439DE8-774C-4AF0-BD10-3FEA77576AD1}" type="presParOf" srcId="{20EC4582-3F9C-460F-91F7-2F489BAF7AC4}" destId="{54F3A85C-6C44-4B75-B9E5-3D2A9AD167D9}" srcOrd="0" destOrd="0" presId="urn:microsoft.com/office/officeart/2005/8/layout/radial5"/>
    <dgm:cxn modelId="{1BFB3618-2BB2-4EBD-BF89-1EAEACDCF3F4}" type="presParOf" srcId="{097AC918-9E31-41E2-9A6D-505EF7B38D2F}" destId="{51EDE19C-FB84-4F64-8851-1DD356C3F5B2}" srcOrd="4" destOrd="0" presId="urn:microsoft.com/office/officeart/2005/8/layout/radial5"/>
    <dgm:cxn modelId="{D9DF4E65-C6E5-4480-A40A-EEE1D4F4C059}" type="presParOf" srcId="{097AC918-9E31-41E2-9A6D-505EF7B38D2F}" destId="{52D650AE-7D1C-47B5-827F-4D2E5EDCF4CD}" srcOrd="5" destOrd="0" presId="urn:microsoft.com/office/officeart/2005/8/layout/radial5"/>
    <dgm:cxn modelId="{6335B1DD-7DB5-43F8-B436-C564B9462863}" type="presParOf" srcId="{52D650AE-7D1C-47B5-827F-4D2E5EDCF4CD}" destId="{515D9ED1-1FC9-4A2E-80D4-FDED49615C98}" srcOrd="0" destOrd="0" presId="urn:microsoft.com/office/officeart/2005/8/layout/radial5"/>
    <dgm:cxn modelId="{BABA203B-3E12-46D2-B4E6-46A215BDDD4B}" type="presParOf" srcId="{097AC918-9E31-41E2-9A6D-505EF7B38D2F}" destId="{01E06892-6BF4-4B64-8961-249D111C5828}" srcOrd="6" destOrd="0" presId="urn:microsoft.com/office/officeart/2005/8/layout/radial5"/>
    <dgm:cxn modelId="{AEEFA508-9C47-4AF2-99DB-1E2DA1CACDA2}" type="presParOf" srcId="{097AC918-9E31-41E2-9A6D-505EF7B38D2F}" destId="{7893DB8D-435D-4A7B-8326-8B4FE71B901A}" srcOrd="7" destOrd="0" presId="urn:microsoft.com/office/officeart/2005/8/layout/radial5"/>
    <dgm:cxn modelId="{A1B4035D-014C-4BA5-80B1-F869CCE405D9}" type="presParOf" srcId="{7893DB8D-435D-4A7B-8326-8B4FE71B901A}" destId="{E989CDAD-D860-4702-AB09-937583D44E38}" srcOrd="0" destOrd="0" presId="urn:microsoft.com/office/officeart/2005/8/layout/radial5"/>
    <dgm:cxn modelId="{87DFDD64-89DD-48E8-87DB-4D7189697F47}" type="presParOf" srcId="{097AC918-9E31-41E2-9A6D-505EF7B38D2F}" destId="{37BC7051-2D39-48B2-A726-B53A9C4686CC}" srcOrd="8" destOrd="0" presId="urn:microsoft.com/office/officeart/2005/8/layout/radial5"/>
    <dgm:cxn modelId="{7E173694-4820-4469-B81E-D03254731EEB}" type="presParOf" srcId="{097AC918-9E31-41E2-9A6D-505EF7B38D2F}" destId="{9FA45527-2346-4D05-A034-C2D6608CEC2E}" srcOrd="9" destOrd="0" presId="urn:microsoft.com/office/officeart/2005/8/layout/radial5"/>
    <dgm:cxn modelId="{CFC067E5-7564-4FA5-9BF5-F9135DE7AFC0}" type="presParOf" srcId="{9FA45527-2346-4D05-A034-C2D6608CEC2E}" destId="{0E177D02-AAB4-4038-BB6F-31A3EA09901F}" srcOrd="0" destOrd="0" presId="urn:microsoft.com/office/officeart/2005/8/layout/radial5"/>
    <dgm:cxn modelId="{A23E1E04-A841-496C-A322-9E34E07BEF80}" type="presParOf" srcId="{097AC918-9E31-41E2-9A6D-505EF7B38D2F}" destId="{916BEB35-0C04-45D0-A356-80CB944F0383}" srcOrd="10" destOrd="0" presId="urn:microsoft.com/office/officeart/2005/8/layout/radial5"/>
    <dgm:cxn modelId="{F79BF576-0784-4C51-9006-97E369BE0F94}" type="presParOf" srcId="{097AC918-9E31-41E2-9A6D-505EF7B38D2F}" destId="{0AE9F2C9-7B9C-4F4C-B0F1-BD8170D52169}" srcOrd="11" destOrd="0" presId="urn:microsoft.com/office/officeart/2005/8/layout/radial5"/>
    <dgm:cxn modelId="{4377AF99-00CF-49EB-9C97-D06E285B8AFE}" type="presParOf" srcId="{0AE9F2C9-7B9C-4F4C-B0F1-BD8170D52169}" destId="{FD96CE3E-4272-4FDA-9B6F-C349530E18FE}" srcOrd="0" destOrd="0" presId="urn:microsoft.com/office/officeart/2005/8/layout/radial5"/>
    <dgm:cxn modelId="{42480778-BF94-4B16-A978-C7365B89CD03}" type="presParOf" srcId="{097AC918-9E31-41E2-9A6D-505EF7B38D2F}" destId="{C2E05BD0-8016-46DA-97E3-364B1F76B8C4}" srcOrd="12" destOrd="0" presId="urn:microsoft.com/office/officeart/2005/8/layout/radial5"/>
    <dgm:cxn modelId="{3C31A37F-8C0F-418F-ACAF-F0AF607331A6}" type="presParOf" srcId="{097AC918-9E31-41E2-9A6D-505EF7B38D2F}" destId="{26D11807-18B5-436F-9218-EC6D26503FB7}" srcOrd="13" destOrd="0" presId="urn:microsoft.com/office/officeart/2005/8/layout/radial5"/>
    <dgm:cxn modelId="{0AFB7E95-75BB-40CE-97A9-64DB527A4E4C}" type="presParOf" srcId="{26D11807-18B5-436F-9218-EC6D26503FB7}" destId="{1D1007BA-8A0A-4C5B-B475-A73738E2FF88}" srcOrd="0" destOrd="0" presId="urn:microsoft.com/office/officeart/2005/8/layout/radial5"/>
    <dgm:cxn modelId="{563FBBFA-57BE-4B1E-84A5-1251F684810F}" type="presParOf" srcId="{097AC918-9E31-41E2-9A6D-505EF7B38D2F}" destId="{207D1309-EA9C-4175-B027-1D9D3850462C}" srcOrd="14"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529338-B0F7-4F7A-89CC-5D5283083DA3}" type="doc">
      <dgm:prSet loTypeId="urn:microsoft.com/office/officeart/2005/8/layout/process1" loCatId="process" qsTypeId="urn:microsoft.com/office/officeart/2005/8/quickstyle/simple1" qsCatId="simple" csTypeId="urn:microsoft.com/office/officeart/2005/8/colors/accent2_2" csCatId="accent2" phldr="1"/>
      <dgm:spPr/>
      <dgm:t>
        <a:bodyPr/>
        <a:lstStyle/>
        <a:p>
          <a:endParaRPr lang="en-US"/>
        </a:p>
      </dgm:t>
    </dgm:pt>
    <dgm:pt modelId="{8FF263E6-B933-45E5-B69E-3E951E278D2F}">
      <dgm:prSet phldrT="[Text]"/>
      <dgm:spPr/>
      <dgm:t>
        <a:bodyPr/>
        <a:lstStyle/>
        <a:p>
          <a:r>
            <a:rPr lang="en-US"/>
            <a:t>Clinical Staff Duties</a:t>
          </a:r>
        </a:p>
      </dgm:t>
    </dgm:pt>
    <dgm:pt modelId="{320A6A27-6E76-4A0D-8AFC-2C499DDA204D}" type="parTrans" cxnId="{4994861A-BB88-4385-B458-9D5B01D38418}">
      <dgm:prSet/>
      <dgm:spPr/>
      <dgm:t>
        <a:bodyPr/>
        <a:lstStyle/>
        <a:p>
          <a:endParaRPr lang="en-US"/>
        </a:p>
      </dgm:t>
    </dgm:pt>
    <dgm:pt modelId="{54E827B1-D85A-4390-9E56-991796B8E06C}" type="sibTrans" cxnId="{4994861A-BB88-4385-B458-9D5B01D38418}">
      <dgm:prSet/>
      <dgm:spPr>
        <a:solidFill>
          <a:schemeClr val="accent1">
            <a:lumMod val="60000"/>
            <a:lumOff val="40000"/>
          </a:schemeClr>
        </a:solidFill>
      </dgm:spPr>
      <dgm:t>
        <a:bodyPr/>
        <a:lstStyle/>
        <a:p>
          <a:endParaRPr lang="en-US"/>
        </a:p>
      </dgm:t>
    </dgm:pt>
    <dgm:pt modelId="{A9B6EE25-DDD4-4998-894E-EEDD486F3621}">
      <dgm:prSet phldrT="[Text]"/>
      <dgm:spPr/>
      <dgm:t>
        <a:bodyPr/>
        <a:lstStyle/>
        <a:p>
          <a:r>
            <a:rPr lang="en-US"/>
            <a:t>Strategies to Enhance and Extend Clinical Expertise</a:t>
          </a:r>
        </a:p>
      </dgm:t>
    </dgm:pt>
    <dgm:pt modelId="{AFCE4C95-619B-4969-8E16-B919D0D49440}" type="parTrans" cxnId="{4E3EE612-82A5-418B-89DE-0836DF4BA7D9}">
      <dgm:prSet/>
      <dgm:spPr/>
      <dgm:t>
        <a:bodyPr/>
        <a:lstStyle/>
        <a:p>
          <a:endParaRPr lang="en-US"/>
        </a:p>
      </dgm:t>
    </dgm:pt>
    <dgm:pt modelId="{887B37E6-83B6-42FD-8F06-F9C823A39569}" type="sibTrans" cxnId="{4E3EE612-82A5-418B-89DE-0836DF4BA7D9}">
      <dgm:prSet/>
      <dgm:spPr>
        <a:solidFill>
          <a:schemeClr val="accent1">
            <a:lumMod val="60000"/>
            <a:lumOff val="40000"/>
          </a:schemeClr>
        </a:solidFill>
      </dgm:spPr>
      <dgm:t>
        <a:bodyPr/>
        <a:lstStyle/>
        <a:p>
          <a:endParaRPr lang="en-US"/>
        </a:p>
      </dgm:t>
    </dgm:pt>
    <dgm:pt modelId="{A2D8B206-3E5E-4A01-A439-4A5545442BDC}">
      <dgm:prSet/>
      <dgm:spPr/>
      <dgm:t>
        <a:bodyPr/>
        <a:lstStyle/>
        <a:p>
          <a:r>
            <a:rPr lang="en-US"/>
            <a:t>Recruiting and Retaining Clinical Staff</a:t>
          </a:r>
        </a:p>
      </dgm:t>
    </dgm:pt>
    <dgm:pt modelId="{23919172-A33A-4288-B688-FEDD2242EBFB}" type="parTrans" cxnId="{6E68A650-206E-413C-A458-5AC7F9FE3EE3}">
      <dgm:prSet/>
      <dgm:spPr/>
      <dgm:t>
        <a:bodyPr/>
        <a:lstStyle/>
        <a:p>
          <a:endParaRPr lang="en-US"/>
        </a:p>
      </dgm:t>
    </dgm:pt>
    <dgm:pt modelId="{672E6A48-78F8-43D4-BC66-0893AEF00030}" type="sibTrans" cxnId="{6E68A650-206E-413C-A458-5AC7F9FE3EE3}">
      <dgm:prSet/>
      <dgm:spPr/>
      <dgm:t>
        <a:bodyPr/>
        <a:lstStyle/>
        <a:p>
          <a:endParaRPr lang="en-US"/>
        </a:p>
      </dgm:t>
    </dgm:pt>
    <dgm:pt modelId="{203F9321-4B31-4DFE-970E-E62B019BCD11}">
      <dgm:prSet phldrT="[Text]"/>
      <dgm:spPr/>
      <dgm:t>
        <a:bodyPr/>
        <a:lstStyle/>
        <a:p>
          <a:r>
            <a:rPr lang="en-US"/>
            <a:t>Clinical Staff Structures and Resources</a:t>
          </a:r>
        </a:p>
      </dgm:t>
    </dgm:pt>
    <dgm:pt modelId="{BD384EF6-6F4D-4078-A634-D0E7B37CBF63}" type="parTrans" cxnId="{10E3EF0A-413B-41F0-855F-0186B2D7EE15}">
      <dgm:prSet/>
      <dgm:spPr/>
      <dgm:t>
        <a:bodyPr/>
        <a:lstStyle/>
        <a:p>
          <a:endParaRPr lang="en-US"/>
        </a:p>
      </dgm:t>
    </dgm:pt>
    <dgm:pt modelId="{578DF923-2CA2-4905-8C4E-E0D2D7B2674E}" type="sibTrans" cxnId="{10E3EF0A-413B-41F0-855F-0186B2D7EE15}">
      <dgm:prSet/>
      <dgm:spPr>
        <a:solidFill>
          <a:schemeClr val="accent1">
            <a:lumMod val="60000"/>
            <a:lumOff val="40000"/>
          </a:schemeClr>
        </a:solidFill>
      </dgm:spPr>
      <dgm:t>
        <a:bodyPr/>
        <a:lstStyle/>
        <a:p>
          <a:endParaRPr lang="en-US"/>
        </a:p>
      </dgm:t>
    </dgm:pt>
    <dgm:pt modelId="{C3ED1ED3-B010-4FAF-890D-E62D37C6EB1C}" type="pres">
      <dgm:prSet presAssocID="{51529338-B0F7-4F7A-89CC-5D5283083DA3}" presName="Name0" presStyleCnt="0">
        <dgm:presLayoutVars>
          <dgm:dir/>
          <dgm:resizeHandles val="exact"/>
        </dgm:presLayoutVars>
      </dgm:prSet>
      <dgm:spPr/>
    </dgm:pt>
    <dgm:pt modelId="{4AF04230-4A34-42F9-8CE4-8F0630CA193E}" type="pres">
      <dgm:prSet presAssocID="{203F9321-4B31-4DFE-970E-E62B019BCD11}" presName="node" presStyleLbl="node1" presStyleIdx="0" presStyleCnt="4" custScaleY="227005">
        <dgm:presLayoutVars>
          <dgm:bulletEnabled val="1"/>
        </dgm:presLayoutVars>
      </dgm:prSet>
      <dgm:spPr/>
    </dgm:pt>
    <dgm:pt modelId="{F378488A-432B-4AA9-A140-9B549F051116}" type="pres">
      <dgm:prSet presAssocID="{578DF923-2CA2-4905-8C4E-E0D2D7B2674E}" presName="sibTrans" presStyleLbl="sibTrans2D1" presStyleIdx="0" presStyleCnt="3"/>
      <dgm:spPr/>
    </dgm:pt>
    <dgm:pt modelId="{3101F5BE-2A52-4252-B1A8-A00090C9DB03}" type="pres">
      <dgm:prSet presAssocID="{578DF923-2CA2-4905-8C4E-E0D2D7B2674E}" presName="connectorText" presStyleLbl="sibTrans2D1" presStyleIdx="0" presStyleCnt="3"/>
      <dgm:spPr/>
    </dgm:pt>
    <dgm:pt modelId="{0AAE661A-DA28-40C9-AEE0-1148206D4D00}" type="pres">
      <dgm:prSet presAssocID="{8FF263E6-B933-45E5-B69E-3E951E278D2F}" presName="node" presStyleLbl="node1" presStyleIdx="1" presStyleCnt="4" custScaleY="227005">
        <dgm:presLayoutVars>
          <dgm:bulletEnabled val="1"/>
        </dgm:presLayoutVars>
      </dgm:prSet>
      <dgm:spPr/>
    </dgm:pt>
    <dgm:pt modelId="{385250C7-D676-4770-AF3E-E9739FB0A93D}" type="pres">
      <dgm:prSet presAssocID="{54E827B1-D85A-4390-9E56-991796B8E06C}" presName="sibTrans" presStyleLbl="sibTrans2D1" presStyleIdx="1" presStyleCnt="3"/>
      <dgm:spPr/>
    </dgm:pt>
    <dgm:pt modelId="{B550E490-1B1F-4150-AC9F-9DC63CAE194D}" type="pres">
      <dgm:prSet presAssocID="{54E827B1-D85A-4390-9E56-991796B8E06C}" presName="connectorText" presStyleLbl="sibTrans2D1" presStyleIdx="1" presStyleCnt="3"/>
      <dgm:spPr/>
    </dgm:pt>
    <dgm:pt modelId="{54B9FA43-1220-47B2-BD10-88844B5F843B}" type="pres">
      <dgm:prSet presAssocID="{A9B6EE25-DDD4-4998-894E-EEDD486F3621}" presName="node" presStyleLbl="node1" presStyleIdx="2" presStyleCnt="4" custScaleY="227005">
        <dgm:presLayoutVars>
          <dgm:bulletEnabled val="1"/>
        </dgm:presLayoutVars>
      </dgm:prSet>
      <dgm:spPr/>
    </dgm:pt>
    <dgm:pt modelId="{8D646572-3A4A-4E23-8E43-5C72CC526A5C}" type="pres">
      <dgm:prSet presAssocID="{887B37E6-83B6-42FD-8F06-F9C823A39569}" presName="sibTrans" presStyleLbl="sibTrans2D1" presStyleIdx="2" presStyleCnt="3"/>
      <dgm:spPr/>
    </dgm:pt>
    <dgm:pt modelId="{329552A6-9CB1-4405-B534-424B5CCAAAEF}" type="pres">
      <dgm:prSet presAssocID="{887B37E6-83B6-42FD-8F06-F9C823A39569}" presName="connectorText" presStyleLbl="sibTrans2D1" presStyleIdx="2" presStyleCnt="3"/>
      <dgm:spPr/>
    </dgm:pt>
    <dgm:pt modelId="{A6A39210-1FEE-43AD-8536-57A77AD35251}" type="pres">
      <dgm:prSet presAssocID="{A2D8B206-3E5E-4A01-A439-4A5545442BDC}" presName="node" presStyleLbl="node1" presStyleIdx="3" presStyleCnt="4" custScaleY="227005">
        <dgm:presLayoutVars>
          <dgm:bulletEnabled val="1"/>
        </dgm:presLayoutVars>
      </dgm:prSet>
      <dgm:spPr/>
    </dgm:pt>
  </dgm:ptLst>
  <dgm:cxnLst>
    <dgm:cxn modelId="{10E3EF0A-413B-41F0-855F-0186B2D7EE15}" srcId="{51529338-B0F7-4F7A-89CC-5D5283083DA3}" destId="{203F9321-4B31-4DFE-970E-E62B019BCD11}" srcOrd="0" destOrd="0" parTransId="{BD384EF6-6F4D-4078-A634-D0E7B37CBF63}" sibTransId="{578DF923-2CA2-4905-8C4E-E0D2D7B2674E}"/>
    <dgm:cxn modelId="{4E3EE612-82A5-418B-89DE-0836DF4BA7D9}" srcId="{51529338-B0F7-4F7A-89CC-5D5283083DA3}" destId="{A9B6EE25-DDD4-4998-894E-EEDD486F3621}" srcOrd="2" destOrd="0" parTransId="{AFCE4C95-619B-4969-8E16-B919D0D49440}" sibTransId="{887B37E6-83B6-42FD-8F06-F9C823A39569}"/>
    <dgm:cxn modelId="{4994861A-BB88-4385-B458-9D5B01D38418}" srcId="{51529338-B0F7-4F7A-89CC-5D5283083DA3}" destId="{8FF263E6-B933-45E5-B69E-3E951E278D2F}" srcOrd="1" destOrd="0" parTransId="{320A6A27-6E76-4A0D-8AFC-2C499DDA204D}" sibTransId="{54E827B1-D85A-4390-9E56-991796B8E06C}"/>
    <dgm:cxn modelId="{603EEA23-4896-4757-BA63-AFD7E32D3A12}" type="presOf" srcId="{A2D8B206-3E5E-4A01-A439-4A5545442BDC}" destId="{A6A39210-1FEE-43AD-8536-57A77AD35251}" srcOrd="0" destOrd="0" presId="urn:microsoft.com/office/officeart/2005/8/layout/process1"/>
    <dgm:cxn modelId="{110AE335-7140-40FB-9D66-DEFCB18CB62D}" type="presOf" srcId="{578DF923-2CA2-4905-8C4E-E0D2D7B2674E}" destId="{F378488A-432B-4AA9-A140-9B549F051116}" srcOrd="0" destOrd="0" presId="urn:microsoft.com/office/officeart/2005/8/layout/process1"/>
    <dgm:cxn modelId="{D1AF216C-7601-4BC0-973C-B875C49C38CA}" type="presOf" srcId="{203F9321-4B31-4DFE-970E-E62B019BCD11}" destId="{4AF04230-4A34-42F9-8CE4-8F0630CA193E}" srcOrd="0" destOrd="0" presId="urn:microsoft.com/office/officeart/2005/8/layout/process1"/>
    <dgm:cxn modelId="{6E68A650-206E-413C-A458-5AC7F9FE3EE3}" srcId="{51529338-B0F7-4F7A-89CC-5D5283083DA3}" destId="{A2D8B206-3E5E-4A01-A439-4A5545442BDC}" srcOrd="3" destOrd="0" parTransId="{23919172-A33A-4288-B688-FEDD2242EBFB}" sibTransId="{672E6A48-78F8-43D4-BC66-0893AEF00030}"/>
    <dgm:cxn modelId="{3E0DC755-58D9-4867-9E70-F99E4F69D2CF}" type="presOf" srcId="{887B37E6-83B6-42FD-8F06-F9C823A39569}" destId="{8D646572-3A4A-4E23-8E43-5C72CC526A5C}" srcOrd="0" destOrd="0" presId="urn:microsoft.com/office/officeart/2005/8/layout/process1"/>
    <dgm:cxn modelId="{A7CA925A-9287-43F3-9C2D-10AD64F5B9BC}" type="presOf" srcId="{8FF263E6-B933-45E5-B69E-3E951E278D2F}" destId="{0AAE661A-DA28-40C9-AEE0-1148206D4D00}" srcOrd="0" destOrd="0" presId="urn:microsoft.com/office/officeart/2005/8/layout/process1"/>
    <dgm:cxn modelId="{6FBDC27B-0D8E-4E9B-B315-45ADFF56CFE5}" type="presOf" srcId="{54E827B1-D85A-4390-9E56-991796B8E06C}" destId="{385250C7-D676-4770-AF3E-E9739FB0A93D}" srcOrd="0" destOrd="0" presId="urn:microsoft.com/office/officeart/2005/8/layout/process1"/>
    <dgm:cxn modelId="{820EC889-2262-4461-B3FE-B95DC90ED4C8}" type="presOf" srcId="{887B37E6-83B6-42FD-8F06-F9C823A39569}" destId="{329552A6-9CB1-4405-B534-424B5CCAAAEF}" srcOrd="1" destOrd="0" presId="urn:microsoft.com/office/officeart/2005/8/layout/process1"/>
    <dgm:cxn modelId="{67C206B0-03D2-4057-81A4-8AE0C13953B6}" type="presOf" srcId="{578DF923-2CA2-4905-8C4E-E0D2D7B2674E}" destId="{3101F5BE-2A52-4252-B1A8-A00090C9DB03}" srcOrd="1" destOrd="0" presId="urn:microsoft.com/office/officeart/2005/8/layout/process1"/>
    <dgm:cxn modelId="{07DFB5B8-D231-43CC-989A-031B56CE1D1D}" type="presOf" srcId="{A9B6EE25-DDD4-4998-894E-EEDD486F3621}" destId="{54B9FA43-1220-47B2-BD10-88844B5F843B}" srcOrd="0" destOrd="0" presId="urn:microsoft.com/office/officeart/2005/8/layout/process1"/>
    <dgm:cxn modelId="{5C04C4B9-92D5-4D2F-A4C7-41025A604BAA}" type="presOf" srcId="{51529338-B0F7-4F7A-89CC-5D5283083DA3}" destId="{C3ED1ED3-B010-4FAF-890D-E62D37C6EB1C}" srcOrd="0" destOrd="0" presId="urn:microsoft.com/office/officeart/2005/8/layout/process1"/>
    <dgm:cxn modelId="{54FC18E0-E6EF-4F94-A92B-622D3C5521C3}" type="presOf" srcId="{54E827B1-D85A-4390-9E56-991796B8E06C}" destId="{B550E490-1B1F-4150-AC9F-9DC63CAE194D}" srcOrd="1" destOrd="0" presId="urn:microsoft.com/office/officeart/2005/8/layout/process1"/>
    <dgm:cxn modelId="{50F8F9E8-4F7C-48BF-9F96-1DB81D9A2571}" type="presParOf" srcId="{C3ED1ED3-B010-4FAF-890D-E62D37C6EB1C}" destId="{4AF04230-4A34-42F9-8CE4-8F0630CA193E}" srcOrd="0" destOrd="0" presId="urn:microsoft.com/office/officeart/2005/8/layout/process1"/>
    <dgm:cxn modelId="{EFB1D6D3-F466-4460-B28B-0E809A34C45D}" type="presParOf" srcId="{C3ED1ED3-B010-4FAF-890D-E62D37C6EB1C}" destId="{F378488A-432B-4AA9-A140-9B549F051116}" srcOrd="1" destOrd="0" presId="urn:microsoft.com/office/officeart/2005/8/layout/process1"/>
    <dgm:cxn modelId="{65BE45F4-33FD-4499-A1F0-8F27A3081C0C}" type="presParOf" srcId="{F378488A-432B-4AA9-A140-9B549F051116}" destId="{3101F5BE-2A52-4252-B1A8-A00090C9DB03}" srcOrd="0" destOrd="0" presId="urn:microsoft.com/office/officeart/2005/8/layout/process1"/>
    <dgm:cxn modelId="{762B4568-023B-4BED-903A-6B7C78FEFA63}" type="presParOf" srcId="{C3ED1ED3-B010-4FAF-890D-E62D37C6EB1C}" destId="{0AAE661A-DA28-40C9-AEE0-1148206D4D00}" srcOrd="2" destOrd="0" presId="urn:microsoft.com/office/officeart/2005/8/layout/process1"/>
    <dgm:cxn modelId="{EDEF56E0-1B1C-49F0-AAB2-E460D7FAFDAD}" type="presParOf" srcId="{C3ED1ED3-B010-4FAF-890D-E62D37C6EB1C}" destId="{385250C7-D676-4770-AF3E-E9739FB0A93D}" srcOrd="3" destOrd="0" presId="urn:microsoft.com/office/officeart/2005/8/layout/process1"/>
    <dgm:cxn modelId="{8F75F8E4-217F-456E-BC74-2BD1608B2B1F}" type="presParOf" srcId="{385250C7-D676-4770-AF3E-E9739FB0A93D}" destId="{B550E490-1B1F-4150-AC9F-9DC63CAE194D}" srcOrd="0" destOrd="0" presId="urn:microsoft.com/office/officeart/2005/8/layout/process1"/>
    <dgm:cxn modelId="{3DCAFE39-D918-47E8-B2DD-A02F5A8A5361}" type="presParOf" srcId="{C3ED1ED3-B010-4FAF-890D-E62D37C6EB1C}" destId="{54B9FA43-1220-47B2-BD10-88844B5F843B}" srcOrd="4" destOrd="0" presId="urn:microsoft.com/office/officeart/2005/8/layout/process1"/>
    <dgm:cxn modelId="{40DAA501-FA04-4DD5-B4A2-6A14A5E24B1F}" type="presParOf" srcId="{C3ED1ED3-B010-4FAF-890D-E62D37C6EB1C}" destId="{8D646572-3A4A-4E23-8E43-5C72CC526A5C}" srcOrd="5" destOrd="0" presId="urn:microsoft.com/office/officeart/2005/8/layout/process1"/>
    <dgm:cxn modelId="{FDD0467E-EFB6-4F75-A519-D8407B45C681}" type="presParOf" srcId="{8D646572-3A4A-4E23-8E43-5C72CC526A5C}" destId="{329552A6-9CB1-4405-B534-424B5CCAAAEF}" srcOrd="0" destOrd="0" presId="urn:microsoft.com/office/officeart/2005/8/layout/process1"/>
    <dgm:cxn modelId="{51EFFB58-AE80-47F0-8C2B-9F8A1F1C0611}" type="presParOf" srcId="{C3ED1ED3-B010-4FAF-890D-E62D37C6EB1C}" destId="{A6A39210-1FEE-43AD-8536-57A77AD3525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1529338-B0F7-4F7A-89CC-5D5283083DA3}" type="doc">
      <dgm:prSet loTypeId="urn:microsoft.com/office/officeart/2005/8/layout/process1" loCatId="process" qsTypeId="urn:microsoft.com/office/officeart/2005/8/quickstyle/simple1" qsCatId="simple" csTypeId="urn:microsoft.com/office/officeart/2005/8/colors/accent2_2" csCatId="accent2" phldr="1"/>
      <dgm:spPr/>
      <dgm:t>
        <a:bodyPr/>
        <a:lstStyle/>
        <a:p>
          <a:endParaRPr lang="en-US"/>
        </a:p>
      </dgm:t>
    </dgm:pt>
    <dgm:pt modelId="{8FF263E6-B933-45E5-B69E-3E951E278D2F}">
      <dgm:prSet phldrT="[Text]"/>
      <dgm:spPr/>
      <dgm:t>
        <a:bodyPr/>
        <a:lstStyle/>
        <a:p>
          <a:r>
            <a:rPr lang="en-US"/>
            <a:t>Clinical Staff Duties</a:t>
          </a:r>
        </a:p>
      </dgm:t>
    </dgm:pt>
    <dgm:pt modelId="{320A6A27-6E76-4A0D-8AFC-2C499DDA204D}" type="parTrans" cxnId="{4994861A-BB88-4385-B458-9D5B01D38418}">
      <dgm:prSet/>
      <dgm:spPr/>
      <dgm:t>
        <a:bodyPr/>
        <a:lstStyle/>
        <a:p>
          <a:endParaRPr lang="en-US"/>
        </a:p>
      </dgm:t>
    </dgm:pt>
    <dgm:pt modelId="{54E827B1-D85A-4390-9E56-991796B8E06C}" type="sibTrans" cxnId="{4994861A-BB88-4385-B458-9D5B01D38418}">
      <dgm:prSet/>
      <dgm:spPr>
        <a:solidFill>
          <a:schemeClr val="accent1">
            <a:lumMod val="60000"/>
            <a:lumOff val="40000"/>
          </a:schemeClr>
        </a:solidFill>
      </dgm:spPr>
      <dgm:t>
        <a:bodyPr/>
        <a:lstStyle/>
        <a:p>
          <a:endParaRPr lang="en-US"/>
        </a:p>
      </dgm:t>
    </dgm:pt>
    <dgm:pt modelId="{A9B6EE25-DDD4-4998-894E-EEDD486F3621}">
      <dgm:prSet phldrT="[Text]"/>
      <dgm:spPr/>
      <dgm:t>
        <a:bodyPr/>
        <a:lstStyle/>
        <a:p>
          <a:r>
            <a:rPr lang="en-US"/>
            <a:t>Strategies to Enhance and Extend Clinical Expertise</a:t>
          </a:r>
        </a:p>
      </dgm:t>
    </dgm:pt>
    <dgm:pt modelId="{AFCE4C95-619B-4969-8E16-B919D0D49440}" type="parTrans" cxnId="{4E3EE612-82A5-418B-89DE-0836DF4BA7D9}">
      <dgm:prSet/>
      <dgm:spPr/>
      <dgm:t>
        <a:bodyPr/>
        <a:lstStyle/>
        <a:p>
          <a:endParaRPr lang="en-US"/>
        </a:p>
      </dgm:t>
    </dgm:pt>
    <dgm:pt modelId="{887B37E6-83B6-42FD-8F06-F9C823A39569}" type="sibTrans" cxnId="{4E3EE612-82A5-418B-89DE-0836DF4BA7D9}">
      <dgm:prSet/>
      <dgm:spPr>
        <a:solidFill>
          <a:schemeClr val="accent1">
            <a:lumMod val="60000"/>
            <a:lumOff val="40000"/>
          </a:schemeClr>
        </a:solidFill>
      </dgm:spPr>
      <dgm:t>
        <a:bodyPr/>
        <a:lstStyle/>
        <a:p>
          <a:endParaRPr lang="en-US"/>
        </a:p>
      </dgm:t>
    </dgm:pt>
    <dgm:pt modelId="{A2D8B206-3E5E-4A01-A439-4A5545442BDC}">
      <dgm:prSet/>
      <dgm:spPr/>
      <dgm:t>
        <a:bodyPr/>
        <a:lstStyle/>
        <a:p>
          <a:r>
            <a:rPr lang="en-US"/>
            <a:t>Recruiting and Retaining Clinical Staff</a:t>
          </a:r>
        </a:p>
      </dgm:t>
    </dgm:pt>
    <dgm:pt modelId="{23919172-A33A-4288-B688-FEDD2242EBFB}" type="parTrans" cxnId="{6E68A650-206E-413C-A458-5AC7F9FE3EE3}">
      <dgm:prSet/>
      <dgm:spPr/>
      <dgm:t>
        <a:bodyPr/>
        <a:lstStyle/>
        <a:p>
          <a:endParaRPr lang="en-US"/>
        </a:p>
      </dgm:t>
    </dgm:pt>
    <dgm:pt modelId="{672E6A48-78F8-43D4-BC66-0893AEF00030}" type="sibTrans" cxnId="{6E68A650-206E-413C-A458-5AC7F9FE3EE3}">
      <dgm:prSet/>
      <dgm:spPr/>
      <dgm:t>
        <a:bodyPr/>
        <a:lstStyle/>
        <a:p>
          <a:endParaRPr lang="en-US"/>
        </a:p>
      </dgm:t>
    </dgm:pt>
    <dgm:pt modelId="{203F9321-4B31-4DFE-970E-E62B019BCD11}">
      <dgm:prSet phldrT="[Text]"/>
      <dgm:spPr/>
      <dgm:t>
        <a:bodyPr/>
        <a:lstStyle/>
        <a:p>
          <a:r>
            <a:rPr lang="en-US"/>
            <a:t>Clinical Staff Structures and Resources</a:t>
          </a:r>
        </a:p>
      </dgm:t>
    </dgm:pt>
    <dgm:pt modelId="{BD384EF6-6F4D-4078-A634-D0E7B37CBF63}" type="parTrans" cxnId="{10E3EF0A-413B-41F0-855F-0186B2D7EE15}">
      <dgm:prSet/>
      <dgm:spPr/>
      <dgm:t>
        <a:bodyPr/>
        <a:lstStyle/>
        <a:p>
          <a:endParaRPr lang="en-US"/>
        </a:p>
      </dgm:t>
    </dgm:pt>
    <dgm:pt modelId="{578DF923-2CA2-4905-8C4E-E0D2D7B2674E}" type="sibTrans" cxnId="{10E3EF0A-413B-41F0-855F-0186B2D7EE15}">
      <dgm:prSet/>
      <dgm:spPr>
        <a:solidFill>
          <a:schemeClr val="accent1">
            <a:lumMod val="60000"/>
            <a:lumOff val="40000"/>
          </a:schemeClr>
        </a:solidFill>
      </dgm:spPr>
      <dgm:t>
        <a:bodyPr/>
        <a:lstStyle/>
        <a:p>
          <a:endParaRPr lang="en-US"/>
        </a:p>
      </dgm:t>
    </dgm:pt>
    <dgm:pt modelId="{C3ED1ED3-B010-4FAF-890D-E62D37C6EB1C}" type="pres">
      <dgm:prSet presAssocID="{51529338-B0F7-4F7A-89CC-5D5283083DA3}" presName="Name0" presStyleCnt="0">
        <dgm:presLayoutVars>
          <dgm:dir/>
          <dgm:resizeHandles val="exact"/>
        </dgm:presLayoutVars>
      </dgm:prSet>
      <dgm:spPr/>
    </dgm:pt>
    <dgm:pt modelId="{4AF04230-4A34-42F9-8CE4-8F0630CA193E}" type="pres">
      <dgm:prSet presAssocID="{203F9321-4B31-4DFE-970E-E62B019BCD11}" presName="node" presStyleLbl="node1" presStyleIdx="0" presStyleCnt="4" custScaleY="227005">
        <dgm:presLayoutVars>
          <dgm:bulletEnabled val="1"/>
        </dgm:presLayoutVars>
      </dgm:prSet>
      <dgm:spPr/>
    </dgm:pt>
    <dgm:pt modelId="{F378488A-432B-4AA9-A140-9B549F051116}" type="pres">
      <dgm:prSet presAssocID="{578DF923-2CA2-4905-8C4E-E0D2D7B2674E}" presName="sibTrans" presStyleLbl="sibTrans2D1" presStyleIdx="0" presStyleCnt="3"/>
      <dgm:spPr/>
    </dgm:pt>
    <dgm:pt modelId="{3101F5BE-2A52-4252-B1A8-A00090C9DB03}" type="pres">
      <dgm:prSet presAssocID="{578DF923-2CA2-4905-8C4E-E0D2D7B2674E}" presName="connectorText" presStyleLbl="sibTrans2D1" presStyleIdx="0" presStyleCnt="3"/>
      <dgm:spPr/>
    </dgm:pt>
    <dgm:pt modelId="{0AAE661A-DA28-40C9-AEE0-1148206D4D00}" type="pres">
      <dgm:prSet presAssocID="{8FF263E6-B933-45E5-B69E-3E951E278D2F}" presName="node" presStyleLbl="node1" presStyleIdx="1" presStyleCnt="4" custScaleY="227005">
        <dgm:presLayoutVars>
          <dgm:bulletEnabled val="1"/>
        </dgm:presLayoutVars>
      </dgm:prSet>
      <dgm:spPr/>
    </dgm:pt>
    <dgm:pt modelId="{385250C7-D676-4770-AF3E-E9739FB0A93D}" type="pres">
      <dgm:prSet presAssocID="{54E827B1-D85A-4390-9E56-991796B8E06C}" presName="sibTrans" presStyleLbl="sibTrans2D1" presStyleIdx="1" presStyleCnt="3"/>
      <dgm:spPr/>
    </dgm:pt>
    <dgm:pt modelId="{B550E490-1B1F-4150-AC9F-9DC63CAE194D}" type="pres">
      <dgm:prSet presAssocID="{54E827B1-D85A-4390-9E56-991796B8E06C}" presName="connectorText" presStyleLbl="sibTrans2D1" presStyleIdx="1" presStyleCnt="3"/>
      <dgm:spPr/>
    </dgm:pt>
    <dgm:pt modelId="{54B9FA43-1220-47B2-BD10-88844B5F843B}" type="pres">
      <dgm:prSet presAssocID="{A9B6EE25-DDD4-4998-894E-EEDD486F3621}" presName="node" presStyleLbl="node1" presStyleIdx="2" presStyleCnt="4" custScaleY="227005">
        <dgm:presLayoutVars>
          <dgm:bulletEnabled val="1"/>
        </dgm:presLayoutVars>
      </dgm:prSet>
      <dgm:spPr/>
    </dgm:pt>
    <dgm:pt modelId="{8D646572-3A4A-4E23-8E43-5C72CC526A5C}" type="pres">
      <dgm:prSet presAssocID="{887B37E6-83B6-42FD-8F06-F9C823A39569}" presName="sibTrans" presStyleLbl="sibTrans2D1" presStyleIdx="2" presStyleCnt="3"/>
      <dgm:spPr/>
    </dgm:pt>
    <dgm:pt modelId="{329552A6-9CB1-4405-B534-424B5CCAAAEF}" type="pres">
      <dgm:prSet presAssocID="{887B37E6-83B6-42FD-8F06-F9C823A39569}" presName="connectorText" presStyleLbl="sibTrans2D1" presStyleIdx="2" presStyleCnt="3"/>
      <dgm:spPr/>
    </dgm:pt>
    <dgm:pt modelId="{A6A39210-1FEE-43AD-8536-57A77AD35251}" type="pres">
      <dgm:prSet presAssocID="{A2D8B206-3E5E-4A01-A439-4A5545442BDC}" presName="node" presStyleLbl="node1" presStyleIdx="3" presStyleCnt="4" custScaleY="227005">
        <dgm:presLayoutVars>
          <dgm:bulletEnabled val="1"/>
        </dgm:presLayoutVars>
      </dgm:prSet>
      <dgm:spPr/>
    </dgm:pt>
  </dgm:ptLst>
  <dgm:cxnLst>
    <dgm:cxn modelId="{10E3EF0A-413B-41F0-855F-0186B2D7EE15}" srcId="{51529338-B0F7-4F7A-89CC-5D5283083DA3}" destId="{203F9321-4B31-4DFE-970E-E62B019BCD11}" srcOrd="0" destOrd="0" parTransId="{BD384EF6-6F4D-4078-A634-D0E7B37CBF63}" sibTransId="{578DF923-2CA2-4905-8C4E-E0D2D7B2674E}"/>
    <dgm:cxn modelId="{4E3EE612-82A5-418B-89DE-0836DF4BA7D9}" srcId="{51529338-B0F7-4F7A-89CC-5D5283083DA3}" destId="{A9B6EE25-DDD4-4998-894E-EEDD486F3621}" srcOrd="2" destOrd="0" parTransId="{AFCE4C95-619B-4969-8E16-B919D0D49440}" sibTransId="{887B37E6-83B6-42FD-8F06-F9C823A39569}"/>
    <dgm:cxn modelId="{4994861A-BB88-4385-B458-9D5B01D38418}" srcId="{51529338-B0F7-4F7A-89CC-5D5283083DA3}" destId="{8FF263E6-B933-45E5-B69E-3E951E278D2F}" srcOrd="1" destOrd="0" parTransId="{320A6A27-6E76-4A0D-8AFC-2C499DDA204D}" sibTransId="{54E827B1-D85A-4390-9E56-991796B8E06C}"/>
    <dgm:cxn modelId="{603EEA23-4896-4757-BA63-AFD7E32D3A12}" type="presOf" srcId="{A2D8B206-3E5E-4A01-A439-4A5545442BDC}" destId="{A6A39210-1FEE-43AD-8536-57A77AD35251}" srcOrd="0" destOrd="0" presId="urn:microsoft.com/office/officeart/2005/8/layout/process1"/>
    <dgm:cxn modelId="{110AE335-7140-40FB-9D66-DEFCB18CB62D}" type="presOf" srcId="{578DF923-2CA2-4905-8C4E-E0D2D7B2674E}" destId="{F378488A-432B-4AA9-A140-9B549F051116}" srcOrd="0" destOrd="0" presId="urn:microsoft.com/office/officeart/2005/8/layout/process1"/>
    <dgm:cxn modelId="{D1AF216C-7601-4BC0-973C-B875C49C38CA}" type="presOf" srcId="{203F9321-4B31-4DFE-970E-E62B019BCD11}" destId="{4AF04230-4A34-42F9-8CE4-8F0630CA193E}" srcOrd="0" destOrd="0" presId="urn:microsoft.com/office/officeart/2005/8/layout/process1"/>
    <dgm:cxn modelId="{6E68A650-206E-413C-A458-5AC7F9FE3EE3}" srcId="{51529338-B0F7-4F7A-89CC-5D5283083DA3}" destId="{A2D8B206-3E5E-4A01-A439-4A5545442BDC}" srcOrd="3" destOrd="0" parTransId="{23919172-A33A-4288-B688-FEDD2242EBFB}" sibTransId="{672E6A48-78F8-43D4-BC66-0893AEF00030}"/>
    <dgm:cxn modelId="{3E0DC755-58D9-4867-9E70-F99E4F69D2CF}" type="presOf" srcId="{887B37E6-83B6-42FD-8F06-F9C823A39569}" destId="{8D646572-3A4A-4E23-8E43-5C72CC526A5C}" srcOrd="0" destOrd="0" presId="urn:microsoft.com/office/officeart/2005/8/layout/process1"/>
    <dgm:cxn modelId="{A7CA925A-9287-43F3-9C2D-10AD64F5B9BC}" type="presOf" srcId="{8FF263E6-B933-45E5-B69E-3E951E278D2F}" destId="{0AAE661A-DA28-40C9-AEE0-1148206D4D00}" srcOrd="0" destOrd="0" presId="urn:microsoft.com/office/officeart/2005/8/layout/process1"/>
    <dgm:cxn modelId="{6FBDC27B-0D8E-4E9B-B315-45ADFF56CFE5}" type="presOf" srcId="{54E827B1-D85A-4390-9E56-991796B8E06C}" destId="{385250C7-D676-4770-AF3E-E9739FB0A93D}" srcOrd="0" destOrd="0" presId="urn:microsoft.com/office/officeart/2005/8/layout/process1"/>
    <dgm:cxn modelId="{820EC889-2262-4461-B3FE-B95DC90ED4C8}" type="presOf" srcId="{887B37E6-83B6-42FD-8F06-F9C823A39569}" destId="{329552A6-9CB1-4405-B534-424B5CCAAAEF}" srcOrd="1" destOrd="0" presId="urn:microsoft.com/office/officeart/2005/8/layout/process1"/>
    <dgm:cxn modelId="{67C206B0-03D2-4057-81A4-8AE0C13953B6}" type="presOf" srcId="{578DF923-2CA2-4905-8C4E-E0D2D7B2674E}" destId="{3101F5BE-2A52-4252-B1A8-A00090C9DB03}" srcOrd="1" destOrd="0" presId="urn:microsoft.com/office/officeart/2005/8/layout/process1"/>
    <dgm:cxn modelId="{07DFB5B8-D231-43CC-989A-031B56CE1D1D}" type="presOf" srcId="{A9B6EE25-DDD4-4998-894E-EEDD486F3621}" destId="{54B9FA43-1220-47B2-BD10-88844B5F843B}" srcOrd="0" destOrd="0" presId="urn:microsoft.com/office/officeart/2005/8/layout/process1"/>
    <dgm:cxn modelId="{5C04C4B9-92D5-4D2F-A4C7-41025A604BAA}" type="presOf" srcId="{51529338-B0F7-4F7A-89CC-5D5283083DA3}" destId="{C3ED1ED3-B010-4FAF-890D-E62D37C6EB1C}" srcOrd="0" destOrd="0" presId="urn:microsoft.com/office/officeart/2005/8/layout/process1"/>
    <dgm:cxn modelId="{54FC18E0-E6EF-4F94-A92B-622D3C5521C3}" type="presOf" srcId="{54E827B1-D85A-4390-9E56-991796B8E06C}" destId="{B550E490-1B1F-4150-AC9F-9DC63CAE194D}" srcOrd="1" destOrd="0" presId="urn:microsoft.com/office/officeart/2005/8/layout/process1"/>
    <dgm:cxn modelId="{50F8F9E8-4F7C-48BF-9F96-1DB81D9A2571}" type="presParOf" srcId="{C3ED1ED3-B010-4FAF-890D-E62D37C6EB1C}" destId="{4AF04230-4A34-42F9-8CE4-8F0630CA193E}" srcOrd="0" destOrd="0" presId="urn:microsoft.com/office/officeart/2005/8/layout/process1"/>
    <dgm:cxn modelId="{EFB1D6D3-F466-4460-B28B-0E809A34C45D}" type="presParOf" srcId="{C3ED1ED3-B010-4FAF-890D-E62D37C6EB1C}" destId="{F378488A-432B-4AA9-A140-9B549F051116}" srcOrd="1" destOrd="0" presId="urn:microsoft.com/office/officeart/2005/8/layout/process1"/>
    <dgm:cxn modelId="{65BE45F4-33FD-4499-A1F0-8F27A3081C0C}" type="presParOf" srcId="{F378488A-432B-4AA9-A140-9B549F051116}" destId="{3101F5BE-2A52-4252-B1A8-A00090C9DB03}" srcOrd="0" destOrd="0" presId="urn:microsoft.com/office/officeart/2005/8/layout/process1"/>
    <dgm:cxn modelId="{762B4568-023B-4BED-903A-6B7C78FEFA63}" type="presParOf" srcId="{C3ED1ED3-B010-4FAF-890D-E62D37C6EB1C}" destId="{0AAE661A-DA28-40C9-AEE0-1148206D4D00}" srcOrd="2" destOrd="0" presId="urn:microsoft.com/office/officeart/2005/8/layout/process1"/>
    <dgm:cxn modelId="{EDEF56E0-1B1C-49F0-AAB2-E460D7FAFDAD}" type="presParOf" srcId="{C3ED1ED3-B010-4FAF-890D-E62D37C6EB1C}" destId="{385250C7-D676-4770-AF3E-E9739FB0A93D}" srcOrd="3" destOrd="0" presId="urn:microsoft.com/office/officeart/2005/8/layout/process1"/>
    <dgm:cxn modelId="{8F75F8E4-217F-456E-BC74-2BD1608B2B1F}" type="presParOf" srcId="{385250C7-D676-4770-AF3E-E9739FB0A93D}" destId="{B550E490-1B1F-4150-AC9F-9DC63CAE194D}" srcOrd="0" destOrd="0" presId="urn:microsoft.com/office/officeart/2005/8/layout/process1"/>
    <dgm:cxn modelId="{3DCAFE39-D918-47E8-B2DD-A02F5A8A5361}" type="presParOf" srcId="{C3ED1ED3-B010-4FAF-890D-E62D37C6EB1C}" destId="{54B9FA43-1220-47B2-BD10-88844B5F843B}" srcOrd="4" destOrd="0" presId="urn:microsoft.com/office/officeart/2005/8/layout/process1"/>
    <dgm:cxn modelId="{40DAA501-FA04-4DD5-B4A2-6A14A5E24B1F}" type="presParOf" srcId="{C3ED1ED3-B010-4FAF-890D-E62D37C6EB1C}" destId="{8D646572-3A4A-4E23-8E43-5C72CC526A5C}" srcOrd="5" destOrd="0" presId="urn:microsoft.com/office/officeart/2005/8/layout/process1"/>
    <dgm:cxn modelId="{FDD0467E-EFB6-4F75-A519-D8407B45C681}" type="presParOf" srcId="{8D646572-3A4A-4E23-8E43-5C72CC526A5C}" destId="{329552A6-9CB1-4405-B534-424B5CCAAAEF}" srcOrd="0" destOrd="0" presId="urn:microsoft.com/office/officeart/2005/8/layout/process1"/>
    <dgm:cxn modelId="{51EFFB58-AE80-47F0-8C2B-9F8A1F1C0611}" type="presParOf" srcId="{C3ED1ED3-B010-4FAF-890D-E62D37C6EB1C}" destId="{A6A39210-1FEE-43AD-8536-57A77AD3525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42E39C-B146-48FA-942D-5E0EFD19B8B9}" type="doc">
      <dgm:prSet loTypeId="urn:microsoft.com/office/officeart/2005/8/layout/default" loCatId="list" qsTypeId="urn:microsoft.com/office/officeart/2005/8/quickstyle/simple1" qsCatId="simple" csTypeId="urn:microsoft.com/office/officeart/2005/8/colors/accent2_2" csCatId="accent2" phldr="1"/>
      <dgm:spPr/>
      <dgm:t>
        <a:bodyPr/>
        <a:lstStyle/>
        <a:p>
          <a:endParaRPr lang="en-US"/>
        </a:p>
      </dgm:t>
    </dgm:pt>
    <dgm:pt modelId="{766B74AE-7023-4F2E-9A22-3AF3C09E4EA3}">
      <dgm:prSet phldrT="[Text]" custT="1"/>
      <dgm:spPr>
        <a:solidFill>
          <a:schemeClr val="accent1"/>
        </a:solidFill>
      </dgm:spPr>
      <dgm:t>
        <a:bodyPr/>
        <a:lstStyle/>
        <a:p>
          <a:pPr marL="0" algn="ctr">
            <a:spcAft>
              <a:spcPts val="1800"/>
            </a:spcAft>
          </a:pPr>
          <a:r>
            <a:rPr lang="en-US" sz="2600" b="1"/>
            <a:t>Clinical-specific office</a:t>
          </a:r>
        </a:p>
        <a:p>
          <a:pPr marL="0" algn="ctr">
            <a:spcAft>
              <a:spcPts val="1800"/>
            </a:spcAft>
          </a:pPr>
          <a:r>
            <a:rPr lang="en-US" sz="2200" i="0"/>
            <a:t>(3 states)</a:t>
          </a:r>
        </a:p>
        <a:p>
          <a:pPr marL="0" algn="l">
            <a:spcAft>
              <a:spcPct val="35000"/>
            </a:spcAft>
          </a:pPr>
          <a:r>
            <a:rPr lang="en-US" sz="1500"/>
            <a:t>- Led by chief medical officer</a:t>
          </a:r>
        </a:p>
        <a:p>
          <a:pPr marL="0" algn="l">
            <a:spcAft>
              <a:spcPct val="35000"/>
            </a:spcAft>
          </a:pPr>
          <a:r>
            <a:rPr lang="en-US" sz="1500"/>
            <a:t>- Contains majority of clinical staff</a:t>
          </a:r>
        </a:p>
        <a:p>
          <a:pPr marL="114300" indent="-114300" algn="l">
            <a:spcAft>
              <a:spcPct val="35000"/>
            </a:spcAft>
          </a:pPr>
          <a:r>
            <a:rPr lang="en-US" sz="1500"/>
            <a:t>- Includes pharmacy and dental programs</a:t>
          </a:r>
        </a:p>
      </dgm:t>
    </dgm:pt>
    <dgm:pt modelId="{4F696F21-A3A1-46F4-92D4-27825FAD34A0}" type="parTrans" cxnId="{300A1D0B-D0D1-43F1-A279-93B577E3782E}">
      <dgm:prSet/>
      <dgm:spPr/>
      <dgm:t>
        <a:bodyPr/>
        <a:lstStyle/>
        <a:p>
          <a:endParaRPr lang="en-US"/>
        </a:p>
      </dgm:t>
    </dgm:pt>
    <dgm:pt modelId="{458A2FF7-2727-4FC2-BB96-725D3B4C1571}" type="sibTrans" cxnId="{300A1D0B-D0D1-43F1-A279-93B577E3782E}">
      <dgm:prSet/>
      <dgm:spPr/>
      <dgm:t>
        <a:bodyPr/>
        <a:lstStyle/>
        <a:p>
          <a:endParaRPr lang="en-US"/>
        </a:p>
      </dgm:t>
    </dgm:pt>
    <dgm:pt modelId="{CF744BD1-4A82-4D38-A29C-674FF9CFBFF2}">
      <dgm:prSet phldrT="[Text]" custT="1"/>
      <dgm:spPr>
        <a:solidFill>
          <a:schemeClr val="accent1"/>
        </a:solidFill>
      </dgm:spPr>
      <dgm:t>
        <a:bodyPr lIns="100584" tIns="100584" rIns="100584" bIns="100584"/>
        <a:lstStyle/>
        <a:p>
          <a:pPr marL="0" algn="ctr">
            <a:spcAft>
              <a:spcPts val="600"/>
            </a:spcAft>
          </a:pPr>
          <a:r>
            <a:rPr lang="en-US" sz="2200" b="1"/>
            <a:t>Multifunction office with clinical concentration</a:t>
          </a:r>
        </a:p>
        <a:p>
          <a:pPr marL="0" algn="ctr">
            <a:spcAft>
              <a:spcPts val="600"/>
            </a:spcAft>
          </a:pPr>
          <a:r>
            <a:rPr lang="en-US" sz="2200" i="0"/>
            <a:t>(1 state)</a:t>
          </a:r>
        </a:p>
        <a:p>
          <a:pPr marL="0" algn="l">
            <a:spcAft>
              <a:spcPct val="35000"/>
            </a:spcAft>
          </a:pPr>
          <a:r>
            <a:rPr lang="en-US" sz="1500"/>
            <a:t>- Clinical team sits within operations</a:t>
          </a:r>
        </a:p>
        <a:p>
          <a:pPr marL="120650" indent="-120650" algn="l">
            <a:spcAft>
              <a:spcPct val="35000"/>
            </a:spcAft>
          </a:pPr>
          <a:r>
            <a:rPr lang="en-US" sz="1500"/>
            <a:t>- Contains most clinical staff/leaders, but not overseen by chief medical officer</a:t>
          </a:r>
        </a:p>
        <a:p>
          <a:pPr marL="0" algn="l">
            <a:spcAft>
              <a:spcPct val="35000"/>
            </a:spcAft>
          </a:pPr>
          <a:r>
            <a:rPr lang="en-US" sz="1500"/>
            <a:t>- Pharmacy and dental in separate offices</a:t>
          </a:r>
        </a:p>
      </dgm:t>
    </dgm:pt>
    <dgm:pt modelId="{6B01DF36-6B4F-4FF5-BDD6-4A177A2CF6A0}" type="parTrans" cxnId="{A94EF66F-B11E-4658-89D0-FF0D9A604105}">
      <dgm:prSet/>
      <dgm:spPr/>
      <dgm:t>
        <a:bodyPr/>
        <a:lstStyle/>
        <a:p>
          <a:endParaRPr lang="en-US"/>
        </a:p>
      </dgm:t>
    </dgm:pt>
    <dgm:pt modelId="{275A40EC-0296-4D5C-AF0B-52C1A6183FD8}" type="sibTrans" cxnId="{A94EF66F-B11E-4658-89D0-FF0D9A604105}">
      <dgm:prSet/>
      <dgm:spPr/>
      <dgm:t>
        <a:bodyPr/>
        <a:lstStyle/>
        <a:p>
          <a:endParaRPr lang="en-US"/>
        </a:p>
      </dgm:t>
    </dgm:pt>
    <dgm:pt modelId="{76A1A521-B8D3-499F-B965-F463F83B6257}">
      <dgm:prSet phldrT="[Text]" custT="1"/>
      <dgm:spPr>
        <a:solidFill>
          <a:schemeClr val="accent1"/>
        </a:solidFill>
      </dgm:spPr>
      <dgm:t>
        <a:bodyPr/>
        <a:lstStyle/>
        <a:p>
          <a:pPr algn="ctr">
            <a:spcAft>
              <a:spcPts val="1800"/>
            </a:spcAft>
          </a:pPr>
          <a:r>
            <a:rPr lang="en-US" sz="2600" b="1"/>
            <a:t>Dispersed model</a:t>
          </a:r>
        </a:p>
        <a:p>
          <a:pPr algn="ctr">
            <a:spcAft>
              <a:spcPts val="1800"/>
            </a:spcAft>
          </a:pPr>
          <a:r>
            <a:rPr lang="en-US" sz="2200" i="0"/>
            <a:t>(2 states)</a:t>
          </a:r>
        </a:p>
        <a:p>
          <a:pPr algn="l">
            <a:spcAft>
              <a:spcPct val="35000"/>
            </a:spcAft>
          </a:pPr>
          <a:r>
            <a:rPr lang="en-US" sz="1500"/>
            <a:t>- Medical director(s) sits separately</a:t>
          </a:r>
        </a:p>
        <a:p>
          <a:pPr algn="l">
            <a:spcAft>
              <a:spcPct val="35000"/>
            </a:spcAft>
          </a:pPr>
          <a:r>
            <a:rPr lang="en-US" sz="1500"/>
            <a:t>- Clinical staff spread over multiple teams</a:t>
          </a:r>
        </a:p>
        <a:p>
          <a:pPr algn="l">
            <a:spcAft>
              <a:spcPct val="35000"/>
            </a:spcAft>
          </a:pPr>
          <a:r>
            <a:rPr lang="en-US" sz="1500"/>
            <a:t>- Pharmacy sits separate from medical</a:t>
          </a:r>
        </a:p>
      </dgm:t>
    </dgm:pt>
    <dgm:pt modelId="{85FAA04E-8933-45B8-86A3-E00124090083}" type="parTrans" cxnId="{5C2D26BB-99E7-4287-A3F1-A9B5CCA34CF5}">
      <dgm:prSet/>
      <dgm:spPr/>
      <dgm:t>
        <a:bodyPr/>
        <a:lstStyle/>
        <a:p>
          <a:endParaRPr lang="en-US"/>
        </a:p>
      </dgm:t>
    </dgm:pt>
    <dgm:pt modelId="{726C41E5-BC08-408E-AE5E-1A84899F87D3}" type="sibTrans" cxnId="{5C2D26BB-99E7-4287-A3F1-A9B5CCA34CF5}">
      <dgm:prSet/>
      <dgm:spPr/>
      <dgm:t>
        <a:bodyPr/>
        <a:lstStyle/>
        <a:p>
          <a:endParaRPr lang="en-US"/>
        </a:p>
      </dgm:t>
    </dgm:pt>
    <dgm:pt modelId="{008275C0-4B0F-4BD9-BBE5-D93EA36D759D}" type="pres">
      <dgm:prSet presAssocID="{2142E39C-B146-48FA-942D-5E0EFD19B8B9}" presName="diagram" presStyleCnt="0">
        <dgm:presLayoutVars>
          <dgm:dir/>
          <dgm:resizeHandles val="exact"/>
        </dgm:presLayoutVars>
      </dgm:prSet>
      <dgm:spPr/>
    </dgm:pt>
    <dgm:pt modelId="{5124D6FB-24A9-4F74-B4F9-059089641E8A}" type="pres">
      <dgm:prSet presAssocID="{766B74AE-7023-4F2E-9A22-3AF3C09E4EA3}" presName="node" presStyleLbl="node1" presStyleIdx="0" presStyleCnt="3">
        <dgm:presLayoutVars>
          <dgm:bulletEnabled val="1"/>
        </dgm:presLayoutVars>
      </dgm:prSet>
      <dgm:spPr/>
    </dgm:pt>
    <dgm:pt modelId="{281E4687-6221-4446-884C-CB05FBCCDA08}" type="pres">
      <dgm:prSet presAssocID="{458A2FF7-2727-4FC2-BB96-725D3B4C1571}" presName="sibTrans" presStyleCnt="0"/>
      <dgm:spPr/>
    </dgm:pt>
    <dgm:pt modelId="{68FEB34D-9D23-43E7-994D-DFD96AD7C543}" type="pres">
      <dgm:prSet presAssocID="{CF744BD1-4A82-4D38-A29C-674FF9CFBFF2}" presName="node" presStyleLbl="node1" presStyleIdx="1" presStyleCnt="3">
        <dgm:presLayoutVars>
          <dgm:bulletEnabled val="1"/>
        </dgm:presLayoutVars>
      </dgm:prSet>
      <dgm:spPr/>
    </dgm:pt>
    <dgm:pt modelId="{57F375A0-009C-4D51-9652-0A9BE612B6C2}" type="pres">
      <dgm:prSet presAssocID="{275A40EC-0296-4D5C-AF0B-52C1A6183FD8}" presName="sibTrans" presStyleCnt="0"/>
      <dgm:spPr/>
    </dgm:pt>
    <dgm:pt modelId="{895D9358-0FA7-4F3E-BDC3-6D8063A0580E}" type="pres">
      <dgm:prSet presAssocID="{76A1A521-B8D3-499F-B965-F463F83B6257}" presName="node" presStyleLbl="node1" presStyleIdx="2" presStyleCnt="3">
        <dgm:presLayoutVars>
          <dgm:bulletEnabled val="1"/>
        </dgm:presLayoutVars>
      </dgm:prSet>
      <dgm:spPr/>
    </dgm:pt>
  </dgm:ptLst>
  <dgm:cxnLst>
    <dgm:cxn modelId="{300A1D0B-D0D1-43F1-A279-93B577E3782E}" srcId="{2142E39C-B146-48FA-942D-5E0EFD19B8B9}" destId="{766B74AE-7023-4F2E-9A22-3AF3C09E4EA3}" srcOrd="0" destOrd="0" parTransId="{4F696F21-A3A1-46F4-92D4-27825FAD34A0}" sibTransId="{458A2FF7-2727-4FC2-BB96-725D3B4C1571}"/>
    <dgm:cxn modelId="{A94EF66F-B11E-4658-89D0-FF0D9A604105}" srcId="{2142E39C-B146-48FA-942D-5E0EFD19B8B9}" destId="{CF744BD1-4A82-4D38-A29C-674FF9CFBFF2}" srcOrd="1" destOrd="0" parTransId="{6B01DF36-6B4F-4FF5-BDD6-4A177A2CF6A0}" sibTransId="{275A40EC-0296-4D5C-AF0B-52C1A6183FD8}"/>
    <dgm:cxn modelId="{611B0C71-3107-4E0F-82DC-A0F378968489}" type="presOf" srcId="{CF744BD1-4A82-4D38-A29C-674FF9CFBFF2}" destId="{68FEB34D-9D23-43E7-994D-DFD96AD7C543}" srcOrd="0" destOrd="0" presId="urn:microsoft.com/office/officeart/2005/8/layout/default"/>
    <dgm:cxn modelId="{13B11C51-F4DD-4D09-ACBA-74A6FC1452BD}" type="presOf" srcId="{76A1A521-B8D3-499F-B965-F463F83B6257}" destId="{895D9358-0FA7-4F3E-BDC3-6D8063A0580E}" srcOrd="0" destOrd="0" presId="urn:microsoft.com/office/officeart/2005/8/layout/default"/>
    <dgm:cxn modelId="{E8E520B0-242E-446C-9119-B16557B07098}" type="presOf" srcId="{766B74AE-7023-4F2E-9A22-3AF3C09E4EA3}" destId="{5124D6FB-24A9-4F74-B4F9-059089641E8A}" srcOrd="0" destOrd="0" presId="urn:microsoft.com/office/officeart/2005/8/layout/default"/>
    <dgm:cxn modelId="{68D0C4B1-1DDB-42B6-ABAF-7A5C76E82CBD}" type="presOf" srcId="{2142E39C-B146-48FA-942D-5E0EFD19B8B9}" destId="{008275C0-4B0F-4BD9-BBE5-D93EA36D759D}" srcOrd="0" destOrd="0" presId="urn:microsoft.com/office/officeart/2005/8/layout/default"/>
    <dgm:cxn modelId="{5C2D26BB-99E7-4287-A3F1-A9B5CCA34CF5}" srcId="{2142E39C-B146-48FA-942D-5E0EFD19B8B9}" destId="{76A1A521-B8D3-499F-B965-F463F83B6257}" srcOrd="2" destOrd="0" parTransId="{85FAA04E-8933-45B8-86A3-E00124090083}" sibTransId="{726C41E5-BC08-408E-AE5E-1A84899F87D3}"/>
    <dgm:cxn modelId="{CE2365FB-C8D3-4ED2-892D-8D7F549C35BB}" type="presParOf" srcId="{008275C0-4B0F-4BD9-BBE5-D93EA36D759D}" destId="{5124D6FB-24A9-4F74-B4F9-059089641E8A}" srcOrd="0" destOrd="0" presId="urn:microsoft.com/office/officeart/2005/8/layout/default"/>
    <dgm:cxn modelId="{5E9F6632-ACF6-4A1B-8771-E193CA4BDBCE}" type="presParOf" srcId="{008275C0-4B0F-4BD9-BBE5-D93EA36D759D}" destId="{281E4687-6221-4446-884C-CB05FBCCDA08}" srcOrd="1" destOrd="0" presId="urn:microsoft.com/office/officeart/2005/8/layout/default"/>
    <dgm:cxn modelId="{C9C44E6C-7C03-4AC5-A400-3209E0073A24}" type="presParOf" srcId="{008275C0-4B0F-4BD9-BBE5-D93EA36D759D}" destId="{68FEB34D-9D23-43E7-994D-DFD96AD7C543}" srcOrd="2" destOrd="0" presId="urn:microsoft.com/office/officeart/2005/8/layout/default"/>
    <dgm:cxn modelId="{12A70230-4E37-45A3-9CEF-E20DFEC5A02D}" type="presParOf" srcId="{008275C0-4B0F-4BD9-BBE5-D93EA36D759D}" destId="{57F375A0-009C-4D51-9652-0A9BE612B6C2}" srcOrd="3" destOrd="0" presId="urn:microsoft.com/office/officeart/2005/8/layout/default"/>
    <dgm:cxn modelId="{6FBF9043-B9AA-445D-89FC-9F90CE85A6DC}" type="presParOf" srcId="{008275C0-4B0F-4BD9-BBE5-D93EA36D759D}" destId="{895D9358-0FA7-4F3E-BDC3-6D8063A0580E}"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529338-B0F7-4F7A-89CC-5D5283083DA3}" type="doc">
      <dgm:prSet loTypeId="urn:microsoft.com/office/officeart/2005/8/layout/process1" loCatId="process" qsTypeId="urn:microsoft.com/office/officeart/2005/8/quickstyle/simple1" qsCatId="simple" csTypeId="urn:microsoft.com/office/officeart/2005/8/colors/accent2_2" csCatId="accent2" phldr="1"/>
      <dgm:spPr/>
      <dgm:t>
        <a:bodyPr/>
        <a:lstStyle/>
        <a:p>
          <a:endParaRPr lang="en-US"/>
        </a:p>
      </dgm:t>
    </dgm:pt>
    <dgm:pt modelId="{8FF263E6-B933-45E5-B69E-3E951E278D2F}">
      <dgm:prSet phldrT="[Text]"/>
      <dgm:spPr/>
      <dgm:t>
        <a:bodyPr/>
        <a:lstStyle/>
        <a:p>
          <a:r>
            <a:rPr lang="en-US"/>
            <a:t>Clinical Staff Duties</a:t>
          </a:r>
        </a:p>
      </dgm:t>
    </dgm:pt>
    <dgm:pt modelId="{320A6A27-6E76-4A0D-8AFC-2C499DDA204D}" type="parTrans" cxnId="{4994861A-BB88-4385-B458-9D5B01D38418}">
      <dgm:prSet/>
      <dgm:spPr/>
      <dgm:t>
        <a:bodyPr/>
        <a:lstStyle/>
        <a:p>
          <a:endParaRPr lang="en-US"/>
        </a:p>
      </dgm:t>
    </dgm:pt>
    <dgm:pt modelId="{54E827B1-D85A-4390-9E56-991796B8E06C}" type="sibTrans" cxnId="{4994861A-BB88-4385-B458-9D5B01D38418}">
      <dgm:prSet/>
      <dgm:spPr>
        <a:solidFill>
          <a:schemeClr val="accent1">
            <a:lumMod val="60000"/>
            <a:lumOff val="40000"/>
          </a:schemeClr>
        </a:solidFill>
      </dgm:spPr>
      <dgm:t>
        <a:bodyPr/>
        <a:lstStyle/>
        <a:p>
          <a:endParaRPr lang="en-US"/>
        </a:p>
      </dgm:t>
    </dgm:pt>
    <dgm:pt modelId="{A9B6EE25-DDD4-4998-894E-EEDD486F3621}">
      <dgm:prSet phldrT="[Text]"/>
      <dgm:spPr/>
      <dgm:t>
        <a:bodyPr/>
        <a:lstStyle/>
        <a:p>
          <a:r>
            <a:rPr lang="en-US"/>
            <a:t>Strategies to Enhance and Extend Clinical Expertise</a:t>
          </a:r>
        </a:p>
      </dgm:t>
    </dgm:pt>
    <dgm:pt modelId="{AFCE4C95-619B-4969-8E16-B919D0D49440}" type="parTrans" cxnId="{4E3EE612-82A5-418B-89DE-0836DF4BA7D9}">
      <dgm:prSet/>
      <dgm:spPr/>
      <dgm:t>
        <a:bodyPr/>
        <a:lstStyle/>
        <a:p>
          <a:endParaRPr lang="en-US"/>
        </a:p>
      </dgm:t>
    </dgm:pt>
    <dgm:pt modelId="{887B37E6-83B6-42FD-8F06-F9C823A39569}" type="sibTrans" cxnId="{4E3EE612-82A5-418B-89DE-0836DF4BA7D9}">
      <dgm:prSet/>
      <dgm:spPr>
        <a:solidFill>
          <a:schemeClr val="accent1">
            <a:lumMod val="60000"/>
            <a:lumOff val="40000"/>
          </a:schemeClr>
        </a:solidFill>
      </dgm:spPr>
      <dgm:t>
        <a:bodyPr/>
        <a:lstStyle/>
        <a:p>
          <a:endParaRPr lang="en-US"/>
        </a:p>
      </dgm:t>
    </dgm:pt>
    <dgm:pt modelId="{A2D8B206-3E5E-4A01-A439-4A5545442BDC}">
      <dgm:prSet/>
      <dgm:spPr/>
      <dgm:t>
        <a:bodyPr/>
        <a:lstStyle/>
        <a:p>
          <a:r>
            <a:rPr lang="en-US"/>
            <a:t>Recruiting and Retaining Clinical Staff</a:t>
          </a:r>
        </a:p>
      </dgm:t>
    </dgm:pt>
    <dgm:pt modelId="{23919172-A33A-4288-B688-FEDD2242EBFB}" type="parTrans" cxnId="{6E68A650-206E-413C-A458-5AC7F9FE3EE3}">
      <dgm:prSet/>
      <dgm:spPr/>
      <dgm:t>
        <a:bodyPr/>
        <a:lstStyle/>
        <a:p>
          <a:endParaRPr lang="en-US"/>
        </a:p>
      </dgm:t>
    </dgm:pt>
    <dgm:pt modelId="{672E6A48-78F8-43D4-BC66-0893AEF00030}" type="sibTrans" cxnId="{6E68A650-206E-413C-A458-5AC7F9FE3EE3}">
      <dgm:prSet/>
      <dgm:spPr/>
      <dgm:t>
        <a:bodyPr/>
        <a:lstStyle/>
        <a:p>
          <a:endParaRPr lang="en-US"/>
        </a:p>
      </dgm:t>
    </dgm:pt>
    <dgm:pt modelId="{203F9321-4B31-4DFE-970E-E62B019BCD11}">
      <dgm:prSet phldrT="[Text]"/>
      <dgm:spPr/>
      <dgm:t>
        <a:bodyPr/>
        <a:lstStyle/>
        <a:p>
          <a:r>
            <a:rPr lang="en-US"/>
            <a:t>Clinical Staff Structures and Resources</a:t>
          </a:r>
        </a:p>
      </dgm:t>
    </dgm:pt>
    <dgm:pt modelId="{BD384EF6-6F4D-4078-A634-D0E7B37CBF63}" type="parTrans" cxnId="{10E3EF0A-413B-41F0-855F-0186B2D7EE15}">
      <dgm:prSet/>
      <dgm:spPr/>
      <dgm:t>
        <a:bodyPr/>
        <a:lstStyle/>
        <a:p>
          <a:endParaRPr lang="en-US"/>
        </a:p>
      </dgm:t>
    </dgm:pt>
    <dgm:pt modelId="{578DF923-2CA2-4905-8C4E-E0D2D7B2674E}" type="sibTrans" cxnId="{10E3EF0A-413B-41F0-855F-0186B2D7EE15}">
      <dgm:prSet/>
      <dgm:spPr>
        <a:solidFill>
          <a:schemeClr val="accent1">
            <a:lumMod val="60000"/>
            <a:lumOff val="40000"/>
          </a:schemeClr>
        </a:solidFill>
      </dgm:spPr>
      <dgm:t>
        <a:bodyPr/>
        <a:lstStyle/>
        <a:p>
          <a:endParaRPr lang="en-US"/>
        </a:p>
      </dgm:t>
    </dgm:pt>
    <dgm:pt modelId="{C3ED1ED3-B010-4FAF-890D-E62D37C6EB1C}" type="pres">
      <dgm:prSet presAssocID="{51529338-B0F7-4F7A-89CC-5D5283083DA3}" presName="Name0" presStyleCnt="0">
        <dgm:presLayoutVars>
          <dgm:dir/>
          <dgm:resizeHandles val="exact"/>
        </dgm:presLayoutVars>
      </dgm:prSet>
      <dgm:spPr/>
    </dgm:pt>
    <dgm:pt modelId="{4AF04230-4A34-42F9-8CE4-8F0630CA193E}" type="pres">
      <dgm:prSet presAssocID="{203F9321-4B31-4DFE-970E-E62B019BCD11}" presName="node" presStyleLbl="node1" presStyleIdx="0" presStyleCnt="4" custScaleY="227005">
        <dgm:presLayoutVars>
          <dgm:bulletEnabled val="1"/>
        </dgm:presLayoutVars>
      </dgm:prSet>
      <dgm:spPr/>
    </dgm:pt>
    <dgm:pt modelId="{F378488A-432B-4AA9-A140-9B549F051116}" type="pres">
      <dgm:prSet presAssocID="{578DF923-2CA2-4905-8C4E-E0D2D7B2674E}" presName="sibTrans" presStyleLbl="sibTrans2D1" presStyleIdx="0" presStyleCnt="3"/>
      <dgm:spPr/>
    </dgm:pt>
    <dgm:pt modelId="{3101F5BE-2A52-4252-B1A8-A00090C9DB03}" type="pres">
      <dgm:prSet presAssocID="{578DF923-2CA2-4905-8C4E-E0D2D7B2674E}" presName="connectorText" presStyleLbl="sibTrans2D1" presStyleIdx="0" presStyleCnt="3"/>
      <dgm:spPr/>
    </dgm:pt>
    <dgm:pt modelId="{0AAE661A-DA28-40C9-AEE0-1148206D4D00}" type="pres">
      <dgm:prSet presAssocID="{8FF263E6-B933-45E5-B69E-3E951E278D2F}" presName="node" presStyleLbl="node1" presStyleIdx="1" presStyleCnt="4" custScaleY="227005">
        <dgm:presLayoutVars>
          <dgm:bulletEnabled val="1"/>
        </dgm:presLayoutVars>
      </dgm:prSet>
      <dgm:spPr/>
    </dgm:pt>
    <dgm:pt modelId="{385250C7-D676-4770-AF3E-E9739FB0A93D}" type="pres">
      <dgm:prSet presAssocID="{54E827B1-D85A-4390-9E56-991796B8E06C}" presName="sibTrans" presStyleLbl="sibTrans2D1" presStyleIdx="1" presStyleCnt="3"/>
      <dgm:spPr/>
    </dgm:pt>
    <dgm:pt modelId="{B550E490-1B1F-4150-AC9F-9DC63CAE194D}" type="pres">
      <dgm:prSet presAssocID="{54E827B1-D85A-4390-9E56-991796B8E06C}" presName="connectorText" presStyleLbl="sibTrans2D1" presStyleIdx="1" presStyleCnt="3"/>
      <dgm:spPr/>
    </dgm:pt>
    <dgm:pt modelId="{54B9FA43-1220-47B2-BD10-88844B5F843B}" type="pres">
      <dgm:prSet presAssocID="{A9B6EE25-DDD4-4998-894E-EEDD486F3621}" presName="node" presStyleLbl="node1" presStyleIdx="2" presStyleCnt="4" custScaleY="227005">
        <dgm:presLayoutVars>
          <dgm:bulletEnabled val="1"/>
        </dgm:presLayoutVars>
      </dgm:prSet>
      <dgm:spPr/>
    </dgm:pt>
    <dgm:pt modelId="{8D646572-3A4A-4E23-8E43-5C72CC526A5C}" type="pres">
      <dgm:prSet presAssocID="{887B37E6-83B6-42FD-8F06-F9C823A39569}" presName="sibTrans" presStyleLbl="sibTrans2D1" presStyleIdx="2" presStyleCnt="3"/>
      <dgm:spPr/>
    </dgm:pt>
    <dgm:pt modelId="{329552A6-9CB1-4405-B534-424B5CCAAAEF}" type="pres">
      <dgm:prSet presAssocID="{887B37E6-83B6-42FD-8F06-F9C823A39569}" presName="connectorText" presStyleLbl="sibTrans2D1" presStyleIdx="2" presStyleCnt="3"/>
      <dgm:spPr/>
    </dgm:pt>
    <dgm:pt modelId="{A6A39210-1FEE-43AD-8536-57A77AD35251}" type="pres">
      <dgm:prSet presAssocID="{A2D8B206-3E5E-4A01-A439-4A5545442BDC}" presName="node" presStyleLbl="node1" presStyleIdx="3" presStyleCnt="4" custScaleY="227005">
        <dgm:presLayoutVars>
          <dgm:bulletEnabled val="1"/>
        </dgm:presLayoutVars>
      </dgm:prSet>
      <dgm:spPr/>
    </dgm:pt>
  </dgm:ptLst>
  <dgm:cxnLst>
    <dgm:cxn modelId="{10E3EF0A-413B-41F0-855F-0186B2D7EE15}" srcId="{51529338-B0F7-4F7A-89CC-5D5283083DA3}" destId="{203F9321-4B31-4DFE-970E-E62B019BCD11}" srcOrd="0" destOrd="0" parTransId="{BD384EF6-6F4D-4078-A634-D0E7B37CBF63}" sibTransId="{578DF923-2CA2-4905-8C4E-E0D2D7B2674E}"/>
    <dgm:cxn modelId="{4E3EE612-82A5-418B-89DE-0836DF4BA7D9}" srcId="{51529338-B0F7-4F7A-89CC-5D5283083DA3}" destId="{A9B6EE25-DDD4-4998-894E-EEDD486F3621}" srcOrd="2" destOrd="0" parTransId="{AFCE4C95-619B-4969-8E16-B919D0D49440}" sibTransId="{887B37E6-83B6-42FD-8F06-F9C823A39569}"/>
    <dgm:cxn modelId="{4994861A-BB88-4385-B458-9D5B01D38418}" srcId="{51529338-B0F7-4F7A-89CC-5D5283083DA3}" destId="{8FF263E6-B933-45E5-B69E-3E951E278D2F}" srcOrd="1" destOrd="0" parTransId="{320A6A27-6E76-4A0D-8AFC-2C499DDA204D}" sibTransId="{54E827B1-D85A-4390-9E56-991796B8E06C}"/>
    <dgm:cxn modelId="{603EEA23-4896-4757-BA63-AFD7E32D3A12}" type="presOf" srcId="{A2D8B206-3E5E-4A01-A439-4A5545442BDC}" destId="{A6A39210-1FEE-43AD-8536-57A77AD35251}" srcOrd="0" destOrd="0" presId="urn:microsoft.com/office/officeart/2005/8/layout/process1"/>
    <dgm:cxn modelId="{110AE335-7140-40FB-9D66-DEFCB18CB62D}" type="presOf" srcId="{578DF923-2CA2-4905-8C4E-E0D2D7B2674E}" destId="{F378488A-432B-4AA9-A140-9B549F051116}" srcOrd="0" destOrd="0" presId="urn:microsoft.com/office/officeart/2005/8/layout/process1"/>
    <dgm:cxn modelId="{D1AF216C-7601-4BC0-973C-B875C49C38CA}" type="presOf" srcId="{203F9321-4B31-4DFE-970E-E62B019BCD11}" destId="{4AF04230-4A34-42F9-8CE4-8F0630CA193E}" srcOrd="0" destOrd="0" presId="urn:microsoft.com/office/officeart/2005/8/layout/process1"/>
    <dgm:cxn modelId="{6E68A650-206E-413C-A458-5AC7F9FE3EE3}" srcId="{51529338-B0F7-4F7A-89CC-5D5283083DA3}" destId="{A2D8B206-3E5E-4A01-A439-4A5545442BDC}" srcOrd="3" destOrd="0" parTransId="{23919172-A33A-4288-B688-FEDD2242EBFB}" sibTransId="{672E6A48-78F8-43D4-BC66-0893AEF00030}"/>
    <dgm:cxn modelId="{3E0DC755-58D9-4867-9E70-F99E4F69D2CF}" type="presOf" srcId="{887B37E6-83B6-42FD-8F06-F9C823A39569}" destId="{8D646572-3A4A-4E23-8E43-5C72CC526A5C}" srcOrd="0" destOrd="0" presId="urn:microsoft.com/office/officeart/2005/8/layout/process1"/>
    <dgm:cxn modelId="{A7CA925A-9287-43F3-9C2D-10AD64F5B9BC}" type="presOf" srcId="{8FF263E6-B933-45E5-B69E-3E951E278D2F}" destId="{0AAE661A-DA28-40C9-AEE0-1148206D4D00}" srcOrd="0" destOrd="0" presId="urn:microsoft.com/office/officeart/2005/8/layout/process1"/>
    <dgm:cxn modelId="{6FBDC27B-0D8E-4E9B-B315-45ADFF56CFE5}" type="presOf" srcId="{54E827B1-D85A-4390-9E56-991796B8E06C}" destId="{385250C7-D676-4770-AF3E-E9739FB0A93D}" srcOrd="0" destOrd="0" presId="urn:microsoft.com/office/officeart/2005/8/layout/process1"/>
    <dgm:cxn modelId="{820EC889-2262-4461-B3FE-B95DC90ED4C8}" type="presOf" srcId="{887B37E6-83B6-42FD-8F06-F9C823A39569}" destId="{329552A6-9CB1-4405-B534-424B5CCAAAEF}" srcOrd="1" destOrd="0" presId="urn:microsoft.com/office/officeart/2005/8/layout/process1"/>
    <dgm:cxn modelId="{67C206B0-03D2-4057-81A4-8AE0C13953B6}" type="presOf" srcId="{578DF923-2CA2-4905-8C4E-E0D2D7B2674E}" destId="{3101F5BE-2A52-4252-B1A8-A00090C9DB03}" srcOrd="1" destOrd="0" presId="urn:microsoft.com/office/officeart/2005/8/layout/process1"/>
    <dgm:cxn modelId="{07DFB5B8-D231-43CC-989A-031B56CE1D1D}" type="presOf" srcId="{A9B6EE25-DDD4-4998-894E-EEDD486F3621}" destId="{54B9FA43-1220-47B2-BD10-88844B5F843B}" srcOrd="0" destOrd="0" presId="urn:microsoft.com/office/officeart/2005/8/layout/process1"/>
    <dgm:cxn modelId="{5C04C4B9-92D5-4D2F-A4C7-41025A604BAA}" type="presOf" srcId="{51529338-B0F7-4F7A-89CC-5D5283083DA3}" destId="{C3ED1ED3-B010-4FAF-890D-E62D37C6EB1C}" srcOrd="0" destOrd="0" presId="urn:microsoft.com/office/officeart/2005/8/layout/process1"/>
    <dgm:cxn modelId="{54FC18E0-E6EF-4F94-A92B-622D3C5521C3}" type="presOf" srcId="{54E827B1-D85A-4390-9E56-991796B8E06C}" destId="{B550E490-1B1F-4150-AC9F-9DC63CAE194D}" srcOrd="1" destOrd="0" presId="urn:microsoft.com/office/officeart/2005/8/layout/process1"/>
    <dgm:cxn modelId="{50F8F9E8-4F7C-48BF-9F96-1DB81D9A2571}" type="presParOf" srcId="{C3ED1ED3-B010-4FAF-890D-E62D37C6EB1C}" destId="{4AF04230-4A34-42F9-8CE4-8F0630CA193E}" srcOrd="0" destOrd="0" presId="urn:microsoft.com/office/officeart/2005/8/layout/process1"/>
    <dgm:cxn modelId="{EFB1D6D3-F466-4460-B28B-0E809A34C45D}" type="presParOf" srcId="{C3ED1ED3-B010-4FAF-890D-E62D37C6EB1C}" destId="{F378488A-432B-4AA9-A140-9B549F051116}" srcOrd="1" destOrd="0" presId="urn:microsoft.com/office/officeart/2005/8/layout/process1"/>
    <dgm:cxn modelId="{65BE45F4-33FD-4499-A1F0-8F27A3081C0C}" type="presParOf" srcId="{F378488A-432B-4AA9-A140-9B549F051116}" destId="{3101F5BE-2A52-4252-B1A8-A00090C9DB03}" srcOrd="0" destOrd="0" presId="urn:microsoft.com/office/officeart/2005/8/layout/process1"/>
    <dgm:cxn modelId="{762B4568-023B-4BED-903A-6B7C78FEFA63}" type="presParOf" srcId="{C3ED1ED3-B010-4FAF-890D-E62D37C6EB1C}" destId="{0AAE661A-DA28-40C9-AEE0-1148206D4D00}" srcOrd="2" destOrd="0" presId="urn:microsoft.com/office/officeart/2005/8/layout/process1"/>
    <dgm:cxn modelId="{EDEF56E0-1B1C-49F0-AAB2-E460D7FAFDAD}" type="presParOf" srcId="{C3ED1ED3-B010-4FAF-890D-E62D37C6EB1C}" destId="{385250C7-D676-4770-AF3E-E9739FB0A93D}" srcOrd="3" destOrd="0" presId="urn:microsoft.com/office/officeart/2005/8/layout/process1"/>
    <dgm:cxn modelId="{8F75F8E4-217F-456E-BC74-2BD1608B2B1F}" type="presParOf" srcId="{385250C7-D676-4770-AF3E-E9739FB0A93D}" destId="{B550E490-1B1F-4150-AC9F-9DC63CAE194D}" srcOrd="0" destOrd="0" presId="urn:microsoft.com/office/officeart/2005/8/layout/process1"/>
    <dgm:cxn modelId="{3DCAFE39-D918-47E8-B2DD-A02F5A8A5361}" type="presParOf" srcId="{C3ED1ED3-B010-4FAF-890D-E62D37C6EB1C}" destId="{54B9FA43-1220-47B2-BD10-88844B5F843B}" srcOrd="4" destOrd="0" presId="urn:microsoft.com/office/officeart/2005/8/layout/process1"/>
    <dgm:cxn modelId="{40DAA501-FA04-4DD5-B4A2-6A14A5E24B1F}" type="presParOf" srcId="{C3ED1ED3-B010-4FAF-890D-E62D37C6EB1C}" destId="{8D646572-3A4A-4E23-8E43-5C72CC526A5C}" srcOrd="5" destOrd="0" presId="urn:microsoft.com/office/officeart/2005/8/layout/process1"/>
    <dgm:cxn modelId="{FDD0467E-EFB6-4F75-A519-D8407B45C681}" type="presParOf" srcId="{8D646572-3A4A-4E23-8E43-5C72CC526A5C}" destId="{329552A6-9CB1-4405-B534-424B5CCAAAEF}" srcOrd="0" destOrd="0" presId="urn:microsoft.com/office/officeart/2005/8/layout/process1"/>
    <dgm:cxn modelId="{51EFFB58-AE80-47F0-8C2B-9F8A1F1C0611}" type="presParOf" srcId="{C3ED1ED3-B010-4FAF-890D-E62D37C6EB1C}" destId="{A6A39210-1FEE-43AD-8536-57A77AD3525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4510631-D169-405E-92F6-4C567B404131}" type="doc">
      <dgm:prSet loTypeId="urn:microsoft.com/office/officeart/2005/8/layout/radial5" loCatId="cycle" qsTypeId="urn:microsoft.com/office/officeart/2005/8/quickstyle/simple1" qsCatId="simple" csTypeId="urn:microsoft.com/office/officeart/2005/8/colors/accent2_2" csCatId="accent2" phldr="1"/>
      <dgm:spPr/>
      <dgm:t>
        <a:bodyPr/>
        <a:lstStyle/>
        <a:p>
          <a:endParaRPr lang="en-US"/>
        </a:p>
      </dgm:t>
    </dgm:pt>
    <dgm:pt modelId="{F53FD18E-BD33-460B-B310-9C7A4701FD3C}">
      <dgm:prSet phldrT="[Text]" custT="1"/>
      <dgm:spPr>
        <a:solidFill>
          <a:schemeClr val="accent1"/>
        </a:solidFill>
      </dgm:spPr>
      <dgm:t>
        <a:bodyPr/>
        <a:lstStyle/>
        <a:p>
          <a:r>
            <a:rPr lang="en-US" sz="2000" b="1">
              <a:latin typeface="Lato" panose="020F0502020204030203" pitchFamily="34" charset="0"/>
              <a:ea typeface="Lato" panose="020F0502020204030203" pitchFamily="34" charset="0"/>
              <a:cs typeface="Lato" panose="020F0502020204030203" pitchFamily="34" charset="0"/>
            </a:rPr>
            <a:t>Clinical Staff</a:t>
          </a:r>
        </a:p>
      </dgm:t>
    </dgm:pt>
    <dgm:pt modelId="{3B86195F-1E13-4690-BE75-38A7C7EF4C90}" type="parTrans" cxnId="{93F4EBFC-D933-421C-A0EE-5E65F12879DC}">
      <dgm:prSet/>
      <dgm:spPr/>
      <dgm:t>
        <a:bodyPr/>
        <a:lstStyle/>
        <a:p>
          <a:endParaRPr lang="en-US" sz="1100"/>
        </a:p>
      </dgm:t>
    </dgm:pt>
    <dgm:pt modelId="{4BA72512-5AE3-479F-945A-08C109A93CD1}" type="sibTrans" cxnId="{93F4EBFC-D933-421C-A0EE-5E65F12879DC}">
      <dgm:prSet/>
      <dgm:spPr/>
      <dgm:t>
        <a:bodyPr/>
        <a:lstStyle/>
        <a:p>
          <a:endParaRPr lang="en-US" sz="1100"/>
        </a:p>
      </dgm:t>
    </dgm:pt>
    <dgm:pt modelId="{F7BC95A1-9443-43D3-A2D2-553FDF683D78}">
      <dgm:prSet phldrT="[Text]" custT="1"/>
      <dgm:spPr>
        <a:solidFill>
          <a:schemeClr val="accent1"/>
        </a:solidFill>
      </dgm:spPr>
      <dgm:t>
        <a:bodyPr/>
        <a:lstStyle/>
        <a:p>
          <a:r>
            <a:rPr lang="en-US" sz="1200">
              <a:latin typeface="Lato" panose="020F0502020204030203" pitchFamily="34" charset="0"/>
              <a:ea typeface="Lato" panose="020F0502020204030203" pitchFamily="34" charset="0"/>
              <a:cs typeface="Lato" panose="020F0502020204030203" pitchFamily="34" charset="0"/>
            </a:rPr>
            <a:t>Utilization Review</a:t>
          </a:r>
          <a:endParaRPr lang="en-US" sz="1200"/>
        </a:p>
      </dgm:t>
    </dgm:pt>
    <dgm:pt modelId="{06295A87-AB67-4747-A30C-6E9DA0D6BB1E}" type="parTrans" cxnId="{DA58FC84-850A-4F62-A8BC-B42C038C6B90}">
      <dgm:prSet custT="1"/>
      <dgm:spPr>
        <a:solidFill>
          <a:schemeClr val="accent1">
            <a:lumMod val="60000"/>
            <a:lumOff val="40000"/>
          </a:schemeClr>
        </a:solidFill>
      </dgm:spPr>
      <dgm:t>
        <a:bodyPr/>
        <a:lstStyle/>
        <a:p>
          <a:endParaRPr lang="en-US" sz="1100"/>
        </a:p>
      </dgm:t>
    </dgm:pt>
    <dgm:pt modelId="{874B1F5A-2537-4953-AAEA-29ADACBAECB3}" type="sibTrans" cxnId="{DA58FC84-850A-4F62-A8BC-B42C038C6B90}">
      <dgm:prSet/>
      <dgm:spPr/>
      <dgm:t>
        <a:bodyPr/>
        <a:lstStyle/>
        <a:p>
          <a:endParaRPr lang="en-US" sz="1100"/>
        </a:p>
      </dgm:t>
    </dgm:pt>
    <dgm:pt modelId="{58B725C8-8D6D-4CCD-8000-A212D3C5E322}">
      <dgm:prSet phldrT="[Text]" custT="1"/>
      <dgm:spPr>
        <a:solidFill>
          <a:schemeClr val="accent1"/>
        </a:solidFill>
      </dgm:spPr>
      <dgm:t>
        <a:bodyPr/>
        <a:lstStyle/>
        <a:p>
          <a:r>
            <a:rPr lang="en-US" sz="1200">
              <a:latin typeface="Lato" panose="020F0502020204030203" pitchFamily="34" charset="0"/>
              <a:ea typeface="Lato" panose="020F0502020204030203" pitchFamily="34" charset="0"/>
              <a:cs typeface="Lato" panose="020F0502020204030203" pitchFamily="34" charset="0"/>
            </a:rPr>
            <a:t>Benefits Administration</a:t>
          </a:r>
          <a:endParaRPr lang="en-US" sz="1200"/>
        </a:p>
      </dgm:t>
    </dgm:pt>
    <dgm:pt modelId="{CB346A8B-7E34-4E76-B2ED-C4301534794C}" type="parTrans" cxnId="{9B19DFF8-B471-465C-BF09-75D4A6B7B1BC}">
      <dgm:prSet custT="1"/>
      <dgm:spPr>
        <a:solidFill>
          <a:schemeClr val="accent1">
            <a:lumMod val="60000"/>
            <a:lumOff val="40000"/>
          </a:schemeClr>
        </a:solidFill>
      </dgm:spPr>
      <dgm:t>
        <a:bodyPr/>
        <a:lstStyle/>
        <a:p>
          <a:endParaRPr lang="en-US" sz="1100"/>
        </a:p>
      </dgm:t>
    </dgm:pt>
    <dgm:pt modelId="{4ADB1C4C-3A9B-4A1B-A9A6-D5C6E946C8CE}" type="sibTrans" cxnId="{9B19DFF8-B471-465C-BF09-75D4A6B7B1BC}">
      <dgm:prSet/>
      <dgm:spPr/>
      <dgm:t>
        <a:bodyPr/>
        <a:lstStyle/>
        <a:p>
          <a:endParaRPr lang="en-US" sz="1100"/>
        </a:p>
      </dgm:t>
    </dgm:pt>
    <dgm:pt modelId="{5DA39386-2513-40CA-87B9-5AA05101040C}">
      <dgm:prSet phldrT="[Text]" custT="1"/>
      <dgm:spPr>
        <a:solidFill>
          <a:schemeClr val="accent1"/>
        </a:solidFill>
      </dgm:spPr>
      <dgm:t>
        <a:bodyPr/>
        <a:lstStyle/>
        <a:p>
          <a:r>
            <a:rPr lang="en-US" sz="1200">
              <a:latin typeface="Lato" panose="020F0502020204030203" pitchFamily="34" charset="0"/>
              <a:ea typeface="Lato" panose="020F0502020204030203" pitchFamily="34" charset="0"/>
              <a:cs typeface="Lato" panose="020F0502020204030203" pitchFamily="34" charset="0"/>
            </a:rPr>
            <a:t>Provider Engagement</a:t>
          </a:r>
          <a:endParaRPr lang="en-US" sz="1200"/>
        </a:p>
      </dgm:t>
    </dgm:pt>
    <dgm:pt modelId="{094C1D05-7766-460C-BBFD-CC4928A62D61}" type="parTrans" cxnId="{63D56D8C-2938-4B39-AA2C-3832DA5824B5}">
      <dgm:prSet custT="1"/>
      <dgm:spPr>
        <a:solidFill>
          <a:schemeClr val="accent1">
            <a:lumMod val="60000"/>
            <a:lumOff val="40000"/>
          </a:schemeClr>
        </a:solidFill>
      </dgm:spPr>
      <dgm:t>
        <a:bodyPr/>
        <a:lstStyle/>
        <a:p>
          <a:endParaRPr lang="en-US" sz="1100"/>
        </a:p>
      </dgm:t>
    </dgm:pt>
    <dgm:pt modelId="{9C778F88-2FD4-4355-91EB-95456ABF2127}" type="sibTrans" cxnId="{63D56D8C-2938-4B39-AA2C-3832DA5824B5}">
      <dgm:prSet/>
      <dgm:spPr/>
      <dgm:t>
        <a:bodyPr/>
        <a:lstStyle/>
        <a:p>
          <a:endParaRPr lang="en-US" sz="1100"/>
        </a:p>
      </dgm:t>
    </dgm:pt>
    <dgm:pt modelId="{E695C51A-BB13-4F38-8436-EBAF080582A9}">
      <dgm:prSet phldrT="[Text]" custT="1"/>
      <dgm:spPr>
        <a:solidFill>
          <a:schemeClr val="accent1"/>
        </a:solidFill>
      </dgm:spPr>
      <dgm:t>
        <a:bodyPr/>
        <a:lstStyle/>
        <a:p>
          <a:r>
            <a:rPr lang="en-US" sz="1200">
              <a:latin typeface="Lato" panose="020F0502020204030203" pitchFamily="34" charset="0"/>
              <a:ea typeface="Lato" panose="020F0502020204030203" pitchFamily="34" charset="0"/>
              <a:cs typeface="Lato" panose="020F0502020204030203" pitchFamily="34" charset="0"/>
            </a:rPr>
            <a:t>Program Integrity</a:t>
          </a:r>
          <a:endParaRPr lang="en-US" sz="1200"/>
        </a:p>
      </dgm:t>
    </dgm:pt>
    <dgm:pt modelId="{6A7BDDC0-2950-43EA-9900-7661711419C6}" type="parTrans" cxnId="{F0797871-C7F8-45DA-AE5D-BA5F2D2F12F1}">
      <dgm:prSet custT="1"/>
      <dgm:spPr>
        <a:solidFill>
          <a:schemeClr val="accent1">
            <a:lumMod val="60000"/>
            <a:lumOff val="40000"/>
          </a:schemeClr>
        </a:solidFill>
      </dgm:spPr>
      <dgm:t>
        <a:bodyPr/>
        <a:lstStyle/>
        <a:p>
          <a:endParaRPr lang="en-US" sz="1100"/>
        </a:p>
      </dgm:t>
    </dgm:pt>
    <dgm:pt modelId="{79DB8331-8673-422F-81E7-99BC407DB7BA}" type="sibTrans" cxnId="{F0797871-C7F8-45DA-AE5D-BA5F2D2F12F1}">
      <dgm:prSet/>
      <dgm:spPr/>
      <dgm:t>
        <a:bodyPr/>
        <a:lstStyle/>
        <a:p>
          <a:endParaRPr lang="en-US" sz="1100"/>
        </a:p>
      </dgm:t>
    </dgm:pt>
    <dgm:pt modelId="{FEC179F9-74F0-47FA-8174-2D6E434BE352}">
      <dgm:prSet custT="1"/>
      <dgm:spPr>
        <a:solidFill>
          <a:schemeClr val="accent1"/>
        </a:solidFill>
      </dgm:spPr>
      <dgm:t>
        <a:bodyPr/>
        <a:lstStyle/>
        <a:p>
          <a:r>
            <a:rPr lang="en-US" sz="1200">
              <a:latin typeface="Lato" panose="020F0502020204030203" pitchFamily="34" charset="0"/>
              <a:ea typeface="Lato" panose="020F0502020204030203" pitchFamily="34" charset="0"/>
              <a:cs typeface="Lato" panose="020F0502020204030203" pitchFamily="34" charset="0"/>
            </a:rPr>
            <a:t>Vendor Contracting and Oversight</a:t>
          </a:r>
          <a:endParaRPr lang="en-US" sz="1200"/>
        </a:p>
      </dgm:t>
    </dgm:pt>
    <dgm:pt modelId="{8494AC98-E218-4031-98BD-DCD157CA2281}" type="parTrans" cxnId="{DD3A19E6-5841-4B78-A28A-7709A81B2454}">
      <dgm:prSet custT="1"/>
      <dgm:spPr>
        <a:solidFill>
          <a:schemeClr val="accent1">
            <a:lumMod val="60000"/>
            <a:lumOff val="40000"/>
          </a:schemeClr>
        </a:solidFill>
      </dgm:spPr>
      <dgm:t>
        <a:bodyPr/>
        <a:lstStyle/>
        <a:p>
          <a:endParaRPr lang="en-US" sz="1100"/>
        </a:p>
      </dgm:t>
    </dgm:pt>
    <dgm:pt modelId="{EAB39C1F-7BB0-493D-B7BF-C7DFD73EBBCA}" type="sibTrans" cxnId="{DD3A19E6-5841-4B78-A28A-7709A81B2454}">
      <dgm:prSet/>
      <dgm:spPr/>
      <dgm:t>
        <a:bodyPr/>
        <a:lstStyle/>
        <a:p>
          <a:endParaRPr lang="en-US" sz="1100"/>
        </a:p>
      </dgm:t>
    </dgm:pt>
    <dgm:pt modelId="{D79ED6BF-F915-4F44-B100-AC21CEFA79BD}">
      <dgm:prSet custT="1"/>
      <dgm:spPr>
        <a:solidFill>
          <a:schemeClr val="accent1"/>
        </a:solidFill>
      </dgm:spPr>
      <dgm:t>
        <a:bodyPr/>
        <a:lstStyle/>
        <a:p>
          <a:r>
            <a:rPr lang="en-US" sz="1200">
              <a:latin typeface="Lato" panose="020F0502020204030203" pitchFamily="34" charset="0"/>
              <a:ea typeface="Lato" panose="020F0502020204030203" pitchFamily="34" charset="0"/>
              <a:cs typeface="Lato" panose="020F0502020204030203" pitchFamily="34" charset="0"/>
            </a:rPr>
            <a:t>Clinical Transformation Initiatives</a:t>
          </a:r>
          <a:endParaRPr lang="en-US" sz="1200"/>
        </a:p>
      </dgm:t>
    </dgm:pt>
    <dgm:pt modelId="{A91330F1-F0D9-4505-BE61-B64781C34AD7}" type="parTrans" cxnId="{4674C866-EC38-4817-8FFC-F9BE11304AFC}">
      <dgm:prSet custT="1"/>
      <dgm:spPr>
        <a:solidFill>
          <a:schemeClr val="accent1">
            <a:lumMod val="60000"/>
            <a:lumOff val="40000"/>
          </a:schemeClr>
        </a:solidFill>
      </dgm:spPr>
      <dgm:t>
        <a:bodyPr/>
        <a:lstStyle/>
        <a:p>
          <a:endParaRPr lang="en-US" sz="1100"/>
        </a:p>
      </dgm:t>
    </dgm:pt>
    <dgm:pt modelId="{418CF867-3CAC-4900-A8FD-0912AB0DE289}" type="sibTrans" cxnId="{4674C866-EC38-4817-8FFC-F9BE11304AFC}">
      <dgm:prSet/>
      <dgm:spPr/>
      <dgm:t>
        <a:bodyPr/>
        <a:lstStyle/>
        <a:p>
          <a:endParaRPr lang="en-US" sz="1100"/>
        </a:p>
      </dgm:t>
    </dgm:pt>
    <dgm:pt modelId="{9B708C3C-69FE-4184-A383-F0FA37BC78F5}">
      <dgm:prSet custT="1"/>
      <dgm:spPr>
        <a:solidFill>
          <a:schemeClr val="accent1"/>
        </a:solidFill>
      </dgm:spPr>
      <dgm:t>
        <a:bodyPr/>
        <a:lstStyle/>
        <a:p>
          <a:r>
            <a:rPr lang="en-US" sz="1200">
              <a:latin typeface="Lato" panose="020F0502020204030203" pitchFamily="34" charset="0"/>
              <a:ea typeface="Lato" panose="020F0502020204030203" pitchFamily="34" charset="0"/>
              <a:cs typeface="Lato" panose="020F0502020204030203" pitchFamily="34" charset="0"/>
            </a:rPr>
            <a:t>Interagency Consultation</a:t>
          </a:r>
          <a:endParaRPr lang="en-US" sz="1200"/>
        </a:p>
      </dgm:t>
    </dgm:pt>
    <dgm:pt modelId="{76A66724-3747-4FA1-BCF0-D93AF3FBB72B}" type="parTrans" cxnId="{15C23D55-5096-45CA-9A02-7EDAB6F552A3}">
      <dgm:prSet custT="1"/>
      <dgm:spPr>
        <a:solidFill>
          <a:schemeClr val="accent1">
            <a:lumMod val="60000"/>
            <a:lumOff val="40000"/>
          </a:schemeClr>
        </a:solidFill>
      </dgm:spPr>
      <dgm:t>
        <a:bodyPr/>
        <a:lstStyle/>
        <a:p>
          <a:endParaRPr lang="en-US" sz="1100"/>
        </a:p>
      </dgm:t>
    </dgm:pt>
    <dgm:pt modelId="{53AB7EBA-305B-4D8C-AC28-287F2A1CC9BA}" type="sibTrans" cxnId="{15C23D55-5096-45CA-9A02-7EDAB6F552A3}">
      <dgm:prSet/>
      <dgm:spPr/>
      <dgm:t>
        <a:bodyPr/>
        <a:lstStyle/>
        <a:p>
          <a:endParaRPr lang="en-US" sz="1100"/>
        </a:p>
      </dgm:t>
    </dgm:pt>
    <dgm:pt modelId="{A825A2C0-DA95-46AB-B15C-13C75A11E200}">
      <dgm:prSet custT="1"/>
      <dgm:spPr>
        <a:solidFill>
          <a:schemeClr val="accent1"/>
        </a:solidFill>
      </dgm:spPr>
      <dgm:t>
        <a:bodyPr/>
        <a:lstStyle/>
        <a:p>
          <a:r>
            <a:rPr lang="en-US" sz="1200">
              <a:latin typeface="Lato" panose="020F0502020204030203" pitchFamily="34" charset="0"/>
              <a:ea typeface="Lato" panose="020F0502020204030203" pitchFamily="34" charset="0"/>
              <a:cs typeface="Lato" panose="020F0502020204030203" pitchFamily="34" charset="0"/>
            </a:rPr>
            <a:t>Agency Leadership, </a:t>
          </a:r>
          <a:r>
            <a:rPr lang="en-US" sz="1200">
              <a:solidFill>
                <a:schemeClr val="bg1"/>
              </a:solidFill>
              <a:latin typeface="Lato" panose="020F0502020204030203" pitchFamily="34" charset="0"/>
              <a:ea typeface="Lato" panose="020F0502020204030203" pitchFamily="34" charset="0"/>
              <a:cs typeface="Lato" panose="020F0502020204030203" pitchFamily="34" charset="0"/>
            </a:rPr>
            <a:t>Committees,</a:t>
          </a:r>
          <a:r>
            <a:rPr lang="en-US" sz="1200">
              <a:latin typeface="Lato" panose="020F0502020204030203" pitchFamily="34" charset="0"/>
              <a:ea typeface="Lato" panose="020F0502020204030203" pitchFamily="34" charset="0"/>
              <a:cs typeface="Lato" panose="020F0502020204030203" pitchFamily="34" charset="0"/>
            </a:rPr>
            <a:t> and Legislative Affairs</a:t>
          </a:r>
          <a:endParaRPr lang="en-US" sz="1200"/>
        </a:p>
      </dgm:t>
    </dgm:pt>
    <dgm:pt modelId="{B1FC1A28-11D9-4119-B5A9-08BD1FF477A9}" type="parTrans" cxnId="{A912D84D-8C25-401A-8A0B-13E7DAABB7E3}">
      <dgm:prSet custT="1"/>
      <dgm:spPr>
        <a:solidFill>
          <a:schemeClr val="accent1">
            <a:lumMod val="60000"/>
            <a:lumOff val="40000"/>
          </a:schemeClr>
        </a:solidFill>
      </dgm:spPr>
      <dgm:t>
        <a:bodyPr/>
        <a:lstStyle/>
        <a:p>
          <a:endParaRPr lang="en-US" sz="1100"/>
        </a:p>
      </dgm:t>
    </dgm:pt>
    <dgm:pt modelId="{489DB481-4E31-47B0-9B5B-5876F6D6817F}" type="sibTrans" cxnId="{A912D84D-8C25-401A-8A0B-13E7DAABB7E3}">
      <dgm:prSet/>
      <dgm:spPr/>
      <dgm:t>
        <a:bodyPr/>
        <a:lstStyle/>
        <a:p>
          <a:endParaRPr lang="en-US" sz="1100"/>
        </a:p>
      </dgm:t>
    </dgm:pt>
    <dgm:pt modelId="{5897EBFB-2D77-4024-9821-F71B02ED79EA}" type="pres">
      <dgm:prSet presAssocID="{04510631-D169-405E-92F6-4C567B404131}" presName="Name0" presStyleCnt="0">
        <dgm:presLayoutVars>
          <dgm:chMax val="1"/>
          <dgm:dir/>
          <dgm:animLvl val="ctr"/>
          <dgm:resizeHandles val="exact"/>
        </dgm:presLayoutVars>
      </dgm:prSet>
      <dgm:spPr/>
    </dgm:pt>
    <dgm:pt modelId="{6A4F7682-AEEE-424A-AC8A-077CF68C96D9}" type="pres">
      <dgm:prSet presAssocID="{F53FD18E-BD33-460B-B310-9C7A4701FD3C}" presName="centerShape" presStyleLbl="node0" presStyleIdx="0" presStyleCnt="1" custScaleX="150854" custScaleY="150854"/>
      <dgm:spPr/>
    </dgm:pt>
    <dgm:pt modelId="{FC584AAD-E5B1-45A4-8586-97463633485F}" type="pres">
      <dgm:prSet presAssocID="{06295A87-AB67-4747-A30C-6E9DA0D6BB1E}" presName="parTrans" presStyleLbl="sibTrans2D1" presStyleIdx="0" presStyleCnt="8"/>
      <dgm:spPr/>
    </dgm:pt>
    <dgm:pt modelId="{A513269B-FE4B-4D72-9A99-75459141CE4B}" type="pres">
      <dgm:prSet presAssocID="{06295A87-AB67-4747-A30C-6E9DA0D6BB1E}" presName="connectorText" presStyleLbl="sibTrans2D1" presStyleIdx="0" presStyleCnt="8"/>
      <dgm:spPr/>
    </dgm:pt>
    <dgm:pt modelId="{13775579-FD44-49A0-B467-68B35B19A099}" type="pres">
      <dgm:prSet presAssocID="{F7BC95A1-9443-43D3-A2D2-553FDF683D78}" presName="node" presStyleLbl="node1" presStyleIdx="0" presStyleCnt="8" custScaleX="124231" custScaleY="124231">
        <dgm:presLayoutVars>
          <dgm:bulletEnabled val="1"/>
        </dgm:presLayoutVars>
      </dgm:prSet>
      <dgm:spPr/>
    </dgm:pt>
    <dgm:pt modelId="{C62688CC-AC6C-4B38-AAA2-2C95F5E06ABF}" type="pres">
      <dgm:prSet presAssocID="{CB346A8B-7E34-4E76-B2ED-C4301534794C}" presName="parTrans" presStyleLbl="sibTrans2D1" presStyleIdx="1" presStyleCnt="8"/>
      <dgm:spPr/>
    </dgm:pt>
    <dgm:pt modelId="{7584522C-BDC4-4843-A3E8-6B9F9B5FF9CC}" type="pres">
      <dgm:prSet presAssocID="{CB346A8B-7E34-4E76-B2ED-C4301534794C}" presName="connectorText" presStyleLbl="sibTrans2D1" presStyleIdx="1" presStyleCnt="8"/>
      <dgm:spPr/>
    </dgm:pt>
    <dgm:pt modelId="{7BEEF25E-6EF0-49FC-9D56-EF59B4D2C5AB}" type="pres">
      <dgm:prSet presAssocID="{58B725C8-8D6D-4CCD-8000-A212D3C5E322}" presName="node" presStyleLbl="node1" presStyleIdx="1" presStyleCnt="8" custScaleX="124231" custScaleY="124231">
        <dgm:presLayoutVars>
          <dgm:bulletEnabled val="1"/>
        </dgm:presLayoutVars>
      </dgm:prSet>
      <dgm:spPr/>
    </dgm:pt>
    <dgm:pt modelId="{A398BC69-41CF-44A3-8CD3-E56EEC07407D}" type="pres">
      <dgm:prSet presAssocID="{094C1D05-7766-460C-BBFD-CC4928A62D61}" presName="parTrans" presStyleLbl="sibTrans2D1" presStyleIdx="2" presStyleCnt="8"/>
      <dgm:spPr/>
    </dgm:pt>
    <dgm:pt modelId="{2559DE18-F4B6-4B84-9B5C-40AA7720D939}" type="pres">
      <dgm:prSet presAssocID="{094C1D05-7766-460C-BBFD-CC4928A62D61}" presName="connectorText" presStyleLbl="sibTrans2D1" presStyleIdx="2" presStyleCnt="8"/>
      <dgm:spPr/>
    </dgm:pt>
    <dgm:pt modelId="{DE7197BA-7702-4D4B-9FA1-B76DE47E25C7}" type="pres">
      <dgm:prSet presAssocID="{5DA39386-2513-40CA-87B9-5AA05101040C}" presName="node" presStyleLbl="node1" presStyleIdx="2" presStyleCnt="8" custScaleX="124231" custScaleY="124231">
        <dgm:presLayoutVars>
          <dgm:bulletEnabled val="1"/>
        </dgm:presLayoutVars>
      </dgm:prSet>
      <dgm:spPr/>
    </dgm:pt>
    <dgm:pt modelId="{26CA113D-8FD3-4F77-BA18-B6244955C755}" type="pres">
      <dgm:prSet presAssocID="{6A7BDDC0-2950-43EA-9900-7661711419C6}" presName="parTrans" presStyleLbl="sibTrans2D1" presStyleIdx="3" presStyleCnt="8"/>
      <dgm:spPr/>
    </dgm:pt>
    <dgm:pt modelId="{E56E3ED3-0B44-4563-A8F9-087C43D6EBC6}" type="pres">
      <dgm:prSet presAssocID="{6A7BDDC0-2950-43EA-9900-7661711419C6}" presName="connectorText" presStyleLbl="sibTrans2D1" presStyleIdx="3" presStyleCnt="8"/>
      <dgm:spPr/>
    </dgm:pt>
    <dgm:pt modelId="{72311F79-86A0-4099-A72E-B1A5C24DBB24}" type="pres">
      <dgm:prSet presAssocID="{E695C51A-BB13-4F38-8436-EBAF080582A9}" presName="node" presStyleLbl="node1" presStyleIdx="3" presStyleCnt="8" custScaleX="124231" custScaleY="124231">
        <dgm:presLayoutVars>
          <dgm:bulletEnabled val="1"/>
        </dgm:presLayoutVars>
      </dgm:prSet>
      <dgm:spPr/>
    </dgm:pt>
    <dgm:pt modelId="{CE3FE820-7EF4-4702-817B-8114689CE60A}" type="pres">
      <dgm:prSet presAssocID="{8494AC98-E218-4031-98BD-DCD157CA2281}" presName="parTrans" presStyleLbl="sibTrans2D1" presStyleIdx="4" presStyleCnt="8"/>
      <dgm:spPr/>
    </dgm:pt>
    <dgm:pt modelId="{14635695-8E02-4A69-910E-84780F5A326F}" type="pres">
      <dgm:prSet presAssocID="{8494AC98-E218-4031-98BD-DCD157CA2281}" presName="connectorText" presStyleLbl="sibTrans2D1" presStyleIdx="4" presStyleCnt="8"/>
      <dgm:spPr/>
    </dgm:pt>
    <dgm:pt modelId="{FEDF2A4B-B5C0-4AB8-9926-0FFD55DDD734}" type="pres">
      <dgm:prSet presAssocID="{FEC179F9-74F0-47FA-8174-2D6E434BE352}" presName="node" presStyleLbl="node1" presStyleIdx="4" presStyleCnt="8" custScaleX="124231" custScaleY="124231">
        <dgm:presLayoutVars>
          <dgm:bulletEnabled val="1"/>
        </dgm:presLayoutVars>
      </dgm:prSet>
      <dgm:spPr/>
    </dgm:pt>
    <dgm:pt modelId="{3142E12D-88FA-43F0-838D-3BF4B3F559D8}" type="pres">
      <dgm:prSet presAssocID="{A91330F1-F0D9-4505-BE61-B64781C34AD7}" presName="parTrans" presStyleLbl="sibTrans2D1" presStyleIdx="5" presStyleCnt="8"/>
      <dgm:spPr/>
    </dgm:pt>
    <dgm:pt modelId="{4D3D9188-233C-4E30-963C-9A3230FD8039}" type="pres">
      <dgm:prSet presAssocID="{A91330F1-F0D9-4505-BE61-B64781C34AD7}" presName="connectorText" presStyleLbl="sibTrans2D1" presStyleIdx="5" presStyleCnt="8"/>
      <dgm:spPr/>
    </dgm:pt>
    <dgm:pt modelId="{6FC3C0CA-41E0-42E0-B878-2CD133F788BF}" type="pres">
      <dgm:prSet presAssocID="{D79ED6BF-F915-4F44-B100-AC21CEFA79BD}" presName="node" presStyleLbl="node1" presStyleIdx="5" presStyleCnt="8" custScaleX="124231" custScaleY="124231">
        <dgm:presLayoutVars>
          <dgm:bulletEnabled val="1"/>
        </dgm:presLayoutVars>
      </dgm:prSet>
      <dgm:spPr/>
    </dgm:pt>
    <dgm:pt modelId="{619FEA06-9963-4990-A902-538FF77D2F9C}" type="pres">
      <dgm:prSet presAssocID="{76A66724-3747-4FA1-BCF0-D93AF3FBB72B}" presName="parTrans" presStyleLbl="sibTrans2D1" presStyleIdx="6" presStyleCnt="8"/>
      <dgm:spPr/>
    </dgm:pt>
    <dgm:pt modelId="{A0E7A829-42D6-4E19-8271-7F482CFC1DEB}" type="pres">
      <dgm:prSet presAssocID="{76A66724-3747-4FA1-BCF0-D93AF3FBB72B}" presName="connectorText" presStyleLbl="sibTrans2D1" presStyleIdx="6" presStyleCnt="8"/>
      <dgm:spPr/>
    </dgm:pt>
    <dgm:pt modelId="{38630538-7C73-4918-914D-086E30A81C0C}" type="pres">
      <dgm:prSet presAssocID="{9B708C3C-69FE-4184-A383-F0FA37BC78F5}" presName="node" presStyleLbl="node1" presStyleIdx="6" presStyleCnt="8" custScaleX="124231" custScaleY="124231">
        <dgm:presLayoutVars>
          <dgm:bulletEnabled val="1"/>
        </dgm:presLayoutVars>
      </dgm:prSet>
      <dgm:spPr/>
    </dgm:pt>
    <dgm:pt modelId="{A76FDE2D-5DC0-4D19-8668-9909DB62B2C9}" type="pres">
      <dgm:prSet presAssocID="{B1FC1A28-11D9-4119-B5A9-08BD1FF477A9}" presName="parTrans" presStyleLbl="sibTrans2D1" presStyleIdx="7" presStyleCnt="8"/>
      <dgm:spPr/>
    </dgm:pt>
    <dgm:pt modelId="{28854A42-43BC-4CBD-BB88-21B83C53DE88}" type="pres">
      <dgm:prSet presAssocID="{B1FC1A28-11D9-4119-B5A9-08BD1FF477A9}" presName="connectorText" presStyleLbl="sibTrans2D1" presStyleIdx="7" presStyleCnt="8"/>
      <dgm:spPr/>
    </dgm:pt>
    <dgm:pt modelId="{AA0AECB6-2509-4564-97B6-D922CF1D688C}" type="pres">
      <dgm:prSet presAssocID="{A825A2C0-DA95-46AB-B15C-13C75A11E200}" presName="node" presStyleLbl="node1" presStyleIdx="7" presStyleCnt="8" custScaleX="124231" custScaleY="124231">
        <dgm:presLayoutVars>
          <dgm:bulletEnabled val="1"/>
        </dgm:presLayoutVars>
      </dgm:prSet>
      <dgm:spPr/>
    </dgm:pt>
  </dgm:ptLst>
  <dgm:cxnLst>
    <dgm:cxn modelId="{A8010210-14CF-4166-9C91-06537EFF15B8}" type="presOf" srcId="{A91330F1-F0D9-4505-BE61-B64781C34AD7}" destId="{3142E12D-88FA-43F0-838D-3BF4B3F559D8}" srcOrd="0" destOrd="0" presId="urn:microsoft.com/office/officeart/2005/8/layout/radial5"/>
    <dgm:cxn modelId="{DC2D0D15-443D-40F7-BA65-EB8A413BB43C}" type="presOf" srcId="{B1FC1A28-11D9-4119-B5A9-08BD1FF477A9}" destId="{28854A42-43BC-4CBD-BB88-21B83C53DE88}" srcOrd="1" destOrd="0" presId="urn:microsoft.com/office/officeart/2005/8/layout/radial5"/>
    <dgm:cxn modelId="{E0C4EF18-774F-42BB-B7C5-D5D3EC5FE29E}" type="presOf" srcId="{8494AC98-E218-4031-98BD-DCD157CA2281}" destId="{14635695-8E02-4A69-910E-84780F5A326F}" srcOrd="1" destOrd="0" presId="urn:microsoft.com/office/officeart/2005/8/layout/radial5"/>
    <dgm:cxn modelId="{74554A3F-C3C0-4299-A886-B0CDC4AE9066}" type="presOf" srcId="{6A7BDDC0-2950-43EA-9900-7661711419C6}" destId="{E56E3ED3-0B44-4563-A8F9-087C43D6EBC6}" srcOrd="1" destOrd="0" presId="urn:microsoft.com/office/officeart/2005/8/layout/radial5"/>
    <dgm:cxn modelId="{3216DA5B-F01E-4089-B847-0F7DB383D23C}" type="presOf" srcId="{A825A2C0-DA95-46AB-B15C-13C75A11E200}" destId="{AA0AECB6-2509-4564-97B6-D922CF1D688C}" srcOrd="0" destOrd="0" presId="urn:microsoft.com/office/officeart/2005/8/layout/radial5"/>
    <dgm:cxn modelId="{BCD55C5D-4560-4BF4-87DF-8805A50B6E11}" type="presOf" srcId="{76A66724-3747-4FA1-BCF0-D93AF3FBB72B}" destId="{619FEA06-9963-4990-A902-538FF77D2F9C}" srcOrd="0" destOrd="0" presId="urn:microsoft.com/office/officeart/2005/8/layout/radial5"/>
    <dgm:cxn modelId="{E1828D5D-5B2C-4FC8-A956-E9B243EE4847}" type="presOf" srcId="{6A7BDDC0-2950-43EA-9900-7661711419C6}" destId="{26CA113D-8FD3-4F77-BA18-B6244955C755}" srcOrd="0" destOrd="0" presId="urn:microsoft.com/office/officeart/2005/8/layout/radial5"/>
    <dgm:cxn modelId="{4674C866-EC38-4817-8FFC-F9BE11304AFC}" srcId="{F53FD18E-BD33-460B-B310-9C7A4701FD3C}" destId="{D79ED6BF-F915-4F44-B100-AC21CEFA79BD}" srcOrd="5" destOrd="0" parTransId="{A91330F1-F0D9-4505-BE61-B64781C34AD7}" sibTransId="{418CF867-3CAC-4900-A8FD-0912AB0DE289}"/>
    <dgm:cxn modelId="{316F6C4C-C603-4557-B90C-6A6CE769160F}" type="presOf" srcId="{9B708C3C-69FE-4184-A383-F0FA37BC78F5}" destId="{38630538-7C73-4918-914D-086E30A81C0C}" srcOrd="0" destOrd="0" presId="urn:microsoft.com/office/officeart/2005/8/layout/radial5"/>
    <dgm:cxn modelId="{A912D84D-8C25-401A-8A0B-13E7DAABB7E3}" srcId="{F53FD18E-BD33-460B-B310-9C7A4701FD3C}" destId="{A825A2C0-DA95-46AB-B15C-13C75A11E200}" srcOrd="7" destOrd="0" parTransId="{B1FC1A28-11D9-4119-B5A9-08BD1FF477A9}" sibTransId="{489DB481-4E31-47B0-9B5B-5876F6D6817F}"/>
    <dgm:cxn modelId="{F0797871-C7F8-45DA-AE5D-BA5F2D2F12F1}" srcId="{F53FD18E-BD33-460B-B310-9C7A4701FD3C}" destId="{E695C51A-BB13-4F38-8436-EBAF080582A9}" srcOrd="3" destOrd="0" parTransId="{6A7BDDC0-2950-43EA-9900-7661711419C6}" sibTransId="{79DB8331-8673-422F-81E7-99BC407DB7BA}"/>
    <dgm:cxn modelId="{15C23D55-5096-45CA-9A02-7EDAB6F552A3}" srcId="{F53FD18E-BD33-460B-B310-9C7A4701FD3C}" destId="{9B708C3C-69FE-4184-A383-F0FA37BC78F5}" srcOrd="6" destOrd="0" parTransId="{76A66724-3747-4FA1-BCF0-D93AF3FBB72B}" sibTransId="{53AB7EBA-305B-4D8C-AC28-287F2A1CC9BA}"/>
    <dgm:cxn modelId="{2D3CD57A-BD55-4519-BBC0-0E54A1C221D6}" type="presOf" srcId="{CB346A8B-7E34-4E76-B2ED-C4301534794C}" destId="{C62688CC-AC6C-4B38-AAA2-2C95F5E06ABF}" srcOrd="0" destOrd="0" presId="urn:microsoft.com/office/officeart/2005/8/layout/radial5"/>
    <dgm:cxn modelId="{645D5C7B-2992-4FD7-A9FA-C42217D7D3AE}" type="presOf" srcId="{F53FD18E-BD33-460B-B310-9C7A4701FD3C}" destId="{6A4F7682-AEEE-424A-AC8A-077CF68C96D9}" srcOrd="0" destOrd="0" presId="urn:microsoft.com/office/officeart/2005/8/layout/radial5"/>
    <dgm:cxn modelId="{DEEBAA81-03A8-4B43-ABCD-E2F14ADAD7A1}" type="presOf" srcId="{06295A87-AB67-4747-A30C-6E9DA0D6BB1E}" destId="{A513269B-FE4B-4D72-9A99-75459141CE4B}" srcOrd="1" destOrd="0" presId="urn:microsoft.com/office/officeart/2005/8/layout/radial5"/>
    <dgm:cxn modelId="{DA58FC84-850A-4F62-A8BC-B42C038C6B90}" srcId="{F53FD18E-BD33-460B-B310-9C7A4701FD3C}" destId="{F7BC95A1-9443-43D3-A2D2-553FDF683D78}" srcOrd="0" destOrd="0" parTransId="{06295A87-AB67-4747-A30C-6E9DA0D6BB1E}" sibTransId="{874B1F5A-2537-4953-AAEA-29ADACBAECB3}"/>
    <dgm:cxn modelId="{97E49488-0B03-4490-B25A-5140CD5F527F}" type="presOf" srcId="{D79ED6BF-F915-4F44-B100-AC21CEFA79BD}" destId="{6FC3C0CA-41E0-42E0-B878-2CD133F788BF}" srcOrd="0" destOrd="0" presId="urn:microsoft.com/office/officeart/2005/8/layout/radial5"/>
    <dgm:cxn modelId="{63D56D8C-2938-4B39-AA2C-3832DA5824B5}" srcId="{F53FD18E-BD33-460B-B310-9C7A4701FD3C}" destId="{5DA39386-2513-40CA-87B9-5AA05101040C}" srcOrd="2" destOrd="0" parTransId="{094C1D05-7766-460C-BBFD-CC4928A62D61}" sibTransId="{9C778F88-2FD4-4355-91EB-95456ABF2127}"/>
    <dgm:cxn modelId="{E544BF8E-B4FD-4A25-AFDE-7B45E99D450C}" type="presOf" srcId="{CB346A8B-7E34-4E76-B2ED-C4301534794C}" destId="{7584522C-BDC4-4843-A3E8-6B9F9B5FF9CC}" srcOrd="1" destOrd="0" presId="urn:microsoft.com/office/officeart/2005/8/layout/radial5"/>
    <dgm:cxn modelId="{B8152694-93DF-4768-B08C-0D20E4866F21}" type="presOf" srcId="{F7BC95A1-9443-43D3-A2D2-553FDF683D78}" destId="{13775579-FD44-49A0-B467-68B35B19A099}" srcOrd="0" destOrd="0" presId="urn:microsoft.com/office/officeart/2005/8/layout/radial5"/>
    <dgm:cxn modelId="{5E449AA9-3B83-4DB5-96ED-D8F8C8DFD03E}" type="presOf" srcId="{B1FC1A28-11D9-4119-B5A9-08BD1FF477A9}" destId="{A76FDE2D-5DC0-4D19-8668-9909DB62B2C9}" srcOrd="0" destOrd="0" presId="urn:microsoft.com/office/officeart/2005/8/layout/radial5"/>
    <dgm:cxn modelId="{06C288AB-6558-4891-BADE-F30A6D41D36C}" type="presOf" srcId="{094C1D05-7766-460C-BBFD-CC4928A62D61}" destId="{2559DE18-F4B6-4B84-9B5C-40AA7720D939}" srcOrd="1" destOrd="0" presId="urn:microsoft.com/office/officeart/2005/8/layout/radial5"/>
    <dgm:cxn modelId="{CD3D62B0-4159-4830-BA99-F4C75D9FA0E0}" type="presOf" srcId="{A91330F1-F0D9-4505-BE61-B64781C34AD7}" destId="{4D3D9188-233C-4E30-963C-9A3230FD8039}" srcOrd="1" destOrd="0" presId="urn:microsoft.com/office/officeart/2005/8/layout/radial5"/>
    <dgm:cxn modelId="{1A5995B2-3876-4D13-988B-FCE11E3EF2FF}" type="presOf" srcId="{04510631-D169-405E-92F6-4C567B404131}" destId="{5897EBFB-2D77-4024-9821-F71B02ED79EA}" srcOrd="0" destOrd="0" presId="urn:microsoft.com/office/officeart/2005/8/layout/radial5"/>
    <dgm:cxn modelId="{147511BD-B99E-408F-A5A5-B0B794094D25}" type="presOf" srcId="{FEC179F9-74F0-47FA-8174-2D6E434BE352}" destId="{FEDF2A4B-B5C0-4AB8-9926-0FFD55DDD734}" srcOrd="0" destOrd="0" presId="urn:microsoft.com/office/officeart/2005/8/layout/radial5"/>
    <dgm:cxn modelId="{434CE6C0-F586-4CA5-AAA9-1635350A3B9A}" type="presOf" srcId="{8494AC98-E218-4031-98BD-DCD157CA2281}" destId="{CE3FE820-7EF4-4702-817B-8114689CE60A}" srcOrd="0" destOrd="0" presId="urn:microsoft.com/office/officeart/2005/8/layout/radial5"/>
    <dgm:cxn modelId="{9AEF77C2-CEAF-4BF3-AF9E-4DBE7B6670E0}" type="presOf" srcId="{76A66724-3747-4FA1-BCF0-D93AF3FBB72B}" destId="{A0E7A829-42D6-4E19-8271-7F482CFC1DEB}" srcOrd="1" destOrd="0" presId="urn:microsoft.com/office/officeart/2005/8/layout/radial5"/>
    <dgm:cxn modelId="{38F0C9DD-9ACC-4D42-ACC0-0B0149621C0D}" type="presOf" srcId="{E695C51A-BB13-4F38-8436-EBAF080582A9}" destId="{72311F79-86A0-4099-A72E-B1A5C24DBB24}" srcOrd="0" destOrd="0" presId="urn:microsoft.com/office/officeart/2005/8/layout/radial5"/>
    <dgm:cxn modelId="{7A3B48E2-84E0-46B3-B1BC-B850C4DF2D01}" type="presOf" srcId="{06295A87-AB67-4747-A30C-6E9DA0D6BB1E}" destId="{FC584AAD-E5B1-45A4-8586-97463633485F}" srcOrd="0" destOrd="0" presId="urn:microsoft.com/office/officeart/2005/8/layout/radial5"/>
    <dgm:cxn modelId="{DD3A19E6-5841-4B78-A28A-7709A81B2454}" srcId="{F53FD18E-BD33-460B-B310-9C7A4701FD3C}" destId="{FEC179F9-74F0-47FA-8174-2D6E434BE352}" srcOrd="4" destOrd="0" parTransId="{8494AC98-E218-4031-98BD-DCD157CA2281}" sibTransId="{EAB39C1F-7BB0-493D-B7BF-C7DFD73EBBCA}"/>
    <dgm:cxn modelId="{E71DEAF0-14C9-4FA1-9944-57F57B6233CF}" type="presOf" srcId="{58B725C8-8D6D-4CCD-8000-A212D3C5E322}" destId="{7BEEF25E-6EF0-49FC-9D56-EF59B4D2C5AB}" srcOrd="0" destOrd="0" presId="urn:microsoft.com/office/officeart/2005/8/layout/radial5"/>
    <dgm:cxn modelId="{D52225F7-B96B-407F-97F3-07ACEE4BEB81}" type="presOf" srcId="{5DA39386-2513-40CA-87B9-5AA05101040C}" destId="{DE7197BA-7702-4D4B-9FA1-B76DE47E25C7}" srcOrd="0" destOrd="0" presId="urn:microsoft.com/office/officeart/2005/8/layout/radial5"/>
    <dgm:cxn modelId="{9B19DFF8-B471-465C-BF09-75D4A6B7B1BC}" srcId="{F53FD18E-BD33-460B-B310-9C7A4701FD3C}" destId="{58B725C8-8D6D-4CCD-8000-A212D3C5E322}" srcOrd="1" destOrd="0" parTransId="{CB346A8B-7E34-4E76-B2ED-C4301534794C}" sibTransId="{4ADB1C4C-3A9B-4A1B-A9A6-D5C6E946C8CE}"/>
    <dgm:cxn modelId="{BED255FC-F01D-403E-9634-366ECFD0A146}" type="presOf" srcId="{094C1D05-7766-460C-BBFD-CC4928A62D61}" destId="{A398BC69-41CF-44A3-8CD3-E56EEC07407D}" srcOrd="0" destOrd="0" presId="urn:microsoft.com/office/officeart/2005/8/layout/radial5"/>
    <dgm:cxn modelId="{93F4EBFC-D933-421C-A0EE-5E65F12879DC}" srcId="{04510631-D169-405E-92F6-4C567B404131}" destId="{F53FD18E-BD33-460B-B310-9C7A4701FD3C}" srcOrd="0" destOrd="0" parTransId="{3B86195F-1E13-4690-BE75-38A7C7EF4C90}" sibTransId="{4BA72512-5AE3-479F-945A-08C109A93CD1}"/>
    <dgm:cxn modelId="{A1CC31D3-8A52-4785-B348-5FE7042AAF18}" type="presParOf" srcId="{5897EBFB-2D77-4024-9821-F71B02ED79EA}" destId="{6A4F7682-AEEE-424A-AC8A-077CF68C96D9}" srcOrd="0" destOrd="0" presId="urn:microsoft.com/office/officeart/2005/8/layout/radial5"/>
    <dgm:cxn modelId="{3BE50428-A4D8-4800-A90C-2035BE002A06}" type="presParOf" srcId="{5897EBFB-2D77-4024-9821-F71B02ED79EA}" destId="{FC584AAD-E5B1-45A4-8586-97463633485F}" srcOrd="1" destOrd="0" presId="urn:microsoft.com/office/officeart/2005/8/layout/radial5"/>
    <dgm:cxn modelId="{5F06AB5F-D238-4105-8054-9AE481447170}" type="presParOf" srcId="{FC584AAD-E5B1-45A4-8586-97463633485F}" destId="{A513269B-FE4B-4D72-9A99-75459141CE4B}" srcOrd="0" destOrd="0" presId="urn:microsoft.com/office/officeart/2005/8/layout/radial5"/>
    <dgm:cxn modelId="{3FE36076-AA79-4E96-A283-47E11478C555}" type="presParOf" srcId="{5897EBFB-2D77-4024-9821-F71B02ED79EA}" destId="{13775579-FD44-49A0-B467-68B35B19A099}" srcOrd="2" destOrd="0" presId="urn:microsoft.com/office/officeart/2005/8/layout/radial5"/>
    <dgm:cxn modelId="{B5A7C356-DC0A-42B3-AF38-8863E39AE093}" type="presParOf" srcId="{5897EBFB-2D77-4024-9821-F71B02ED79EA}" destId="{C62688CC-AC6C-4B38-AAA2-2C95F5E06ABF}" srcOrd="3" destOrd="0" presId="urn:microsoft.com/office/officeart/2005/8/layout/radial5"/>
    <dgm:cxn modelId="{7C5A843C-7E51-4C71-8379-944756AFBC7B}" type="presParOf" srcId="{C62688CC-AC6C-4B38-AAA2-2C95F5E06ABF}" destId="{7584522C-BDC4-4843-A3E8-6B9F9B5FF9CC}" srcOrd="0" destOrd="0" presId="urn:microsoft.com/office/officeart/2005/8/layout/radial5"/>
    <dgm:cxn modelId="{6FFA616F-0ED8-4626-A078-C26E98EE5154}" type="presParOf" srcId="{5897EBFB-2D77-4024-9821-F71B02ED79EA}" destId="{7BEEF25E-6EF0-49FC-9D56-EF59B4D2C5AB}" srcOrd="4" destOrd="0" presId="urn:microsoft.com/office/officeart/2005/8/layout/radial5"/>
    <dgm:cxn modelId="{2C6CC6C8-AE25-4E52-9D00-9D8CA1138F19}" type="presParOf" srcId="{5897EBFB-2D77-4024-9821-F71B02ED79EA}" destId="{A398BC69-41CF-44A3-8CD3-E56EEC07407D}" srcOrd="5" destOrd="0" presId="urn:microsoft.com/office/officeart/2005/8/layout/radial5"/>
    <dgm:cxn modelId="{DF92FC1A-0370-4A98-9A09-2BF829C933A2}" type="presParOf" srcId="{A398BC69-41CF-44A3-8CD3-E56EEC07407D}" destId="{2559DE18-F4B6-4B84-9B5C-40AA7720D939}" srcOrd="0" destOrd="0" presId="urn:microsoft.com/office/officeart/2005/8/layout/radial5"/>
    <dgm:cxn modelId="{153921C9-14B3-4082-8BEF-23A9BA5BC1A4}" type="presParOf" srcId="{5897EBFB-2D77-4024-9821-F71B02ED79EA}" destId="{DE7197BA-7702-4D4B-9FA1-B76DE47E25C7}" srcOrd="6" destOrd="0" presId="urn:microsoft.com/office/officeart/2005/8/layout/radial5"/>
    <dgm:cxn modelId="{F5EDAD56-2D98-4984-8D41-B6B12577C170}" type="presParOf" srcId="{5897EBFB-2D77-4024-9821-F71B02ED79EA}" destId="{26CA113D-8FD3-4F77-BA18-B6244955C755}" srcOrd="7" destOrd="0" presId="urn:microsoft.com/office/officeart/2005/8/layout/radial5"/>
    <dgm:cxn modelId="{68DC4410-CE8A-4B82-A529-75EF5C66EA0E}" type="presParOf" srcId="{26CA113D-8FD3-4F77-BA18-B6244955C755}" destId="{E56E3ED3-0B44-4563-A8F9-087C43D6EBC6}" srcOrd="0" destOrd="0" presId="urn:microsoft.com/office/officeart/2005/8/layout/radial5"/>
    <dgm:cxn modelId="{30B621B7-A43B-49C7-A73B-D05AACE5CF28}" type="presParOf" srcId="{5897EBFB-2D77-4024-9821-F71B02ED79EA}" destId="{72311F79-86A0-4099-A72E-B1A5C24DBB24}" srcOrd="8" destOrd="0" presId="urn:microsoft.com/office/officeart/2005/8/layout/radial5"/>
    <dgm:cxn modelId="{30AE1C3D-66E2-4F82-B4D7-3AC79BB3A594}" type="presParOf" srcId="{5897EBFB-2D77-4024-9821-F71B02ED79EA}" destId="{CE3FE820-7EF4-4702-817B-8114689CE60A}" srcOrd="9" destOrd="0" presId="urn:microsoft.com/office/officeart/2005/8/layout/radial5"/>
    <dgm:cxn modelId="{3B383BFD-A210-4E73-A834-C1F9DBE60586}" type="presParOf" srcId="{CE3FE820-7EF4-4702-817B-8114689CE60A}" destId="{14635695-8E02-4A69-910E-84780F5A326F}" srcOrd="0" destOrd="0" presId="urn:microsoft.com/office/officeart/2005/8/layout/radial5"/>
    <dgm:cxn modelId="{478A9EAF-E6F7-43B6-81A1-B28AE2B0C65E}" type="presParOf" srcId="{5897EBFB-2D77-4024-9821-F71B02ED79EA}" destId="{FEDF2A4B-B5C0-4AB8-9926-0FFD55DDD734}" srcOrd="10" destOrd="0" presId="urn:microsoft.com/office/officeart/2005/8/layout/radial5"/>
    <dgm:cxn modelId="{65D70A52-072A-439C-A5EB-B28E64E95A81}" type="presParOf" srcId="{5897EBFB-2D77-4024-9821-F71B02ED79EA}" destId="{3142E12D-88FA-43F0-838D-3BF4B3F559D8}" srcOrd="11" destOrd="0" presId="urn:microsoft.com/office/officeart/2005/8/layout/radial5"/>
    <dgm:cxn modelId="{7C8343BF-7BE8-47CD-A03D-4F7AD6A28154}" type="presParOf" srcId="{3142E12D-88FA-43F0-838D-3BF4B3F559D8}" destId="{4D3D9188-233C-4E30-963C-9A3230FD8039}" srcOrd="0" destOrd="0" presId="urn:microsoft.com/office/officeart/2005/8/layout/radial5"/>
    <dgm:cxn modelId="{E1723984-C86D-404F-B858-213EC545C186}" type="presParOf" srcId="{5897EBFB-2D77-4024-9821-F71B02ED79EA}" destId="{6FC3C0CA-41E0-42E0-B878-2CD133F788BF}" srcOrd="12" destOrd="0" presId="urn:microsoft.com/office/officeart/2005/8/layout/radial5"/>
    <dgm:cxn modelId="{9FA27535-693E-400A-A6E8-AAB62499AE19}" type="presParOf" srcId="{5897EBFB-2D77-4024-9821-F71B02ED79EA}" destId="{619FEA06-9963-4990-A902-538FF77D2F9C}" srcOrd="13" destOrd="0" presId="urn:microsoft.com/office/officeart/2005/8/layout/radial5"/>
    <dgm:cxn modelId="{AE468928-6AA2-414A-97B0-D2E08DAFC76A}" type="presParOf" srcId="{619FEA06-9963-4990-A902-538FF77D2F9C}" destId="{A0E7A829-42D6-4E19-8271-7F482CFC1DEB}" srcOrd="0" destOrd="0" presId="urn:microsoft.com/office/officeart/2005/8/layout/radial5"/>
    <dgm:cxn modelId="{9D795836-56A8-45BF-B658-B975ACA782D5}" type="presParOf" srcId="{5897EBFB-2D77-4024-9821-F71B02ED79EA}" destId="{38630538-7C73-4918-914D-086E30A81C0C}" srcOrd="14" destOrd="0" presId="urn:microsoft.com/office/officeart/2005/8/layout/radial5"/>
    <dgm:cxn modelId="{845A0178-0859-4C61-A988-CAB98B995FA9}" type="presParOf" srcId="{5897EBFB-2D77-4024-9821-F71B02ED79EA}" destId="{A76FDE2D-5DC0-4D19-8668-9909DB62B2C9}" srcOrd="15" destOrd="0" presId="urn:microsoft.com/office/officeart/2005/8/layout/radial5"/>
    <dgm:cxn modelId="{BF2E7F26-D4B3-472F-8B97-10996F1642C1}" type="presParOf" srcId="{A76FDE2D-5DC0-4D19-8668-9909DB62B2C9}" destId="{28854A42-43BC-4CBD-BB88-21B83C53DE88}" srcOrd="0" destOrd="0" presId="urn:microsoft.com/office/officeart/2005/8/layout/radial5"/>
    <dgm:cxn modelId="{08EC1F1F-1054-4C21-AF1E-4BF111DCA7DB}" type="presParOf" srcId="{5897EBFB-2D77-4024-9821-F71B02ED79EA}" destId="{AA0AECB6-2509-4564-97B6-D922CF1D688C}" srcOrd="16"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8DB5543-8563-40ED-8259-848D3E90B01A}"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US"/>
        </a:p>
      </dgm:t>
    </dgm:pt>
    <dgm:pt modelId="{AFA53595-0394-4D14-8EFE-9D2529145E86}">
      <dgm:prSet custT="1"/>
      <dgm:spPr>
        <a:solidFill>
          <a:schemeClr val="accent1"/>
        </a:solidFill>
      </dgm:spPr>
      <dgm:t>
        <a:bodyPr/>
        <a:lstStyle/>
        <a:p>
          <a:r>
            <a:rPr lang="en-US" sz="2000"/>
            <a:t>Typically a core function of clinical staff</a:t>
          </a:r>
        </a:p>
      </dgm:t>
    </dgm:pt>
    <dgm:pt modelId="{9465801E-092F-4216-A49C-57FBC8199487}" type="parTrans" cxnId="{84ED561D-D7B0-48A5-88DD-B2F449497BF4}">
      <dgm:prSet/>
      <dgm:spPr/>
      <dgm:t>
        <a:bodyPr/>
        <a:lstStyle/>
        <a:p>
          <a:endParaRPr lang="en-US" sz="2000"/>
        </a:p>
      </dgm:t>
    </dgm:pt>
    <dgm:pt modelId="{B8F2B906-F8E2-4ECA-9B23-182C72833AA3}" type="sibTrans" cxnId="{84ED561D-D7B0-48A5-88DD-B2F449497BF4}">
      <dgm:prSet/>
      <dgm:spPr>
        <a:ln>
          <a:solidFill>
            <a:schemeClr val="accent1"/>
          </a:solidFill>
        </a:ln>
      </dgm:spPr>
      <dgm:t>
        <a:bodyPr/>
        <a:lstStyle/>
        <a:p>
          <a:endParaRPr lang="en-US" sz="2000"/>
        </a:p>
      </dgm:t>
    </dgm:pt>
    <dgm:pt modelId="{C74132E7-BBB3-4A56-A371-9A994AB4386A}">
      <dgm:prSet custT="1"/>
      <dgm:spPr>
        <a:solidFill>
          <a:schemeClr val="accent1"/>
        </a:solidFill>
      </dgm:spPr>
      <dgm:t>
        <a:bodyPr/>
        <a:lstStyle/>
        <a:p>
          <a:r>
            <a:rPr lang="en-US" sz="2000"/>
            <a:t>Role is typically direct in fee-for-service programs, with more of an oversight role with managed care</a:t>
          </a:r>
        </a:p>
      </dgm:t>
    </dgm:pt>
    <dgm:pt modelId="{EF815BA7-1DFC-403D-A45C-1DA4F32D7D16}" type="parTrans" cxnId="{883F17BD-BD46-42AE-9792-BAC796140D44}">
      <dgm:prSet/>
      <dgm:spPr/>
      <dgm:t>
        <a:bodyPr/>
        <a:lstStyle/>
        <a:p>
          <a:endParaRPr lang="en-US" sz="2000"/>
        </a:p>
      </dgm:t>
    </dgm:pt>
    <dgm:pt modelId="{7439A2E2-BE06-45A0-8036-B6A6185A9D4F}" type="sibTrans" cxnId="{883F17BD-BD46-42AE-9792-BAC796140D44}">
      <dgm:prSet/>
      <dgm:spPr/>
      <dgm:t>
        <a:bodyPr/>
        <a:lstStyle/>
        <a:p>
          <a:endParaRPr lang="en-US" sz="2000"/>
        </a:p>
      </dgm:t>
    </dgm:pt>
    <dgm:pt modelId="{F806B488-832C-4CF9-A622-C87FF157A47A}">
      <dgm:prSet custT="1"/>
      <dgm:spPr>
        <a:solidFill>
          <a:schemeClr val="accent1"/>
        </a:solidFill>
      </dgm:spPr>
      <dgm:t>
        <a:bodyPr/>
        <a:lstStyle/>
        <a:p>
          <a:r>
            <a:rPr lang="en-US" sz="2000"/>
            <a:t>Additional member issues including complex placement issues and case-by-case exceptions</a:t>
          </a:r>
        </a:p>
      </dgm:t>
    </dgm:pt>
    <dgm:pt modelId="{5A1A96E3-3779-482A-B617-3CA7D144D9F1}" type="parTrans" cxnId="{F9BC9FE9-8515-4E2C-A237-375876BCE61D}">
      <dgm:prSet/>
      <dgm:spPr/>
      <dgm:t>
        <a:bodyPr/>
        <a:lstStyle/>
        <a:p>
          <a:endParaRPr lang="en-US" sz="2000"/>
        </a:p>
      </dgm:t>
    </dgm:pt>
    <dgm:pt modelId="{30B78E9E-0BC1-429D-B031-77AEBCA1AC6F}" type="sibTrans" cxnId="{F9BC9FE9-8515-4E2C-A237-375876BCE61D}">
      <dgm:prSet/>
      <dgm:spPr/>
      <dgm:t>
        <a:bodyPr/>
        <a:lstStyle/>
        <a:p>
          <a:endParaRPr lang="en-US" sz="2000"/>
        </a:p>
      </dgm:t>
    </dgm:pt>
    <dgm:pt modelId="{1B273AC7-A776-4642-9F91-60A6A4300329}">
      <dgm:prSet custT="1"/>
      <dgm:spPr>
        <a:solidFill>
          <a:schemeClr val="accent1"/>
        </a:solidFill>
      </dgm:spPr>
      <dgm:t>
        <a:bodyPr/>
        <a:lstStyle/>
        <a:p>
          <a:r>
            <a:rPr lang="en-US" sz="2000"/>
            <a:t>Final authorization decisions can fall to medical, pharmacy, and dental directors, and states may need specialty expertise for certain decisions</a:t>
          </a:r>
        </a:p>
      </dgm:t>
    </dgm:pt>
    <dgm:pt modelId="{065BEF36-D7A2-4FBD-98E1-F9D0EEFD3BBD}" type="parTrans" cxnId="{30AAFAE4-B8FD-452E-9EB0-EF0C1F328E03}">
      <dgm:prSet/>
      <dgm:spPr/>
      <dgm:t>
        <a:bodyPr/>
        <a:lstStyle/>
        <a:p>
          <a:endParaRPr lang="en-US" sz="2000"/>
        </a:p>
      </dgm:t>
    </dgm:pt>
    <dgm:pt modelId="{83BCB2BE-107F-469C-87A7-D17BD7B8EDD3}" type="sibTrans" cxnId="{30AAFAE4-B8FD-452E-9EB0-EF0C1F328E03}">
      <dgm:prSet/>
      <dgm:spPr/>
      <dgm:t>
        <a:bodyPr/>
        <a:lstStyle/>
        <a:p>
          <a:endParaRPr lang="en-US" sz="2000"/>
        </a:p>
      </dgm:t>
    </dgm:pt>
    <dgm:pt modelId="{019BDEE8-AA3A-4F80-A0B4-79BAB105A799}" type="pres">
      <dgm:prSet presAssocID="{A8DB5543-8563-40ED-8259-848D3E90B01A}" presName="Name0" presStyleCnt="0">
        <dgm:presLayoutVars>
          <dgm:chMax val="7"/>
          <dgm:chPref val="7"/>
          <dgm:dir/>
        </dgm:presLayoutVars>
      </dgm:prSet>
      <dgm:spPr/>
    </dgm:pt>
    <dgm:pt modelId="{8F318350-EDA1-4A50-BA82-22A2E72AE262}" type="pres">
      <dgm:prSet presAssocID="{A8DB5543-8563-40ED-8259-848D3E90B01A}" presName="Name1" presStyleCnt="0"/>
      <dgm:spPr/>
    </dgm:pt>
    <dgm:pt modelId="{32EA8FFB-5534-415C-A76C-FF133A85BE87}" type="pres">
      <dgm:prSet presAssocID="{A8DB5543-8563-40ED-8259-848D3E90B01A}" presName="cycle" presStyleCnt="0"/>
      <dgm:spPr/>
    </dgm:pt>
    <dgm:pt modelId="{6AE2DCAF-9F42-4259-996F-E3D59E43DFC9}" type="pres">
      <dgm:prSet presAssocID="{A8DB5543-8563-40ED-8259-848D3E90B01A}" presName="srcNode" presStyleLbl="node1" presStyleIdx="0" presStyleCnt="4"/>
      <dgm:spPr/>
    </dgm:pt>
    <dgm:pt modelId="{44501650-A386-4A80-887E-F97261CE4003}" type="pres">
      <dgm:prSet presAssocID="{A8DB5543-8563-40ED-8259-848D3E90B01A}" presName="conn" presStyleLbl="parChTrans1D2" presStyleIdx="0" presStyleCnt="1"/>
      <dgm:spPr/>
    </dgm:pt>
    <dgm:pt modelId="{16E663E3-A313-4BC1-A6AC-9D97B66B5820}" type="pres">
      <dgm:prSet presAssocID="{A8DB5543-8563-40ED-8259-848D3E90B01A}" presName="extraNode" presStyleLbl="node1" presStyleIdx="0" presStyleCnt="4"/>
      <dgm:spPr/>
    </dgm:pt>
    <dgm:pt modelId="{581374BE-5A5F-4388-9EF2-C0F8EB38691B}" type="pres">
      <dgm:prSet presAssocID="{A8DB5543-8563-40ED-8259-848D3E90B01A}" presName="dstNode" presStyleLbl="node1" presStyleIdx="0" presStyleCnt="4"/>
      <dgm:spPr/>
    </dgm:pt>
    <dgm:pt modelId="{CDD5A33E-50A9-454D-9BBE-C966A559DF8A}" type="pres">
      <dgm:prSet presAssocID="{AFA53595-0394-4D14-8EFE-9D2529145E86}" presName="text_1" presStyleLbl="node1" presStyleIdx="0" presStyleCnt="4">
        <dgm:presLayoutVars>
          <dgm:bulletEnabled val="1"/>
        </dgm:presLayoutVars>
      </dgm:prSet>
      <dgm:spPr/>
    </dgm:pt>
    <dgm:pt modelId="{CDCB116C-CAC7-447F-9388-8844EAE8697D}" type="pres">
      <dgm:prSet presAssocID="{AFA53595-0394-4D14-8EFE-9D2529145E86}" presName="accent_1" presStyleCnt="0"/>
      <dgm:spPr/>
    </dgm:pt>
    <dgm:pt modelId="{BA51B885-3C80-4AD3-A0EE-82D6B56CD19F}" type="pres">
      <dgm:prSet presAssocID="{AFA53595-0394-4D14-8EFE-9D2529145E86}" presName="accentRepeatNode" presStyleLbl="solidFgAcc1" presStyleIdx="0" presStyleCnt="4"/>
      <dgm:spPr>
        <a:solidFill>
          <a:schemeClr val="bg1"/>
        </a:solidFill>
      </dgm:spPr>
    </dgm:pt>
    <dgm:pt modelId="{F9860137-8900-4771-A6AA-016D3D3E6899}" type="pres">
      <dgm:prSet presAssocID="{C74132E7-BBB3-4A56-A371-9A994AB4386A}" presName="text_2" presStyleLbl="node1" presStyleIdx="1" presStyleCnt="4">
        <dgm:presLayoutVars>
          <dgm:bulletEnabled val="1"/>
        </dgm:presLayoutVars>
      </dgm:prSet>
      <dgm:spPr/>
    </dgm:pt>
    <dgm:pt modelId="{01A90304-DC31-43FD-B76D-C7EC95D9F6B9}" type="pres">
      <dgm:prSet presAssocID="{C74132E7-BBB3-4A56-A371-9A994AB4386A}" presName="accent_2" presStyleCnt="0"/>
      <dgm:spPr/>
    </dgm:pt>
    <dgm:pt modelId="{EA94C281-4844-4386-95A5-C4905B250A7F}" type="pres">
      <dgm:prSet presAssocID="{C74132E7-BBB3-4A56-A371-9A994AB4386A}" presName="accentRepeatNode" presStyleLbl="solidFgAcc1" presStyleIdx="1" presStyleCnt="4"/>
      <dgm:spPr>
        <a:solidFill>
          <a:schemeClr val="bg1"/>
        </a:solidFill>
      </dgm:spPr>
    </dgm:pt>
    <dgm:pt modelId="{45D66A75-4285-4F8C-9225-E7780C609CF0}" type="pres">
      <dgm:prSet presAssocID="{1B273AC7-A776-4642-9F91-60A6A4300329}" presName="text_3" presStyleLbl="node1" presStyleIdx="2" presStyleCnt="4">
        <dgm:presLayoutVars>
          <dgm:bulletEnabled val="1"/>
        </dgm:presLayoutVars>
      </dgm:prSet>
      <dgm:spPr/>
    </dgm:pt>
    <dgm:pt modelId="{4324AE5D-E97D-4926-B313-D4494410DD26}" type="pres">
      <dgm:prSet presAssocID="{1B273AC7-A776-4642-9F91-60A6A4300329}" presName="accent_3" presStyleCnt="0"/>
      <dgm:spPr/>
    </dgm:pt>
    <dgm:pt modelId="{95D86964-21DC-4909-8DC5-55D5E910A7EA}" type="pres">
      <dgm:prSet presAssocID="{1B273AC7-A776-4642-9F91-60A6A4300329}" presName="accentRepeatNode" presStyleLbl="solidFgAcc1" presStyleIdx="2" presStyleCnt="4"/>
      <dgm:spPr>
        <a:solidFill>
          <a:schemeClr val="bg1"/>
        </a:solidFill>
      </dgm:spPr>
    </dgm:pt>
    <dgm:pt modelId="{FC245E47-8825-4B64-A424-B3A174290366}" type="pres">
      <dgm:prSet presAssocID="{F806B488-832C-4CF9-A622-C87FF157A47A}" presName="text_4" presStyleLbl="node1" presStyleIdx="3" presStyleCnt="4">
        <dgm:presLayoutVars>
          <dgm:bulletEnabled val="1"/>
        </dgm:presLayoutVars>
      </dgm:prSet>
      <dgm:spPr/>
    </dgm:pt>
    <dgm:pt modelId="{21419A36-FCEB-4F49-B039-A500BD3DAE51}" type="pres">
      <dgm:prSet presAssocID="{F806B488-832C-4CF9-A622-C87FF157A47A}" presName="accent_4" presStyleCnt="0"/>
      <dgm:spPr/>
    </dgm:pt>
    <dgm:pt modelId="{ABF2B528-A551-473B-872D-7108B9A0EF33}" type="pres">
      <dgm:prSet presAssocID="{F806B488-832C-4CF9-A622-C87FF157A47A}" presName="accentRepeatNode" presStyleLbl="solidFgAcc1" presStyleIdx="3" presStyleCnt="4"/>
      <dgm:spPr>
        <a:solidFill>
          <a:schemeClr val="bg1"/>
        </a:solidFill>
      </dgm:spPr>
    </dgm:pt>
  </dgm:ptLst>
  <dgm:cxnLst>
    <dgm:cxn modelId="{8E4EC305-D8FE-458E-A166-79078565EFF9}" type="presOf" srcId="{AFA53595-0394-4D14-8EFE-9D2529145E86}" destId="{CDD5A33E-50A9-454D-9BBE-C966A559DF8A}" srcOrd="0" destOrd="0" presId="urn:microsoft.com/office/officeart/2008/layout/VerticalCurvedList"/>
    <dgm:cxn modelId="{84ED561D-D7B0-48A5-88DD-B2F449497BF4}" srcId="{A8DB5543-8563-40ED-8259-848D3E90B01A}" destId="{AFA53595-0394-4D14-8EFE-9D2529145E86}" srcOrd="0" destOrd="0" parTransId="{9465801E-092F-4216-A49C-57FBC8199487}" sibTransId="{B8F2B906-F8E2-4ECA-9B23-182C72833AA3}"/>
    <dgm:cxn modelId="{6351884D-E867-488A-B68B-73E8E455551D}" type="presOf" srcId="{F806B488-832C-4CF9-A622-C87FF157A47A}" destId="{FC245E47-8825-4B64-A424-B3A174290366}" srcOrd="0" destOrd="0" presId="urn:microsoft.com/office/officeart/2008/layout/VerticalCurvedList"/>
    <dgm:cxn modelId="{C95C1858-6EF0-4055-9E61-92773FB52B91}" type="presOf" srcId="{C74132E7-BBB3-4A56-A371-9A994AB4386A}" destId="{F9860137-8900-4771-A6AA-016D3D3E6899}" srcOrd="0" destOrd="0" presId="urn:microsoft.com/office/officeart/2008/layout/VerticalCurvedList"/>
    <dgm:cxn modelId="{0C71E259-12A0-4065-9F76-087692B86C1E}" type="presOf" srcId="{A8DB5543-8563-40ED-8259-848D3E90B01A}" destId="{019BDEE8-AA3A-4F80-A0B4-79BAB105A799}" srcOrd="0" destOrd="0" presId="urn:microsoft.com/office/officeart/2008/layout/VerticalCurvedList"/>
    <dgm:cxn modelId="{13B9C881-314E-41CF-9CAF-7EA246C1ED3C}" type="presOf" srcId="{B8F2B906-F8E2-4ECA-9B23-182C72833AA3}" destId="{44501650-A386-4A80-887E-F97261CE4003}" srcOrd="0" destOrd="0" presId="urn:microsoft.com/office/officeart/2008/layout/VerticalCurvedList"/>
    <dgm:cxn modelId="{E2C30EA6-2313-4B93-BE33-A169E5C5A436}" type="presOf" srcId="{1B273AC7-A776-4642-9F91-60A6A4300329}" destId="{45D66A75-4285-4F8C-9225-E7780C609CF0}" srcOrd="0" destOrd="0" presId="urn:microsoft.com/office/officeart/2008/layout/VerticalCurvedList"/>
    <dgm:cxn modelId="{883F17BD-BD46-42AE-9792-BAC796140D44}" srcId="{A8DB5543-8563-40ED-8259-848D3E90B01A}" destId="{C74132E7-BBB3-4A56-A371-9A994AB4386A}" srcOrd="1" destOrd="0" parTransId="{EF815BA7-1DFC-403D-A45C-1DA4F32D7D16}" sibTransId="{7439A2E2-BE06-45A0-8036-B6A6185A9D4F}"/>
    <dgm:cxn modelId="{30AAFAE4-B8FD-452E-9EB0-EF0C1F328E03}" srcId="{A8DB5543-8563-40ED-8259-848D3E90B01A}" destId="{1B273AC7-A776-4642-9F91-60A6A4300329}" srcOrd="2" destOrd="0" parTransId="{065BEF36-D7A2-4FBD-98E1-F9D0EEFD3BBD}" sibTransId="{83BCB2BE-107F-469C-87A7-D17BD7B8EDD3}"/>
    <dgm:cxn modelId="{F9BC9FE9-8515-4E2C-A237-375876BCE61D}" srcId="{A8DB5543-8563-40ED-8259-848D3E90B01A}" destId="{F806B488-832C-4CF9-A622-C87FF157A47A}" srcOrd="3" destOrd="0" parTransId="{5A1A96E3-3779-482A-B617-3CA7D144D9F1}" sibTransId="{30B78E9E-0BC1-429D-B031-77AEBCA1AC6F}"/>
    <dgm:cxn modelId="{6D00E460-1ED0-4181-BC44-339F0C999332}" type="presParOf" srcId="{019BDEE8-AA3A-4F80-A0B4-79BAB105A799}" destId="{8F318350-EDA1-4A50-BA82-22A2E72AE262}" srcOrd="0" destOrd="0" presId="urn:microsoft.com/office/officeart/2008/layout/VerticalCurvedList"/>
    <dgm:cxn modelId="{00DF8865-4E2C-47ED-8856-5A6550EEE969}" type="presParOf" srcId="{8F318350-EDA1-4A50-BA82-22A2E72AE262}" destId="{32EA8FFB-5534-415C-A76C-FF133A85BE87}" srcOrd="0" destOrd="0" presId="urn:microsoft.com/office/officeart/2008/layout/VerticalCurvedList"/>
    <dgm:cxn modelId="{8F2F2007-BA8B-4167-B353-9BA9D3864B2D}" type="presParOf" srcId="{32EA8FFB-5534-415C-A76C-FF133A85BE87}" destId="{6AE2DCAF-9F42-4259-996F-E3D59E43DFC9}" srcOrd="0" destOrd="0" presId="urn:microsoft.com/office/officeart/2008/layout/VerticalCurvedList"/>
    <dgm:cxn modelId="{C43A47DD-A8F3-4B6C-9F8B-DCD89056ED7C}" type="presParOf" srcId="{32EA8FFB-5534-415C-A76C-FF133A85BE87}" destId="{44501650-A386-4A80-887E-F97261CE4003}" srcOrd="1" destOrd="0" presId="urn:microsoft.com/office/officeart/2008/layout/VerticalCurvedList"/>
    <dgm:cxn modelId="{099B5EF8-CDA9-41C6-B628-BBDE43852589}" type="presParOf" srcId="{32EA8FFB-5534-415C-A76C-FF133A85BE87}" destId="{16E663E3-A313-4BC1-A6AC-9D97B66B5820}" srcOrd="2" destOrd="0" presId="urn:microsoft.com/office/officeart/2008/layout/VerticalCurvedList"/>
    <dgm:cxn modelId="{CB129F9A-1E3A-40B3-B815-05E9CE7E74AA}" type="presParOf" srcId="{32EA8FFB-5534-415C-A76C-FF133A85BE87}" destId="{581374BE-5A5F-4388-9EF2-C0F8EB38691B}" srcOrd="3" destOrd="0" presId="urn:microsoft.com/office/officeart/2008/layout/VerticalCurvedList"/>
    <dgm:cxn modelId="{CD4EF827-33E2-44B4-B640-14257A7D0CB7}" type="presParOf" srcId="{8F318350-EDA1-4A50-BA82-22A2E72AE262}" destId="{CDD5A33E-50A9-454D-9BBE-C966A559DF8A}" srcOrd="1" destOrd="0" presId="urn:microsoft.com/office/officeart/2008/layout/VerticalCurvedList"/>
    <dgm:cxn modelId="{5F5FD27F-493D-4DBC-81EC-7E22E01C0519}" type="presParOf" srcId="{8F318350-EDA1-4A50-BA82-22A2E72AE262}" destId="{CDCB116C-CAC7-447F-9388-8844EAE8697D}" srcOrd="2" destOrd="0" presId="urn:microsoft.com/office/officeart/2008/layout/VerticalCurvedList"/>
    <dgm:cxn modelId="{7985A257-2741-4B00-A44E-C7693C988B3E}" type="presParOf" srcId="{CDCB116C-CAC7-447F-9388-8844EAE8697D}" destId="{BA51B885-3C80-4AD3-A0EE-82D6B56CD19F}" srcOrd="0" destOrd="0" presId="urn:microsoft.com/office/officeart/2008/layout/VerticalCurvedList"/>
    <dgm:cxn modelId="{5C47D2DE-F8BC-4F95-BCE8-226CDBA96066}" type="presParOf" srcId="{8F318350-EDA1-4A50-BA82-22A2E72AE262}" destId="{F9860137-8900-4771-A6AA-016D3D3E6899}" srcOrd="3" destOrd="0" presId="urn:microsoft.com/office/officeart/2008/layout/VerticalCurvedList"/>
    <dgm:cxn modelId="{09DC654C-E510-4321-BF84-FDF0D53112A9}" type="presParOf" srcId="{8F318350-EDA1-4A50-BA82-22A2E72AE262}" destId="{01A90304-DC31-43FD-B76D-C7EC95D9F6B9}" srcOrd="4" destOrd="0" presId="urn:microsoft.com/office/officeart/2008/layout/VerticalCurvedList"/>
    <dgm:cxn modelId="{3EB16DE7-E9CD-4D6F-97A8-A20293C56D12}" type="presParOf" srcId="{01A90304-DC31-43FD-B76D-C7EC95D9F6B9}" destId="{EA94C281-4844-4386-95A5-C4905B250A7F}" srcOrd="0" destOrd="0" presId="urn:microsoft.com/office/officeart/2008/layout/VerticalCurvedList"/>
    <dgm:cxn modelId="{D3534B77-AE5A-40AA-9AD2-01B191C32715}" type="presParOf" srcId="{8F318350-EDA1-4A50-BA82-22A2E72AE262}" destId="{45D66A75-4285-4F8C-9225-E7780C609CF0}" srcOrd="5" destOrd="0" presId="urn:microsoft.com/office/officeart/2008/layout/VerticalCurvedList"/>
    <dgm:cxn modelId="{E381F33D-5F69-464A-A7B4-ADA84376092A}" type="presParOf" srcId="{8F318350-EDA1-4A50-BA82-22A2E72AE262}" destId="{4324AE5D-E97D-4926-B313-D4494410DD26}" srcOrd="6" destOrd="0" presId="urn:microsoft.com/office/officeart/2008/layout/VerticalCurvedList"/>
    <dgm:cxn modelId="{AFEB43F0-7EBB-4BAC-8F25-8C4C3698CE52}" type="presParOf" srcId="{4324AE5D-E97D-4926-B313-D4494410DD26}" destId="{95D86964-21DC-4909-8DC5-55D5E910A7EA}" srcOrd="0" destOrd="0" presId="urn:microsoft.com/office/officeart/2008/layout/VerticalCurvedList"/>
    <dgm:cxn modelId="{E6ADED7F-2123-4D70-9895-2940CFB1C521}" type="presParOf" srcId="{8F318350-EDA1-4A50-BA82-22A2E72AE262}" destId="{FC245E47-8825-4B64-A424-B3A174290366}" srcOrd="7" destOrd="0" presId="urn:microsoft.com/office/officeart/2008/layout/VerticalCurvedList"/>
    <dgm:cxn modelId="{8E61277C-3F7A-4437-8380-16F41A025DFD}" type="presParOf" srcId="{8F318350-EDA1-4A50-BA82-22A2E72AE262}" destId="{21419A36-FCEB-4F49-B039-A500BD3DAE51}" srcOrd="8" destOrd="0" presId="urn:microsoft.com/office/officeart/2008/layout/VerticalCurvedList"/>
    <dgm:cxn modelId="{6A97C10D-18D4-4132-9917-DBABC26AE53C}" type="presParOf" srcId="{21419A36-FCEB-4F49-B039-A500BD3DAE51}" destId="{ABF2B528-A551-473B-872D-7108B9A0EF3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F1E85-A1B1-44C7-A185-590EFC9A6837}">
      <dsp:nvSpPr>
        <dsp:cNvPr id="0" name=""/>
        <dsp:cNvSpPr/>
      </dsp:nvSpPr>
      <dsp:spPr>
        <a:xfrm>
          <a:off x="-5214286" y="-798656"/>
          <a:ext cx="6209272" cy="6209272"/>
        </a:xfrm>
        <a:prstGeom prst="blockArc">
          <a:avLst>
            <a:gd name="adj1" fmla="val 18900000"/>
            <a:gd name="adj2" fmla="val 2700000"/>
            <a:gd name="adj3" fmla="val 348"/>
          </a:avLst>
        </a:prstGeom>
        <a:noFill/>
        <a:ln w="25400" cap="flat" cmpd="sng" algn="ctr">
          <a:solidFill>
            <a:srgbClr val="37A5DD">
              <a:shade val="60000"/>
              <a:hueOff val="0"/>
              <a:satOff val="0"/>
              <a:lumOff val="0"/>
              <a:alphaOff val="0"/>
            </a:srgbClr>
          </a:solidFill>
          <a:prstDash val="solid"/>
        </a:ln>
        <a:effectLst/>
      </dsp:spPr>
      <dsp:style>
        <a:lnRef idx="2">
          <a:scrgbClr r="0" g="0" b="0"/>
        </a:lnRef>
        <a:fillRef idx="0">
          <a:scrgbClr r="0" g="0" b="0"/>
        </a:fillRef>
        <a:effectRef idx="0">
          <a:scrgbClr r="0" g="0" b="0"/>
        </a:effectRef>
        <a:fontRef idx="minor"/>
      </dsp:style>
    </dsp:sp>
    <dsp:sp modelId="{AEC0B597-3AA2-43A1-B341-FD2CA6DDEF4F}">
      <dsp:nvSpPr>
        <dsp:cNvPr id="0" name=""/>
        <dsp:cNvSpPr/>
      </dsp:nvSpPr>
      <dsp:spPr>
        <a:xfrm>
          <a:off x="435172" y="288155"/>
          <a:ext cx="9508586" cy="576679"/>
        </a:xfrm>
        <a:prstGeom prst="rect">
          <a:avLst/>
        </a:prstGeom>
        <a:solidFill>
          <a:schemeClr val="accent1"/>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739"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a:solidFill>
                <a:sysClr val="window" lastClr="FFFFFF"/>
              </a:solidFill>
              <a:latin typeface="Lato"/>
              <a:ea typeface="+mn-ea"/>
              <a:cs typeface="+mn-cs"/>
            </a:rPr>
            <a:t>Established in 2003 at Oregon Health &amp; Science University</a:t>
          </a:r>
        </a:p>
      </dsp:txBody>
      <dsp:txXfrm>
        <a:off x="435172" y="288155"/>
        <a:ext cx="9508586" cy="576679"/>
      </dsp:txXfrm>
    </dsp:sp>
    <dsp:sp modelId="{4575C323-5C20-404F-A5B1-BD3AE77776C5}">
      <dsp:nvSpPr>
        <dsp:cNvPr id="0" name=""/>
        <dsp:cNvSpPr/>
      </dsp:nvSpPr>
      <dsp:spPr>
        <a:xfrm>
          <a:off x="74748" y="216070"/>
          <a:ext cx="720849" cy="720849"/>
        </a:xfrm>
        <a:prstGeom prst="ellipse">
          <a:avLst/>
        </a:prstGeom>
        <a:solidFill>
          <a:sysClr val="window" lastClr="FFFFFF">
            <a:hueOff val="0"/>
            <a:satOff val="0"/>
            <a:lumOff val="0"/>
            <a:alphaOff val="0"/>
          </a:sysClr>
        </a:solidFill>
        <a:ln w="25400" cap="flat" cmpd="sng" algn="ctr">
          <a:solidFill>
            <a:srgbClr val="37A5D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D39CCC99-585B-8144-BBB9-91269090B68C}">
      <dsp:nvSpPr>
        <dsp:cNvPr id="0" name=""/>
        <dsp:cNvSpPr/>
      </dsp:nvSpPr>
      <dsp:spPr>
        <a:xfrm>
          <a:off x="848404" y="1152897"/>
          <a:ext cx="9095354" cy="576679"/>
        </a:xfrm>
        <a:prstGeom prst="rect">
          <a:avLst/>
        </a:prstGeom>
        <a:solidFill>
          <a:schemeClr val="accent1"/>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739"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a:solidFill>
                <a:sysClr val="window" lastClr="FFFFFF"/>
              </a:solidFill>
              <a:latin typeface="Lato"/>
              <a:ea typeface="+mn-ea"/>
              <a:cs typeface="+mn-cs"/>
            </a:rPr>
            <a:t>Our work is driven by states, 90% in Medicaid </a:t>
          </a:r>
        </a:p>
      </dsp:txBody>
      <dsp:txXfrm>
        <a:off x="848404" y="1152897"/>
        <a:ext cx="9095354" cy="576679"/>
      </dsp:txXfrm>
    </dsp:sp>
    <dsp:sp modelId="{287D6491-8C55-492D-B356-0D9952C79214}">
      <dsp:nvSpPr>
        <dsp:cNvPr id="0" name=""/>
        <dsp:cNvSpPr/>
      </dsp:nvSpPr>
      <dsp:spPr>
        <a:xfrm>
          <a:off x="487979" y="1080812"/>
          <a:ext cx="720849" cy="720849"/>
        </a:xfrm>
        <a:prstGeom prst="ellipse">
          <a:avLst/>
        </a:prstGeom>
        <a:solidFill>
          <a:sysClr val="window" lastClr="FFFFFF">
            <a:hueOff val="0"/>
            <a:satOff val="0"/>
            <a:lumOff val="0"/>
            <a:alphaOff val="0"/>
          </a:sysClr>
        </a:solidFill>
        <a:ln w="25400" cap="flat" cmpd="sng" algn="ctr">
          <a:solidFill>
            <a:srgbClr val="37A5D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091F7100-B783-1D42-AAE6-BE87EAA1DBD8}">
      <dsp:nvSpPr>
        <dsp:cNvPr id="0" name=""/>
        <dsp:cNvSpPr/>
      </dsp:nvSpPr>
      <dsp:spPr>
        <a:xfrm>
          <a:off x="975233" y="2017639"/>
          <a:ext cx="8968525" cy="576679"/>
        </a:xfrm>
        <a:prstGeom prst="rect">
          <a:avLst/>
        </a:prstGeom>
        <a:solidFill>
          <a:schemeClr val="accent1"/>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739"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a:solidFill>
                <a:sysClr val="window" lastClr="FFFFFF"/>
              </a:solidFill>
              <a:latin typeface="Lato"/>
              <a:ea typeface="+mn-ea"/>
              <a:cs typeface="+mn-cs"/>
            </a:rPr>
            <a:t>We are not funded by industry or associations</a:t>
          </a:r>
        </a:p>
      </dsp:txBody>
      <dsp:txXfrm>
        <a:off x="975233" y="2017639"/>
        <a:ext cx="8968525" cy="576679"/>
      </dsp:txXfrm>
    </dsp:sp>
    <dsp:sp modelId="{CDED828A-C43A-499F-B405-26A41B56731A}">
      <dsp:nvSpPr>
        <dsp:cNvPr id="0" name=""/>
        <dsp:cNvSpPr/>
      </dsp:nvSpPr>
      <dsp:spPr>
        <a:xfrm>
          <a:off x="614808" y="1945554"/>
          <a:ext cx="720849" cy="720849"/>
        </a:xfrm>
        <a:prstGeom prst="ellipse">
          <a:avLst/>
        </a:prstGeom>
        <a:solidFill>
          <a:sysClr val="window" lastClr="FFFFFF">
            <a:hueOff val="0"/>
            <a:satOff val="0"/>
            <a:lumOff val="0"/>
            <a:alphaOff val="0"/>
          </a:sysClr>
        </a:solidFill>
        <a:ln w="25400" cap="flat" cmpd="sng" algn="ctr">
          <a:solidFill>
            <a:srgbClr val="37A5D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97370BAF-6D92-BA46-BDE9-FF7795E149E5}">
      <dsp:nvSpPr>
        <dsp:cNvPr id="0" name=""/>
        <dsp:cNvSpPr/>
      </dsp:nvSpPr>
      <dsp:spPr>
        <a:xfrm>
          <a:off x="848404" y="2882382"/>
          <a:ext cx="9095354" cy="576679"/>
        </a:xfrm>
        <a:prstGeom prst="rect">
          <a:avLst/>
        </a:prstGeom>
        <a:solidFill>
          <a:schemeClr val="accent1"/>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739"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a:solidFill>
                <a:sysClr val="window" lastClr="FFFFFF"/>
              </a:solidFill>
              <a:latin typeface="Lato"/>
              <a:ea typeface="+mn-ea"/>
              <a:cs typeface="+mn-cs"/>
            </a:rPr>
            <a:t>We are nonpartisan and we do not lobby </a:t>
          </a:r>
        </a:p>
      </dsp:txBody>
      <dsp:txXfrm>
        <a:off x="848404" y="2882382"/>
        <a:ext cx="9095354" cy="576679"/>
      </dsp:txXfrm>
    </dsp:sp>
    <dsp:sp modelId="{020713D8-E8C2-467C-82C1-1EA9C69D6258}">
      <dsp:nvSpPr>
        <dsp:cNvPr id="0" name=""/>
        <dsp:cNvSpPr/>
      </dsp:nvSpPr>
      <dsp:spPr>
        <a:xfrm>
          <a:off x="487979" y="2810297"/>
          <a:ext cx="720849" cy="720849"/>
        </a:xfrm>
        <a:prstGeom prst="ellipse">
          <a:avLst/>
        </a:prstGeom>
        <a:solidFill>
          <a:sysClr val="window" lastClr="FFFFFF">
            <a:hueOff val="0"/>
            <a:satOff val="0"/>
            <a:lumOff val="0"/>
            <a:alphaOff val="0"/>
          </a:sysClr>
        </a:solidFill>
        <a:ln w="25400" cap="flat" cmpd="sng" algn="ctr">
          <a:solidFill>
            <a:srgbClr val="37A5DD">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sp>
    <dsp:sp modelId="{30B6D33B-A8BC-5947-97FB-ADADDFDF2685}">
      <dsp:nvSpPr>
        <dsp:cNvPr id="0" name=""/>
        <dsp:cNvSpPr/>
      </dsp:nvSpPr>
      <dsp:spPr>
        <a:xfrm>
          <a:off x="435172" y="3747124"/>
          <a:ext cx="9508586" cy="576679"/>
        </a:xfrm>
        <a:prstGeom prst="rect">
          <a:avLst/>
        </a:prstGeom>
        <a:solidFill>
          <a:schemeClr val="accent1"/>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739" tIns="68580" rIns="68580" bIns="68580" numCol="1" spcCol="1270" anchor="ctr" anchorCtr="0">
          <a:noAutofit/>
        </a:bodyPr>
        <a:lstStyle/>
        <a:p>
          <a:pPr marL="0" lvl="0" indent="0" algn="l" defTabSz="1200150">
            <a:lnSpc>
              <a:spcPct val="90000"/>
            </a:lnSpc>
            <a:spcBef>
              <a:spcPct val="0"/>
            </a:spcBef>
            <a:spcAft>
              <a:spcPct val="35000"/>
            </a:spcAft>
            <a:buNone/>
          </a:pPr>
          <a:r>
            <a:rPr lang="en-US" sz="2700" kern="1200">
              <a:solidFill>
                <a:sysClr val="window" lastClr="FFFFFF"/>
              </a:solidFill>
              <a:latin typeface="Lato"/>
              <a:ea typeface="+mn-ea"/>
              <a:cs typeface="+mn-cs"/>
            </a:rPr>
            <a:t>Our work is typically proprietary</a:t>
          </a:r>
        </a:p>
      </dsp:txBody>
      <dsp:txXfrm>
        <a:off x="435172" y="3747124"/>
        <a:ext cx="9508586" cy="576679"/>
      </dsp:txXfrm>
    </dsp:sp>
    <dsp:sp modelId="{DEBD7ADC-7BD2-A240-8076-C86CE0AD37CD}">
      <dsp:nvSpPr>
        <dsp:cNvPr id="0" name=""/>
        <dsp:cNvSpPr/>
      </dsp:nvSpPr>
      <dsp:spPr>
        <a:xfrm>
          <a:off x="74748" y="3675039"/>
          <a:ext cx="720849" cy="720849"/>
        </a:xfrm>
        <a:prstGeom prst="ellipse">
          <a:avLst/>
        </a:prstGeom>
        <a:solidFill>
          <a:schemeClr val="lt1">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3569E-0A03-45ED-88D3-4E328A845B59}">
      <dsp:nvSpPr>
        <dsp:cNvPr id="0" name=""/>
        <dsp:cNvSpPr/>
      </dsp:nvSpPr>
      <dsp:spPr>
        <a:xfrm>
          <a:off x="0" y="461051"/>
          <a:ext cx="10533888" cy="1216800"/>
        </a:xfrm>
        <a:prstGeom prst="round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Significant area of involvement, especially for medical and pharmacy directors</a:t>
          </a:r>
        </a:p>
      </dsp:txBody>
      <dsp:txXfrm>
        <a:off x="59399" y="520450"/>
        <a:ext cx="10415090" cy="1098002"/>
      </dsp:txXfrm>
    </dsp:sp>
    <dsp:sp modelId="{6F16506E-DB1C-46B3-8B36-3403A52004AE}">
      <dsp:nvSpPr>
        <dsp:cNvPr id="0" name=""/>
        <dsp:cNvSpPr/>
      </dsp:nvSpPr>
      <dsp:spPr>
        <a:xfrm>
          <a:off x="0" y="1865052"/>
          <a:ext cx="10533888" cy="1216800"/>
        </a:xfrm>
        <a:prstGeom prst="round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Can include evidence review, external specialist consultation, regulatory review, criteria development, fiscal impact analysis</a:t>
          </a:r>
        </a:p>
      </dsp:txBody>
      <dsp:txXfrm>
        <a:off x="59399" y="1924451"/>
        <a:ext cx="10415090" cy="1098002"/>
      </dsp:txXfrm>
    </dsp:sp>
    <dsp:sp modelId="{642741A2-70C1-4983-8B76-8F27DB580EF4}">
      <dsp:nvSpPr>
        <dsp:cNvPr id="0" name=""/>
        <dsp:cNvSpPr/>
      </dsp:nvSpPr>
      <dsp:spPr>
        <a:xfrm>
          <a:off x="0" y="3269052"/>
          <a:ext cx="10533888" cy="1216800"/>
        </a:xfrm>
        <a:prstGeom prst="round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Typically involves significant collaboration with other agency areas (policy, finance, operations)</a:t>
          </a:r>
        </a:p>
      </dsp:txBody>
      <dsp:txXfrm>
        <a:off x="59399" y="3328451"/>
        <a:ext cx="10415090" cy="10980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31E7E-1ABF-4181-B38C-4496FD34DCC5}">
      <dsp:nvSpPr>
        <dsp:cNvPr id="0" name=""/>
        <dsp:cNvSpPr/>
      </dsp:nvSpPr>
      <dsp:spPr>
        <a:xfrm rot="5400000">
          <a:off x="5949748" y="-2096081"/>
          <a:ext cx="1805834" cy="64495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a:t>Researching or implementing coverage of new services</a:t>
          </a:r>
        </a:p>
        <a:p>
          <a:pPr marL="228600" lvl="1" indent="-228600" algn="l" defTabSz="889000">
            <a:lnSpc>
              <a:spcPct val="90000"/>
            </a:lnSpc>
            <a:spcBef>
              <a:spcPct val="0"/>
            </a:spcBef>
            <a:spcAft>
              <a:spcPct val="15000"/>
            </a:spcAft>
            <a:buChar char="•"/>
          </a:pPr>
          <a:r>
            <a:rPr lang="en-US" sz="2000" kern="1200"/>
            <a:t>Mapping diagnosis codes to clinical disorders</a:t>
          </a:r>
        </a:p>
        <a:p>
          <a:pPr marL="228600" lvl="1" indent="-228600" algn="l" defTabSz="889000">
            <a:lnSpc>
              <a:spcPct val="90000"/>
            </a:lnSpc>
            <a:spcBef>
              <a:spcPct val="0"/>
            </a:spcBef>
            <a:spcAft>
              <a:spcPct val="15000"/>
            </a:spcAft>
            <a:buChar char="•"/>
          </a:pPr>
          <a:r>
            <a:rPr lang="en-US" sz="2000" kern="1200"/>
            <a:t>Diagnosis and procedure code updates</a:t>
          </a:r>
        </a:p>
      </dsp:txBody>
      <dsp:txXfrm rot="-5400000">
        <a:off x="3627881" y="313940"/>
        <a:ext cx="6361414" cy="1629526"/>
      </dsp:txXfrm>
    </dsp:sp>
    <dsp:sp modelId="{9CB73BF5-DEFB-48F5-8CAE-7A36685547FC}">
      <dsp:nvSpPr>
        <dsp:cNvPr id="0" name=""/>
        <dsp:cNvSpPr/>
      </dsp:nvSpPr>
      <dsp:spPr>
        <a:xfrm>
          <a:off x="0" y="56"/>
          <a:ext cx="3627882" cy="2257292"/>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Medical, Dental, and Behavioral Health</a:t>
          </a:r>
        </a:p>
      </dsp:txBody>
      <dsp:txXfrm>
        <a:off x="110192" y="110248"/>
        <a:ext cx="3407498" cy="2036908"/>
      </dsp:txXfrm>
    </dsp:sp>
    <dsp:sp modelId="{5BC8DBB5-4196-463A-91E9-840A99467108}">
      <dsp:nvSpPr>
        <dsp:cNvPr id="0" name=""/>
        <dsp:cNvSpPr/>
      </dsp:nvSpPr>
      <dsp:spPr>
        <a:xfrm rot="5400000">
          <a:off x="5949748" y="274076"/>
          <a:ext cx="1805834" cy="6449568"/>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a:t>Managing the Preferred Drug List</a:t>
          </a:r>
        </a:p>
        <a:p>
          <a:pPr marL="228600" lvl="1" indent="-228600" algn="l" defTabSz="889000">
            <a:lnSpc>
              <a:spcPct val="90000"/>
            </a:lnSpc>
            <a:spcBef>
              <a:spcPct val="0"/>
            </a:spcBef>
            <a:spcAft>
              <a:spcPct val="15000"/>
            </a:spcAft>
            <a:buChar char="•"/>
          </a:pPr>
          <a:r>
            <a:rPr lang="en-US" sz="2000" kern="1200"/>
            <a:t>Developing and maintaining prior authorization criteria</a:t>
          </a:r>
        </a:p>
      </dsp:txBody>
      <dsp:txXfrm rot="-5400000">
        <a:off x="3627881" y="2684097"/>
        <a:ext cx="6361414" cy="1629526"/>
      </dsp:txXfrm>
    </dsp:sp>
    <dsp:sp modelId="{729B1472-D978-43AD-8556-BC6BF6B32EE2}">
      <dsp:nvSpPr>
        <dsp:cNvPr id="0" name=""/>
        <dsp:cNvSpPr/>
      </dsp:nvSpPr>
      <dsp:spPr>
        <a:xfrm>
          <a:off x="0" y="2370213"/>
          <a:ext cx="3627882" cy="2257292"/>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Pharmacy</a:t>
          </a:r>
        </a:p>
      </dsp:txBody>
      <dsp:txXfrm>
        <a:off x="110192" y="2480405"/>
        <a:ext cx="3407498" cy="203690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A52C9-C3C7-46E2-A00A-9B43A985379A}">
      <dsp:nvSpPr>
        <dsp:cNvPr id="0" name=""/>
        <dsp:cNvSpPr/>
      </dsp:nvSpPr>
      <dsp:spPr>
        <a:xfrm>
          <a:off x="3156120" y="1936013"/>
          <a:ext cx="2069759" cy="2069759"/>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bg1"/>
              </a:solidFill>
            </a:rPr>
            <a:t>Request to Cover New Sleep Device</a:t>
          </a:r>
        </a:p>
      </dsp:txBody>
      <dsp:txXfrm>
        <a:off x="3459229" y="2239122"/>
        <a:ext cx="1463541" cy="1463541"/>
      </dsp:txXfrm>
    </dsp:sp>
    <dsp:sp modelId="{D1273023-7B14-4FFB-8D44-2730278A1B7E}">
      <dsp:nvSpPr>
        <dsp:cNvPr id="0" name=""/>
        <dsp:cNvSpPr/>
      </dsp:nvSpPr>
      <dsp:spPr>
        <a:xfrm rot="16200000">
          <a:off x="4050379" y="1490524"/>
          <a:ext cx="281240" cy="531569"/>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4092565" y="1639024"/>
        <a:ext cx="196868" cy="318941"/>
      </dsp:txXfrm>
    </dsp:sp>
    <dsp:sp modelId="{FBB2E118-BA09-414E-9328-D64D1C9C451F}">
      <dsp:nvSpPr>
        <dsp:cNvPr id="0" name=""/>
        <dsp:cNvSpPr/>
      </dsp:nvSpPr>
      <dsp:spPr>
        <a:xfrm>
          <a:off x="3409280" y="2050"/>
          <a:ext cx="1563439" cy="1563439"/>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rPr>
            <a:t>Evidence Review</a:t>
          </a:r>
        </a:p>
      </dsp:txBody>
      <dsp:txXfrm>
        <a:off x="3638240" y="231010"/>
        <a:ext cx="1105519" cy="1105519"/>
      </dsp:txXfrm>
    </dsp:sp>
    <dsp:sp modelId="{7893DB8D-435D-4A7B-8326-8B4FE71B901A}">
      <dsp:nvSpPr>
        <dsp:cNvPr id="0" name=""/>
        <dsp:cNvSpPr/>
      </dsp:nvSpPr>
      <dsp:spPr>
        <a:xfrm rot="1800000">
          <a:off x="5102240" y="3312400"/>
          <a:ext cx="281240" cy="531569"/>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107892" y="3397621"/>
        <a:ext cx="196868" cy="318941"/>
      </dsp:txXfrm>
    </dsp:sp>
    <dsp:sp modelId="{37BC7051-2D39-48B2-A726-B53A9C4686CC}">
      <dsp:nvSpPr>
        <dsp:cNvPr id="0" name=""/>
        <dsp:cNvSpPr/>
      </dsp:nvSpPr>
      <dsp:spPr>
        <a:xfrm>
          <a:off x="5303384" y="3282735"/>
          <a:ext cx="1563439" cy="1563439"/>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rPr>
            <a:t>Utilization Analysis</a:t>
          </a:r>
        </a:p>
      </dsp:txBody>
      <dsp:txXfrm>
        <a:off x="5532344" y="3511695"/>
        <a:ext cx="1105519" cy="1105519"/>
      </dsp:txXfrm>
    </dsp:sp>
    <dsp:sp modelId="{9FA45527-2346-4D05-A034-C2D6608CEC2E}">
      <dsp:nvSpPr>
        <dsp:cNvPr id="0" name=""/>
        <dsp:cNvSpPr/>
      </dsp:nvSpPr>
      <dsp:spPr>
        <a:xfrm rot="9000000">
          <a:off x="2998519" y="3312400"/>
          <a:ext cx="281240" cy="531569"/>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3077239" y="3397621"/>
        <a:ext cx="196868" cy="318941"/>
      </dsp:txXfrm>
    </dsp:sp>
    <dsp:sp modelId="{916BEB35-0C04-45D0-A356-80CB944F0383}">
      <dsp:nvSpPr>
        <dsp:cNvPr id="0" name=""/>
        <dsp:cNvSpPr/>
      </dsp:nvSpPr>
      <dsp:spPr>
        <a:xfrm>
          <a:off x="1515176" y="3282735"/>
          <a:ext cx="1563439" cy="1563439"/>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solidFill>
                <a:schemeClr val="bg1"/>
              </a:solidFill>
            </a:rPr>
            <a:t>State Budget Impact Analysis</a:t>
          </a:r>
        </a:p>
      </dsp:txBody>
      <dsp:txXfrm>
        <a:off x="1744136" y="3511695"/>
        <a:ext cx="1105519" cy="110551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3569E-0A03-45ED-88D3-4E328A845B59}">
      <dsp:nvSpPr>
        <dsp:cNvPr id="0" name=""/>
        <dsp:cNvSpPr/>
      </dsp:nvSpPr>
      <dsp:spPr>
        <a:xfrm>
          <a:off x="0" y="3131"/>
          <a:ext cx="10533888" cy="879840"/>
        </a:xfrm>
        <a:prstGeom prst="round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Medical directors often serve as a face of the program with medical provider groups</a:t>
          </a:r>
        </a:p>
      </dsp:txBody>
      <dsp:txXfrm>
        <a:off x="42950" y="46081"/>
        <a:ext cx="10447988" cy="793940"/>
      </dsp:txXfrm>
    </dsp:sp>
    <dsp:sp modelId="{4C8D0938-B7FA-4C16-B738-0BEF1211A6F0}">
      <dsp:nvSpPr>
        <dsp:cNvPr id="0" name=""/>
        <dsp:cNvSpPr/>
      </dsp:nvSpPr>
      <dsp:spPr>
        <a:xfrm>
          <a:off x="0" y="1018331"/>
          <a:ext cx="10533888" cy="879840"/>
        </a:xfrm>
        <a:prstGeom prst="round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solidFill>
                <a:schemeClr val="bg1"/>
              </a:solidFill>
            </a:rPr>
            <a:t>Participate i</a:t>
          </a:r>
          <a:r>
            <a:rPr lang="en-US" sz="2200" kern="1200"/>
            <a:t>n specialty society meetings, provider workgroups, and statewide quality improvement initiatives</a:t>
          </a:r>
        </a:p>
      </dsp:txBody>
      <dsp:txXfrm>
        <a:off x="42950" y="1061281"/>
        <a:ext cx="10447988" cy="793940"/>
      </dsp:txXfrm>
    </dsp:sp>
    <dsp:sp modelId="{642741A2-70C1-4983-8B76-8F27DB580EF4}">
      <dsp:nvSpPr>
        <dsp:cNvPr id="0" name=""/>
        <dsp:cNvSpPr/>
      </dsp:nvSpPr>
      <dsp:spPr>
        <a:xfrm>
          <a:off x="0" y="2032420"/>
          <a:ext cx="10533888" cy="879840"/>
        </a:xfrm>
        <a:prstGeom prst="round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Lead formal programs that engage and support providers (e.g., infant and early childhood mental health programs)</a:t>
          </a:r>
        </a:p>
      </dsp:txBody>
      <dsp:txXfrm>
        <a:off x="42950" y="2075370"/>
        <a:ext cx="10447988" cy="793940"/>
      </dsp:txXfrm>
    </dsp:sp>
    <dsp:sp modelId="{20F62C2D-DEAF-4653-B75F-CAD9886FF389}">
      <dsp:nvSpPr>
        <dsp:cNvPr id="0" name=""/>
        <dsp:cNvSpPr/>
      </dsp:nvSpPr>
      <dsp:spPr>
        <a:xfrm>
          <a:off x="0" y="3048732"/>
          <a:ext cx="10533888" cy="87984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Meet with </a:t>
          </a:r>
          <a:r>
            <a:rPr lang="en-US" sz="2200" kern="1200">
              <a:solidFill>
                <a:schemeClr val="bg1"/>
              </a:solidFill>
            </a:rPr>
            <a:t>providers having issues or concerns with managed care organizations (MCOs) or fee-for-service </a:t>
          </a:r>
          <a:r>
            <a:rPr lang="en-US" sz="2200" kern="1200"/>
            <a:t>Medicaid</a:t>
          </a:r>
        </a:p>
      </dsp:txBody>
      <dsp:txXfrm>
        <a:off x="42950" y="3091682"/>
        <a:ext cx="10447988" cy="793940"/>
      </dsp:txXfrm>
    </dsp:sp>
    <dsp:sp modelId="{9398BD86-C627-4885-93F6-395E4AB1FCC9}">
      <dsp:nvSpPr>
        <dsp:cNvPr id="0" name=""/>
        <dsp:cNvSpPr/>
      </dsp:nvSpPr>
      <dsp:spPr>
        <a:xfrm>
          <a:off x="0" y="4063932"/>
          <a:ext cx="10533888" cy="87984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Can help gather provider input on agency initiatives such as managed care procurement</a:t>
          </a:r>
        </a:p>
      </dsp:txBody>
      <dsp:txXfrm>
        <a:off x="42950" y="4106882"/>
        <a:ext cx="10447988" cy="79394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73569E-0A03-45ED-88D3-4E328A845B59}">
      <dsp:nvSpPr>
        <dsp:cNvPr id="0" name=""/>
        <dsp:cNvSpPr/>
      </dsp:nvSpPr>
      <dsp:spPr>
        <a:xfrm>
          <a:off x="0" y="461051"/>
          <a:ext cx="10533888" cy="1216800"/>
        </a:xfrm>
        <a:prstGeom prst="round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Audits and chart reviews for fraud, waste, or abuse</a:t>
          </a:r>
        </a:p>
      </dsp:txBody>
      <dsp:txXfrm>
        <a:off x="59399" y="520450"/>
        <a:ext cx="10415090" cy="1098002"/>
      </dsp:txXfrm>
    </dsp:sp>
    <dsp:sp modelId="{4C8D0938-B7FA-4C16-B738-0BEF1211A6F0}">
      <dsp:nvSpPr>
        <dsp:cNvPr id="0" name=""/>
        <dsp:cNvSpPr/>
      </dsp:nvSpPr>
      <dsp:spPr>
        <a:xfrm>
          <a:off x="0" y="1865052"/>
          <a:ext cx="10533888" cy="1216800"/>
        </a:xfrm>
        <a:prstGeom prst="round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strike="noStrike" kern="1200">
              <a:solidFill>
                <a:schemeClr val="bg1"/>
              </a:solidFill>
            </a:rPr>
            <a:t>Assisting Attorney General’s </a:t>
          </a:r>
          <a:r>
            <a:rPr lang="en-US" sz="2200" kern="1200"/>
            <a:t>office in investigations</a:t>
          </a:r>
        </a:p>
      </dsp:txBody>
      <dsp:txXfrm>
        <a:off x="59399" y="1924451"/>
        <a:ext cx="10415090" cy="1098002"/>
      </dsp:txXfrm>
    </dsp:sp>
    <dsp:sp modelId="{642741A2-70C1-4983-8B76-8F27DB580EF4}">
      <dsp:nvSpPr>
        <dsp:cNvPr id="0" name=""/>
        <dsp:cNvSpPr/>
      </dsp:nvSpPr>
      <dsp:spPr>
        <a:xfrm>
          <a:off x="0" y="3269052"/>
          <a:ext cx="10533888" cy="1216800"/>
        </a:xfrm>
        <a:prstGeom prst="round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Monitoring program integrity provisions of vendor contracts</a:t>
          </a:r>
        </a:p>
      </dsp:txBody>
      <dsp:txXfrm>
        <a:off x="59399" y="3328451"/>
        <a:ext cx="10415090" cy="109800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A0EF6-D37F-4B2E-91C1-88746EEC096B}">
      <dsp:nvSpPr>
        <dsp:cNvPr id="0" name=""/>
        <dsp:cNvSpPr/>
      </dsp:nvSpPr>
      <dsp:spPr>
        <a:xfrm>
          <a:off x="0" y="3131"/>
          <a:ext cx="10533888" cy="879840"/>
        </a:xfrm>
        <a:prstGeom prst="round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Vendors can include </a:t>
          </a:r>
          <a:r>
            <a:rPr lang="en-US" sz="2000" kern="1200">
              <a:solidFill>
                <a:schemeClr val="bg1"/>
              </a:solidFill>
            </a:rPr>
            <a:t>MCOs, independent review organizations, and utilization review vendors, among others</a:t>
          </a:r>
        </a:p>
      </dsp:txBody>
      <dsp:txXfrm>
        <a:off x="42950" y="46081"/>
        <a:ext cx="10447988" cy="793940"/>
      </dsp:txXfrm>
    </dsp:sp>
    <dsp:sp modelId="{2C2B92E7-4B81-4E8B-BB94-440F21EAC7C1}">
      <dsp:nvSpPr>
        <dsp:cNvPr id="0" name=""/>
        <dsp:cNvSpPr/>
      </dsp:nvSpPr>
      <dsp:spPr>
        <a:xfrm>
          <a:off x="0" y="1018331"/>
          <a:ext cx="10533888" cy="879840"/>
        </a:xfrm>
        <a:prstGeom prst="round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During procurement, requests for proposals and contracting can benefit from a “clinical eye” and experience as a provider</a:t>
          </a:r>
        </a:p>
      </dsp:txBody>
      <dsp:txXfrm>
        <a:off x="42950" y="1061281"/>
        <a:ext cx="10447988" cy="793940"/>
      </dsp:txXfrm>
    </dsp:sp>
    <dsp:sp modelId="{75245DD6-5FF9-4465-9A49-5A98EE88DFBB}">
      <dsp:nvSpPr>
        <dsp:cNvPr id="0" name=""/>
        <dsp:cNvSpPr/>
      </dsp:nvSpPr>
      <dsp:spPr>
        <a:xfrm>
          <a:off x="0" y="2033531"/>
          <a:ext cx="10533888" cy="879840"/>
        </a:xfrm>
        <a:prstGeom prst="round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Vendors have clinical review teams, and states may need to employ similar expertise to resolve disputes</a:t>
          </a:r>
        </a:p>
      </dsp:txBody>
      <dsp:txXfrm>
        <a:off x="42950" y="2076481"/>
        <a:ext cx="10447988" cy="793940"/>
      </dsp:txXfrm>
    </dsp:sp>
    <dsp:sp modelId="{DA84C9D3-1FF3-445B-9263-1A654C9DA7D0}">
      <dsp:nvSpPr>
        <dsp:cNvPr id="0" name=""/>
        <dsp:cNvSpPr/>
      </dsp:nvSpPr>
      <dsp:spPr>
        <a:xfrm>
          <a:off x="0" y="3048732"/>
          <a:ext cx="10533888" cy="879840"/>
        </a:xfrm>
        <a:prstGeom prst="round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State clinical leadership may be called to weigh in and interact with vendor clinical leaders, and ultimately overrule decisions</a:t>
          </a:r>
        </a:p>
      </dsp:txBody>
      <dsp:txXfrm>
        <a:off x="42950" y="3091682"/>
        <a:ext cx="10447988" cy="793940"/>
      </dsp:txXfrm>
    </dsp:sp>
    <dsp:sp modelId="{422843F1-BAFD-49BB-ACFF-3DF1423D6A11}">
      <dsp:nvSpPr>
        <dsp:cNvPr id="0" name=""/>
        <dsp:cNvSpPr/>
      </dsp:nvSpPr>
      <dsp:spPr>
        <a:xfrm>
          <a:off x="0" y="4063932"/>
          <a:ext cx="10533888" cy="879840"/>
        </a:xfrm>
        <a:prstGeom prst="round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Quality review teams for vendors can include nurses and behavioral health clinicians</a:t>
          </a:r>
        </a:p>
      </dsp:txBody>
      <dsp:txXfrm>
        <a:off x="42950" y="4106882"/>
        <a:ext cx="10447988" cy="79394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84C3C-8F4E-4538-A23E-85692541BEED}">
      <dsp:nvSpPr>
        <dsp:cNvPr id="0" name=""/>
        <dsp:cNvSpPr/>
      </dsp:nvSpPr>
      <dsp:spPr>
        <a:xfrm>
          <a:off x="216045" y="2055"/>
          <a:ext cx="3362337" cy="201740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Overseeing utilization review contracts</a:t>
          </a:r>
        </a:p>
      </dsp:txBody>
      <dsp:txXfrm>
        <a:off x="216045" y="2055"/>
        <a:ext cx="3362337" cy="2017402"/>
      </dsp:txXfrm>
    </dsp:sp>
    <dsp:sp modelId="{0630CCBC-46FE-4A9E-ADF3-946608E81FE0}">
      <dsp:nvSpPr>
        <dsp:cNvPr id="0" name=""/>
        <dsp:cNvSpPr/>
      </dsp:nvSpPr>
      <dsp:spPr>
        <a:xfrm>
          <a:off x="3914616" y="2055"/>
          <a:ext cx="3362337" cy="201740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Selecting quality measures for MCO or value-based arrangements</a:t>
          </a:r>
        </a:p>
      </dsp:txBody>
      <dsp:txXfrm>
        <a:off x="3914616" y="2055"/>
        <a:ext cx="3362337" cy="2017402"/>
      </dsp:txXfrm>
    </dsp:sp>
    <dsp:sp modelId="{4D206BF0-5669-4E5A-9321-921A9D8B9471}">
      <dsp:nvSpPr>
        <dsp:cNvPr id="0" name=""/>
        <dsp:cNvSpPr/>
      </dsp:nvSpPr>
      <dsp:spPr>
        <a:xfrm>
          <a:off x="216045" y="2355691"/>
          <a:ext cx="3362337" cy="201740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Evaluating operational reality of contract requirements</a:t>
          </a:r>
        </a:p>
      </dsp:txBody>
      <dsp:txXfrm>
        <a:off x="216045" y="2355691"/>
        <a:ext cx="3362337" cy="2017402"/>
      </dsp:txXfrm>
    </dsp:sp>
    <dsp:sp modelId="{A953EB13-007E-4857-9AC9-011A806C3599}">
      <dsp:nvSpPr>
        <dsp:cNvPr id="0" name=""/>
        <dsp:cNvSpPr/>
      </dsp:nvSpPr>
      <dsp:spPr>
        <a:xfrm>
          <a:off x="3914616" y="2355691"/>
          <a:ext cx="3362337" cy="201740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Ongoing engagement with MCO medical directors </a:t>
          </a:r>
        </a:p>
      </dsp:txBody>
      <dsp:txXfrm>
        <a:off x="3914616" y="2355691"/>
        <a:ext cx="3362337" cy="201740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A0EF6-D37F-4B2E-91C1-88746EEC096B}">
      <dsp:nvSpPr>
        <dsp:cNvPr id="0" name=""/>
        <dsp:cNvSpPr/>
      </dsp:nvSpPr>
      <dsp:spPr>
        <a:xfrm>
          <a:off x="0" y="3131"/>
          <a:ext cx="10533888" cy="879840"/>
        </a:xfrm>
        <a:prstGeom prst="round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Consistently noted as one of the most engaging parts of the work</a:t>
          </a:r>
        </a:p>
      </dsp:txBody>
      <dsp:txXfrm>
        <a:off x="42950" y="46081"/>
        <a:ext cx="10447988" cy="793940"/>
      </dsp:txXfrm>
    </dsp:sp>
    <dsp:sp modelId="{2C2B92E7-4B81-4E8B-BB94-440F21EAC7C1}">
      <dsp:nvSpPr>
        <dsp:cNvPr id="0" name=""/>
        <dsp:cNvSpPr/>
      </dsp:nvSpPr>
      <dsp:spPr>
        <a:xfrm>
          <a:off x="0" y="1018331"/>
          <a:ext cx="10533888" cy="879840"/>
        </a:xfrm>
        <a:prstGeom prst="round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Include projects such as research studies and delivery and payment system reform projects</a:t>
          </a:r>
        </a:p>
      </dsp:txBody>
      <dsp:txXfrm>
        <a:off x="42950" y="1061281"/>
        <a:ext cx="10447988" cy="793940"/>
      </dsp:txXfrm>
    </dsp:sp>
    <dsp:sp modelId="{75245DD6-5FF9-4465-9A49-5A98EE88DFBB}">
      <dsp:nvSpPr>
        <dsp:cNvPr id="0" name=""/>
        <dsp:cNvSpPr/>
      </dsp:nvSpPr>
      <dsp:spPr>
        <a:xfrm>
          <a:off x="0" y="2033531"/>
          <a:ext cx="10533888" cy="879840"/>
        </a:xfrm>
        <a:prstGeom prst="round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Typically are cross-cutting initiatives involving multiple parts of the agency </a:t>
          </a:r>
        </a:p>
      </dsp:txBody>
      <dsp:txXfrm>
        <a:off x="42950" y="2076481"/>
        <a:ext cx="10447988" cy="793940"/>
      </dsp:txXfrm>
    </dsp:sp>
    <dsp:sp modelId="{DA84C9D3-1FF3-445B-9263-1A654C9DA7D0}">
      <dsp:nvSpPr>
        <dsp:cNvPr id="0" name=""/>
        <dsp:cNvSpPr/>
      </dsp:nvSpPr>
      <dsp:spPr>
        <a:xfrm>
          <a:off x="0" y="3048732"/>
          <a:ext cx="10533888" cy="879840"/>
        </a:xfrm>
        <a:prstGeom prst="round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Several states had a clinical lead alongside a finance or operations lead</a:t>
          </a:r>
        </a:p>
      </dsp:txBody>
      <dsp:txXfrm>
        <a:off x="42950" y="3091682"/>
        <a:ext cx="10447988" cy="793940"/>
      </dsp:txXfrm>
    </dsp:sp>
    <dsp:sp modelId="{422843F1-BAFD-49BB-ACFF-3DF1423D6A11}">
      <dsp:nvSpPr>
        <dsp:cNvPr id="0" name=""/>
        <dsp:cNvSpPr/>
      </dsp:nvSpPr>
      <dsp:spPr>
        <a:xfrm>
          <a:off x="0" y="4063932"/>
          <a:ext cx="10533888" cy="879840"/>
        </a:xfrm>
        <a:prstGeom prst="round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Clinical consultation </a:t>
          </a:r>
          <a:r>
            <a:rPr lang="en-US" sz="2000" kern="1200">
              <a:solidFill>
                <a:schemeClr val="bg1"/>
              </a:solidFill>
            </a:rPr>
            <a:t>on federal </a:t>
          </a:r>
          <a:r>
            <a:rPr lang="en-US" sz="2000" kern="1200"/>
            <a:t>initiatives and grants (e.g., CMS Innovation Center)</a:t>
          </a:r>
        </a:p>
      </dsp:txBody>
      <dsp:txXfrm>
        <a:off x="42950" y="4106882"/>
        <a:ext cx="10447988" cy="79394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14D54-718A-401F-A32F-6FAF41C5BE60}">
      <dsp:nvSpPr>
        <dsp:cNvPr id="0" name=""/>
        <dsp:cNvSpPr/>
      </dsp:nvSpPr>
      <dsp:spPr>
        <a:xfrm>
          <a:off x="800677" y="0"/>
          <a:ext cx="9074345" cy="5516562"/>
        </a:xfrm>
        <a:prstGeom prst="rightArrow">
          <a:avLst/>
        </a:prstGeom>
        <a:solidFill>
          <a:schemeClr val="accent1">
            <a:lumMod val="40000"/>
            <a:lumOff val="60000"/>
          </a:schemeClr>
        </a:solidFill>
        <a:ln>
          <a:noFill/>
        </a:ln>
        <a:effectLst/>
      </dsp:spPr>
      <dsp:style>
        <a:lnRef idx="0">
          <a:scrgbClr r="0" g="0" b="0"/>
        </a:lnRef>
        <a:fillRef idx="1">
          <a:scrgbClr r="0" g="0" b="0"/>
        </a:fillRef>
        <a:effectRef idx="0">
          <a:scrgbClr r="0" g="0" b="0"/>
        </a:effectRef>
        <a:fontRef idx="minor"/>
      </dsp:style>
    </dsp:sp>
    <dsp:sp modelId="{B553036F-714D-4450-B86A-195C9B48E57F}">
      <dsp:nvSpPr>
        <dsp:cNvPr id="0" name=""/>
        <dsp:cNvSpPr/>
      </dsp:nvSpPr>
      <dsp:spPr>
        <a:xfrm>
          <a:off x="1140" y="1654968"/>
          <a:ext cx="3243304" cy="2206624"/>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Idea generation</a:t>
          </a:r>
        </a:p>
        <a:p>
          <a:pPr marL="0" lvl="0" indent="0" algn="ctr" defTabSz="889000">
            <a:lnSpc>
              <a:spcPct val="90000"/>
            </a:lnSpc>
            <a:spcBef>
              <a:spcPct val="0"/>
            </a:spcBef>
            <a:spcAft>
              <a:spcPct val="35000"/>
            </a:spcAft>
            <a:buNone/>
          </a:pPr>
          <a:r>
            <a:rPr lang="en-US" sz="1500" i="1" kern="1200"/>
            <a:t>- At multidisciplinary team level, with 1 or 2 primary leads</a:t>
          </a:r>
          <a:endParaRPr lang="en-US" sz="1500" b="1" kern="1200"/>
        </a:p>
      </dsp:txBody>
      <dsp:txXfrm>
        <a:off x="108859" y="1762687"/>
        <a:ext cx="3027866" cy="1991186"/>
      </dsp:txXfrm>
    </dsp:sp>
    <dsp:sp modelId="{26904D75-37BC-4724-B58E-7D244FC375F8}">
      <dsp:nvSpPr>
        <dsp:cNvPr id="0" name=""/>
        <dsp:cNvSpPr/>
      </dsp:nvSpPr>
      <dsp:spPr>
        <a:xfrm>
          <a:off x="3716197" y="1654968"/>
          <a:ext cx="3243304" cy="2206624"/>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algn="ctr" defTabSz="889000">
            <a:lnSpc>
              <a:spcPct val="90000"/>
            </a:lnSpc>
            <a:spcBef>
              <a:spcPct val="0"/>
            </a:spcBef>
            <a:spcAft>
              <a:spcPct val="35000"/>
            </a:spcAft>
            <a:buNone/>
          </a:pPr>
          <a:r>
            <a:rPr lang="en-US" sz="2000" b="1" kern="1200"/>
            <a:t>Implementation with defined clinical and operational leads</a:t>
          </a:r>
        </a:p>
        <a:p>
          <a:pPr marL="292100" lvl="0" indent="-114300" algn="l" defTabSz="889000">
            <a:lnSpc>
              <a:spcPct val="90000"/>
            </a:lnSpc>
            <a:spcBef>
              <a:spcPct val="0"/>
            </a:spcBef>
            <a:spcAft>
              <a:spcPct val="35000"/>
            </a:spcAft>
            <a:buNone/>
            <a:tabLst>
              <a:tab pos="292100" algn="l"/>
            </a:tabLst>
          </a:pPr>
          <a:r>
            <a:rPr lang="en-US" sz="1500" i="1" kern="1200"/>
            <a:t>- Medical director and behavioral health operations lead</a:t>
          </a:r>
        </a:p>
        <a:p>
          <a:pPr marL="177800" lvl="0" indent="0" algn="l" defTabSz="889000">
            <a:lnSpc>
              <a:spcPct val="90000"/>
            </a:lnSpc>
            <a:spcBef>
              <a:spcPct val="0"/>
            </a:spcBef>
            <a:spcAft>
              <a:spcPct val="35000"/>
            </a:spcAft>
            <a:buNone/>
          </a:pPr>
          <a:r>
            <a:rPr lang="en-US" sz="1500" i="1" kern="1200"/>
            <a:t>- Enhance treatment network</a:t>
          </a:r>
        </a:p>
        <a:p>
          <a:pPr marL="177800" lvl="0" indent="0" algn="l" defTabSz="889000">
            <a:lnSpc>
              <a:spcPct val="90000"/>
            </a:lnSpc>
            <a:spcBef>
              <a:spcPct val="0"/>
            </a:spcBef>
            <a:spcAft>
              <a:spcPct val="35000"/>
            </a:spcAft>
            <a:buNone/>
          </a:pPr>
          <a:r>
            <a:rPr lang="en-US" sz="1500" i="1" kern="1200"/>
            <a:t>- Adjust pharmacy benefit</a:t>
          </a:r>
        </a:p>
      </dsp:txBody>
      <dsp:txXfrm>
        <a:off x="3823916" y="1762687"/>
        <a:ext cx="3027866" cy="1991186"/>
      </dsp:txXfrm>
    </dsp:sp>
    <dsp:sp modelId="{7EC71503-EF27-4436-BBAF-CCA8E5F2CFA1}">
      <dsp:nvSpPr>
        <dsp:cNvPr id="0" name=""/>
        <dsp:cNvSpPr/>
      </dsp:nvSpPr>
      <dsp:spPr>
        <a:xfrm>
          <a:off x="7431255" y="1654968"/>
          <a:ext cx="3243304" cy="2206624"/>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algn="ctr" defTabSz="889000">
            <a:lnSpc>
              <a:spcPct val="90000"/>
            </a:lnSpc>
            <a:spcBef>
              <a:spcPct val="0"/>
            </a:spcBef>
            <a:spcAft>
              <a:spcPct val="35000"/>
            </a:spcAft>
            <a:buNone/>
          </a:pPr>
          <a:r>
            <a:rPr lang="en-US" sz="2000" b="1" kern="1200"/>
            <a:t>Moving benefit to ongoing operations and maintenance</a:t>
          </a:r>
        </a:p>
        <a:p>
          <a:pPr marL="228600" lvl="0" indent="-114300" algn="l" defTabSz="889000">
            <a:lnSpc>
              <a:spcPct val="90000"/>
            </a:lnSpc>
            <a:spcBef>
              <a:spcPct val="0"/>
            </a:spcBef>
            <a:spcAft>
              <a:spcPct val="35000"/>
            </a:spcAft>
            <a:buNone/>
          </a:pPr>
          <a:r>
            <a:rPr lang="en-US" sz="1500" i="1" kern="1200"/>
            <a:t>- Pharmacy team owns benefit</a:t>
          </a:r>
        </a:p>
      </dsp:txBody>
      <dsp:txXfrm>
        <a:off x="7538974" y="1762687"/>
        <a:ext cx="3027866" cy="1991186"/>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A52C9-C3C7-46E2-A00A-9B43A985379A}">
      <dsp:nvSpPr>
        <dsp:cNvPr id="0" name=""/>
        <dsp:cNvSpPr/>
      </dsp:nvSpPr>
      <dsp:spPr>
        <a:xfrm>
          <a:off x="3591257" y="1695489"/>
          <a:ext cx="1810884" cy="1810884"/>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Medicaid Clinical Staff</a:t>
          </a:r>
        </a:p>
      </dsp:txBody>
      <dsp:txXfrm>
        <a:off x="3856455" y="1960687"/>
        <a:ext cx="1280488" cy="1280488"/>
      </dsp:txXfrm>
    </dsp:sp>
    <dsp:sp modelId="{D1273023-7B14-4FFB-8D44-2730278A1B7E}">
      <dsp:nvSpPr>
        <dsp:cNvPr id="0" name=""/>
        <dsp:cNvSpPr/>
      </dsp:nvSpPr>
      <dsp:spPr>
        <a:xfrm rot="16200000">
          <a:off x="4373490" y="1305494"/>
          <a:ext cx="246418" cy="465083"/>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410453" y="1435474"/>
        <a:ext cx="172493" cy="279049"/>
      </dsp:txXfrm>
    </dsp:sp>
    <dsp:sp modelId="{FBB2E118-BA09-414E-9328-D64D1C9C451F}">
      <dsp:nvSpPr>
        <dsp:cNvPr id="0" name=""/>
        <dsp:cNvSpPr/>
      </dsp:nvSpPr>
      <dsp:spPr>
        <a:xfrm>
          <a:off x="3812753" y="2950"/>
          <a:ext cx="1367892" cy="1367892"/>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Public Health</a:t>
          </a:r>
        </a:p>
      </dsp:txBody>
      <dsp:txXfrm>
        <a:off x="4013076" y="203273"/>
        <a:ext cx="967246" cy="967246"/>
      </dsp:txXfrm>
    </dsp:sp>
    <dsp:sp modelId="{20EC4582-3F9C-460F-91F7-2F489BAF7AC4}">
      <dsp:nvSpPr>
        <dsp:cNvPr id="0" name=""/>
        <dsp:cNvSpPr/>
      </dsp:nvSpPr>
      <dsp:spPr>
        <a:xfrm rot="19800000">
          <a:off x="5331162" y="1836942"/>
          <a:ext cx="172062" cy="465083"/>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334620" y="1942864"/>
        <a:ext cx="120443" cy="279049"/>
      </dsp:txXfrm>
    </dsp:sp>
    <dsp:sp modelId="{51EDE19C-FB84-4F64-8851-1DD356C3F5B2}">
      <dsp:nvSpPr>
        <dsp:cNvPr id="0" name=""/>
        <dsp:cNvSpPr/>
      </dsp:nvSpPr>
      <dsp:spPr>
        <a:xfrm>
          <a:off x="5470356" y="959968"/>
          <a:ext cx="1367892" cy="1367892"/>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Children and Family Services</a:t>
          </a:r>
        </a:p>
      </dsp:txBody>
      <dsp:txXfrm>
        <a:off x="5670679" y="1160291"/>
        <a:ext cx="967246" cy="967246"/>
      </dsp:txXfrm>
    </dsp:sp>
    <dsp:sp modelId="{7893DB8D-435D-4A7B-8326-8B4FE71B901A}">
      <dsp:nvSpPr>
        <dsp:cNvPr id="0" name=""/>
        <dsp:cNvSpPr/>
      </dsp:nvSpPr>
      <dsp:spPr>
        <a:xfrm rot="1800000">
          <a:off x="5293985" y="2899838"/>
          <a:ext cx="246418" cy="465083"/>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298937" y="2974374"/>
        <a:ext cx="172493" cy="279049"/>
      </dsp:txXfrm>
    </dsp:sp>
    <dsp:sp modelId="{37BC7051-2D39-48B2-A726-B53A9C4686CC}">
      <dsp:nvSpPr>
        <dsp:cNvPr id="0" name=""/>
        <dsp:cNvSpPr/>
      </dsp:nvSpPr>
      <dsp:spPr>
        <a:xfrm>
          <a:off x="5470356" y="2874003"/>
          <a:ext cx="1367892" cy="1367892"/>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Corrections</a:t>
          </a:r>
        </a:p>
      </dsp:txBody>
      <dsp:txXfrm>
        <a:off x="5670679" y="3074326"/>
        <a:ext cx="967246" cy="967246"/>
      </dsp:txXfrm>
    </dsp:sp>
    <dsp:sp modelId="{9FA45527-2346-4D05-A034-C2D6608CEC2E}">
      <dsp:nvSpPr>
        <dsp:cNvPr id="0" name=""/>
        <dsp:cNvSpPr/>
      </dsp:nvSpPr>
      <dsp:spPr>
        <a:xfrm rot="5400000">
          <a:off x="4373490" y="3431286"/>
          <a:ext cx="246418" cy="465083"/>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410453" y="3487341"/>
        <a:ext cx="172493" cy="279049"/>
      </dsp:txXfrm>
    </dsp:sp>
    <dsp:sp modelId="{916BEB35-0C04-45D0-A356-80CB944F0383}">
      <dsp:nvSpPr>
        <dsp:cNvPr id="0" name=""/>
        <dsp:cNvSpPr/>
      </dsp:nvSpPr>
      <dsp:spPr>
        <a:xfrm>
          <a:off x="3812753" y="3831021"/>
          <a:ext cx="1367892" cy="1367892"/>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Aging and Long-Term Care</a:t>
          </a:r>
        </a:p>
      </dsp:txBody>
      <dsp:txXfrm>
        <a:off x="4013076" y="4031344"/>
        <a:ext cx="967246" cy="967246"/>
      </dsp:txXfrm>
    </dsp:sp>
    <dsp:sp modelId="{0AE9F2C9-7B9C-4F4C-B0F1-BD8170D52169}">
      <dsp:nvSpPr>
        <dsp:cNvPr id="0" name=""/>
        <dsp:cNvSpPr/>
      </dsp:nvSpPr>
      <dsp:spPr>
        <a:xfrm rot="9000000">
          <a:off x="3490173" y="2899838"/>
          <a:ext cx="172062" cy="465083"/>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3538334" y="2979950"/>
        <a:ext cx="120443" cy="279049"/>
      </dsp:txXfrm>
    </dsp:sp>
    <dsp:sp modelId="{C2E05BD0-8016-46DA-97E3-364B1F76B8C4}">
      <dsp:nvSpPr>
        <dsp:cNvPr id="0" name=""/>
        <dsp:cNvSpPr/>
      </dsp:nvSpPr>
      <dsp:spPr>
        <a:xfrm>
          <a:off x="2155149" y="2874003"/>
          <a:ext cx="1367892" cy="1367892"/>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Develop-mental Disabilities</a:t>
          </a:r>
        </a:p>
      </dsp:txBody>
      <dsp:txXfrm>
        <a:off x="2355472" y="3074326"/>
        <a:ext cx="967246" cy="967246"/>
      </dsp:txXfrm>
    </dsp:sp>
    <dsp:sp modelId="{26D11807-18B5-436F-9218-EC6D26503FB7}">
      <dsp:nvSpPr>
        <dsp:cNvPr id="0" name=""/>
        <dsp:cNvSpPr/>
      </dsp:nvSpPr>
      <dsp:spPr>
        <a:xfrm rot="12600000">
          <a:off x="3490173" y="1836942"/>
          <a:ext cx="172062" cy="465083"/>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3538334" y="1942864"/>
        <a:ext cx="120443" cy="279049"/>
      </dsp:txXfrm>
    </dsp:sp>
    <dsp:sp modelId="{207D1309-EA9C-4175-B027-1D9D3850462C}">
      <dsp:nvSpPr>
        <dsp:cNvPr id="0" name=""/>
        <dsp:cNvSpPr/>
      </dsp:nvSpPr>
      <dsp:spPr>
        <a:xfrm>
          <a:off x="2155149" y="959968"/>
          <a:ext cx="1367892" cy="1367892"/>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Behavioral Health</a:t>
          </a:r>
        </a:p>
      </dsp:txBody>
      <dsp:txXfrm>
        <a:off x="2355472" y="1160291"/>
        <a:ext cx="967246" cy="9672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84C3C-8F4E-4538-A23E-85692541BEED}">
      <dsp:nvSpPr>
        <dsp:cNvPr id="0" name=""/>
        <dsp:cNvSpPr/>
      </dsp:nvSpPr>
      <dsp:spPr>
        <a:xfrm>
          <a:off x="0" y="573645"/>
          <a:ext cx="2363073" cy="1417843"/>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Defining covered benefits</a:t>
          </a:r>
        </a:p>
      </dsp:txBody>
      <dsp:txXfrm>
        <a:off x="0" y="573645"/>
        <a:ext cx="2363073" cy="1417843"/>
      </dsp:txXfrm>
    </dsp:sp>
    <dsp:sp modelId="{0630CCBC-46FE-4A9E-ADF3-946608E81FE0}">
      <dsp:nvSpPr>
        <dsp:cNvPr id="0" name=""/>
        <dsp:cNvSpPr/>
      </dsp:nvSpPr>
      <dsp:spPr>
        <a:xfrm>
          <a:off x="2599380" y="573645"/>
          <a:ext cx="2363073" cy="1417843"/>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Creating payment structures and provider rates</a:t>
          </a:r>
        </a:p>
      </dsp:txBody>
      <dsp:txXfrm>
        <a:off x="2599380" y="573645"/>
        <a:ext cx="2363073" cy="1417843"/>
      </dsp:txXfrm>
    </dsp:sp>
    <dsp:sp modelId="{4D206BF0-5669-4E5A-9321-921A9D8B9471}">
      <dsp:nvSpPr>
        <dsp:cNvPr id="0" name=""/>
        <dsp:cNvSpPr/>
      </dsp:nvSpPr>
      <dsp:spPr>
        <a:xfrm>
          <a:off x="5198760" y="573645"/>
          <a:ext cx="2363073" cy="1417843"/>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Managing utilization</a:t>
          </a:r>
        </a:p>
      </dsp:txBody>
      <dsp:txXfrm>
        <a:off x="5198760" y="573645"/>
        <a:ext cx="2363073" cy="1417843"/>
      </dsp:txXfrm>
    </dsp:sp>
    <dsp:sp modelId="{A953EB13-007E-4857-9AC9-011A806C3599}">
      <dsp:nvSpPr>
        <dsp:cNvPr id="0" name=""/>
        <dsp:cNvSpPr/>
      </dsp:nvSpPr>
      <dsp:spPr>
        <a:xfrm>
          <a:off x="0" y="2227796"/>
          <a:ext cx="2363073" cy="1417843"/>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Overseeing providers and delivery systems</a:t>
          </a:r>
        </a:p>
      </dsp:txBody>
      <dsp:txXfrm>
        <a:off x="0" y="2227796"/>
        <a:ext cx="2363073" cy="1417843"/>
      </dsp:txXfrm>
    </dsp:sp>
    <dsp:sp modelId="{6710BC9A-3FF3-416E-839B-076C5BDED350}">
      <dsp:nvSpPr>
        <dsp:cNvPr id="0" name=""/>
        <dsp:cNvSpPr/>
      </dsp:nvSpPr>
      <dsp:spPr>
        <a:xfrm>
          <a:off x="2599380" y="2227796"/>
          <a:ext cx="2363073" cy="1417843"/>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Quality improvement</a:t>
          </a:r>
        </a:p>
      </dsp:txBody>
      <dsp:txXfrm>
        <a:off x="2599380" y="2227796"/>
        <a:ext cx="2363073" cy="1417843"/>
      </dsp:txXfrm>
    </dsp:sp>
    <dsp:sp modelId="{243A987F-364C-4CA8-B1EE-2D4EA66BCFD9}">
      <dsp:nvSpPr>
        <dsp:cNvPr id="0" name=""/>
        <dsp:cNvSpPr/>
      </dsp:nvSpPr>
      <dsp:spPr>
        <a:xfrm>
          <a:off x="5198760" y="2227796"/>
          <a:ext cx="2363073" cy="1417843"/>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Maintaining program integrity</a:t>
          </a:r>
        </a:p>
      </dsp:txBody>
      <dsp:txXfrm>
        <a:off x="5198760" y="2227796"/>
        <a:ext cx="2363073" cy="1417843"/>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2741A2-70C1-4983-8B76-8F27DB580EF4}">
      <dsp:nvSpPr>
        <dsp:cNvPr id="0" name=""/>
        <dsp:cNvSpPr/>
      </dsp:nvSpPr>
      <dsp:spPr>
        <a:xfrm>
          <a:off x="0" y="24353"/>
          <a:ext cx="4958602" cy="954720"/>
        </a:xfrm>
        <a:prstGeom prst="round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Formal relationships such as a percentage of time, serving on advisory committees</a:t>
          </a:r>
        </a:p>
      </dsp:txBody>
      <dsp:txXfrm>
        <a:off x="46606" y="70959"/>
        <a:ext cx="4865390" cy="861508"/>
      </dsp:txXfrm>
    </dsp:sp>
    <dsp:sp modelId="{996C1F8D-0501-4B8F-99B6-1DA5AEC0FC47}">
      <dsp:nvSpPr>
        <dsp:cNvPr id="0" name=""/>
        <dsp:cNvSpPr/>
      </dsp:nvSpPr>
      <dsp:spPr>
        <a:xfrm>
          <a:off x="0" y="1125953"/>
          <a:ext cx="4958602" cy="954720"/>
        </a:xfrm>
        <a:prstGeom prst="round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Informal support and consultation</a:t>
          </a:r>
        </a:p>
      </dsp:txBody>
      <dsp:txXfrm>
        <a:off x="46606" y="1172559"/>
        <a:ext cx="4865390" cy="861508"/>
      </dsp:txXfrm>
    </dsp:sp>
    <dsp:sp modelId="{61723264-2AC6-4D7D-901E-6006729EDEA9}">
      <dsp:nvSpPr>
        <dsp:cNvPr id="0" name=""/>
        <dsp:cNvSpPr/>
      </dsp:nvSpPr>
      <dsp:spPr>
        <a:xfrm>
          <a:off x="0" y="2227553"/>
          <a:ext cx="4958602" cy="954720"/>
        </a:xfrm>
        <a:prstGeom prst="round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Increased agency consultation during COVID-19 pandemic</a:t>
          </a:r>
        </a:p>
      </dsp:txBody>
      <dsp:txXfrm>
        <a:off x="46606" y="2274159"/>
        <a:ext cx="4865390" cy="86150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A0EF6-D37F-4B2E-91C1-88746EEC096B}">
      <dsp:nvSpPr>
        <dsp:cNvPr id="0" name=""/>
        <dsp:cNvSpPr/>
      </dsp:nvSpPr>
      <dsp:spPr>
        <a:xfrm>
          <a:off x="0" y="9611"/>
          <a:ext cx="10533888" cy="1104480"/>
        </a:xfrm>
        <a:prstGeom prst="round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Medicaid clinical leaders are part of agency executive leadership team or report directly to the agency director</a:t>
          </a:r>
        </a:p>
      </dsp:txBody>
      <dsp:txXfrm>
        <a:off x="53916" y="63527"/>
        <a:ext cx="10426056" cy="996648"/>
      </dsp:txXfrm>
    </dsp:sp>
    <dsp:sp modelId="{2C2B92E7-4B81-4E8B-BB94-440F21EAC7C1}">
      <dsp:nvSpPr>
        <dsp:cNvPr id="0" name=""/>
        <dsp:cNvSpPr/>
      </dsp:nvSpPr>
      <dsp:spPr>
        <a:xfrm>
          <a:off x="0" y="1284011"/>
          <a:ext cx="10533888" cy="1104480"/>
        </a:xfrm>
        <a:prstGeom prst="round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Clinical leadership involved in longer-term agency strategic planning and priorities (e.g., high-profile clinical program initiatives, waiver development)</a:t>
          </a:r>
        </a:p>
      </dsp:txBody>
      <dsp:txXfrm>
        <a:off x="53916" y="1337927"/>
        <a:ext cx="10426056" cy="996648"/>
      </dsp:txXfrm>
    </dsp:sp>
    <dsp:sp modelId="{75245DD6-5FF9-4465-9A49-5A98EE88DFBB}">
      <dsp:nvSpPr>
        <dsp:cNvPr id="0" name=""/>
        <dsp:cNvSpPr/>
      </dsp:nvSpPr>
      <dsp:spPr>
        <a:xfrm>
          <a:off x="0" y="2558411"/>
          <a:ext cx="10533888" cy="1104480"/>
        </a:xfrm>
        <a:prstGeom prst="round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Clinical staff can be very involved with state government committees such as the Medical Care Advisory Committee, Drug Utilization Review Board, and </a:t>
          </a:r>
          <a:r>
            <a:rPr lang="en-US" sz="2000" kern="1200">
              <a:solidFill>
                <a:schemeClr val="bg1"/>
              </a:solidFill>
            </a:rPr>
            <a:t>Pharmacy and Therapeutics Commit</a:t>
          </a:r>
          <a:r>
            <a:rPr lang="en-US" sz="2000" kern="1200"/>
            <a:t>tee</a:t>
          </a:r>
          <a:endParaRPr lang="en-US" sz="2000" strike="noStrike" kern="1200">
            <a:solidFill>
              <a:schemeClr val="bg1"/>
            </a:solidFill>
          </a:endParaRPr>
        </a:p>
      </dsp:txBody>
      <dsp:txXfrm>
        <a:off x="53916" y="2612327"/>
        <a:ext cx="10426056" cy="996648"/>
      </dsp:txXfrm>
    </dsp:sp>
    <dsp:sp modelId="{422843F1-BAFD-49BB-ACFF-3DF1423D6A11}">
      <dsp:nvSpPr>
        <dsp:cNvPr id="0" name=""/>
        <dsp:cNvSpPr/>
      </dsp:nvSpPr>
      <dsp:spPr>
        <a:xfrm>
          <a:off x="0" y="3832811"/>
          <a:ext cx="10533888" cy="1104480"/>
        </a:xfrm>
        <a:prstGeom prst="round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t>Consistent roles in legislative issues, including bill analysis, fiscal impact analysis, and legislator interactions</a:t>
          </a:r>
        </a:p>
      </dsp:txBody>
      <dsp:txXfrm>
        <a:off x="53916" y="3886727"/>
        <a:ext cx="10426056" cy="996648"/>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04230-4A34-42F9-8CE4-8F0630CA193E}">
      <dsp:nvSpPr>
        <dsp:cNvPr id="0" name=""/>
        <dsp:cNvSpPr/>
      </dsp:nvSpPr>
      <dsp:spPr>
        <a:xfrm>
          <a:off x="4721" y="1303462"/>
          <a:ext cx="2064376" cy="281174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Clinical Staff Structures and Resources</a:t>
          </a:r>
        </a:p>
      </dsp:txBody>
      <dsp:txXfrm>
        <a:off x="65185" y="1363926"/>
        <a:ext cx="1943448" cy="2690814"/>
      </dsp:txXfrm>
    </dsp:sp>
    <dsp:sp modelId="{F378488A-432B-4AA9-A140-9B549F051116}">
      <dsp:nvSpPr>
        <dsp:cNvPr id="0" name=""/>
        <dsp:cNvSpPr/>
      </dsp:nvSpPr>
      <dsp:spPr>
        <a:xfrm>
          <a:off x="2275535" y="2453350"/>
          <a:ext cx="437647" cy="511965"/>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275535" y="2555743"/>
        <a:ext cx="306353" cy="307179"/>
      </dsp:txXfrm>
    </dsp:sp>
    <dsp:sp modelId="{0AAE661A-DA28-40C9-AEE0-1148206D4D00}">
      <dsp:nvSpPr>
        <dsp:cNvPr id="0" name=""/>
        <dsp:cNvSpPr/>
      </dsp:nvSpPr>
      <dsp:spPr>
        <a:xfrm>
          <a:off x="2894848" y="1303462"/>
          <a:ext cx="2064376" cy="281174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Clinical Staff Duties</a:t>
          </a:r>
        </a:p>
      </dsp:txBody>
      <dsp:txXfrm>
        <a:off x="2955312" y="1363926"/>
        <a:ext cx="1943448" cy="2690814"/>
      </dsp:txXfrm>
    </dsp:sp>
    <dsp:sp modelId="{385250C7-D676-4770-AF3E-E9739FB0A93D}">
      <dsp:nvSpPr>
        <dsp:cNvPr id="0" name=""/>
        <dsp:cNvSpPr/>
      </dsp:nvSpPr>
      <dsp:spPr>
        <a:xfrm>
          <a:off x="5165662" y="2453350"/>
          <a:ext cx="437647" cy="511965"/>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165662" y="2555743"/>
        <a:ext cx="306353" cy="307179"/>
      </dsp:txXfrm>
    </dsp:sp>
    <dsp:sp modelId="{54B9FA43-1220-47B2-BD10-88844B5F843B}">
      <dsp:nvSpPr>
        <dsp:cNvPr id="0" name=""/>
        <dsp:cNvSpPr/>
      </dsp:nvSpPr>
      <dsp:spPr>
        <a:xfrm>
          <a:off x="5784975" y="1303462"/>
          <a:ext cx="2064376" cy="281174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Strategies to Enhance and Extend Clinical Expertise</a:t>
          </a:r>
        </a:p>
      </dsp:txBody>
      <dsp:txXfrm>
        <a:off x="5845439" y="1363926"/>
        <a:ext cx="1943448" cy="2690814"/>
      </dsp:txXfrm>
    </dsp:sp>
    <dsp:sp modelId="{8D646572-3A4A-4E23-8E43-5C72CC526A5C}">
      <dsp:nvSpPr>
        <dsp:cNvPr id="0" name=""/>
        <dsp:cNvSpPr/>
      </dsp:nvSpPr>
      <dsp:spPr>
        <a:xfrm>
          <a:off x="8055789" y="2453350"/>
          <a:ext cx="437647" cy="511965"/>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8055789" y="2555743"/>
        <a:ext cx="306353" cy="307179"/>
      </dsp:txXfrm>
    </dsp:sp>
    <dsp:sp modelId="{A6A39210-1FEE-43AD-8536-57A77AD35251}">
      <dsp:nvSpPr>
        <dsp:cNvPr id="0" name=""/>
        <dsp:cNvSpPr/>
      </dsp:nvSpPr>
      <dsp:spPr>
        <a:xfrm>
          <a:off x="8675102" y="1303462"/>
          <a:ext cx="2064376" cy="281174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Recruiting and Retaining Clinical Staff</a:t>
          </a:r>
        </a:p>
      </dsp:txBody>
      <dsp:txXfrm>
        <a:off x="8735566" y="1363926"/>
        <a:ext cx="1943448" cy="269081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0CCBC-46FE-4A9E-ADF3-946608E81FE0}">
      <dsp:nvSpPr>
        <dsp:cNvPr id="0" name=""/>
        <dsp:cNvSpPr/>
      </dsp:nvSpPr>
      <dsp:spPr>
        <a:xfrm>
          <a:off x="1076126" y="330"/>
          <a:ext cx="2845593" cy="1707356"/>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Leveraging enhanced federal match</a:t>
          </a:r>
        </a:p>
      </dsp:txBody>
      <dsp:txXfrm>
        <a:off x="1076126" y="330"/>
        <a:ext cx="2845593" cy="1707356"/>
      </dsp:txXfrm>
    </dsp:sp>
    <dsp:sp modelId="{4D206BF0-5669-4E5A-9321-921A9D8B9471}">
      <dsp:nvSpPr>
        <dsp:cNvPr id="0" name=""/>
        <dsp:cNvSpPr/>
      </dsp:nvSpPr>
      <dsp:spPr>
        <a:xfrm>
          <a:off x="4206279" y="330"/>
          <a:ext cx="2845593" cy="1707356"/>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Part-time positions or contracts</a:t>
          </a:r>
        </a:p>
      </dsp:txBody>
      <dsp:txXfrm>
        <a:off x="4206279" y="330"/>
        <a:ext cx="2845593" cy="1707356"/>
      </dsp:txXfrm>
    </dsp:sp>
    <dsp:sp modelId="{6710BC9A-3FF3-416E-839B-076C5BDED350}">
      <dsp:nvSpPr>
        <dsp:cNvPr id="0" name=""/>
        <dsp:cNvSpPr/>
      </dsp:nvSpPr>
      <dsp:spPr>
        <a:xfrm>
          <a:off x="1076126" y="1992246"/>
          <a:ext cx="2845593" cy="1707356"/>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Collaboration with state agencies, quality improvement collaboratives, MCOs</a:t>
          </a:r>
        </a:p>
      </dsp:txBody>
      <dsp:txXfrm>
        <a:off x="1076126" y="1992246"/>
        <a:ext cx="2845593" cy="1707356"/>
      </dsp:txXfrm>
    </dsp:sp>
    <dsp:sp modelId="{243A987F-364C-4CA8-B1EE-2D4EA66BCFD9}">
      <dsp:nvSpPr>
        <dsp:cNvPr id="0" name=""/>
        <dsp:cNvSpPr/>
      </dsp:nvSpPr>
      <dsp:spPr>
        <a:xfrm>
          <a:off x="4206279" y="1992246"/>
          <a:ext cx="2845593" cy="1707356"/>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Additional university relationships</a:t>
          </a:r>
        </a:p>
      </dsp:txBody>
      <dsp:txXfrm>
        <a:off x="4206279" y="1992246"/>
        <a:ext cx="2845593" cy="1707356"/>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84C3C-8F4E-4538-A23E-85692541BEED}">
      <dsp:nvSpPr>
        <dsp:cNvPr id="0" name=""/>
        <dsp:cNvSpPr/>
      </dsp:nvSpPr>
      <dsp:spPr>
        <a:xfrm>
          <a:off x="0" y="389466"/>
          <a:ext cx="2539999" cy="1524000"/>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Clinical versus administrative Medicaid operations</a:t>
          </a:r>
        </a:p>
      </dsp:txBody>
      <dsp:txXfrm>
        <a:off x="0" y="389466"/>
        <a:ext cx="2539999" cy="1524000"/>
      </dsp:txXfrm>
    </dsp:sp>
    <dsp:sp modelId="{0630CCBC-46FE-4A9E-ADF3-946608E81FE0}">
      <dsp:nvSpPr>
        <dsp:cNvPr id="0" name=""/>
        <dsp:cNvSpPr/>
      </dsp:nvSpPr>
      <dsp:spPr>
        <a:xfrm>
          <a:off x="2794000" y="389466"/>
          <a:ext cx="2539999" cy="1524000"/>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Prioritizing support infrastructure</a:t>
          </a:r>
        </a:p>
      </dsp:txBody>
      <dsp:txXfrm>
        <a:off x="2794000" y="389466"/>
        <a:ext cx="2539999" cy="1524000"/>
      </dsp:txXfrm>
    </dsp:sp>
    <dsp:sp modelId="{4D206BF0-5669-4E5A-9321-921A9D8B9471}">
      <dsp:nvSpPr>
        <dsp:cNvPr id="0" name=""/>
        <dsp:cNvSpPr/>
      </dsp:nvSpPr>
      <dsp:spPr>
        <a:xfrm>
          <a:off x="5587999" y="389466"/>
          <a:ext cx="2539999" cy="1524000"/>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Creating clinical and operational leads for innovation projects</a:t>
          </a:r>
        </a:p>
      </dsp:txBody>
      <dsp:txXfrm>
        <a:off x="5587999" y="389466"/>
        <a:ext cx="2539999" cy="1524000"/>
      </dsp:txXfrm>
    </dsp:sp>
    <dsp:sp modelId="{A953EB13-007E-4857-9AC9-011A806C3599}">
      <dsp:nvSpPr>
        <dsp:cNvPr id="0" name=""/>
        <dsp:cNvSpPr/>
      </dsp:nvSpPr>
      <dsp:spPr>
        <a:xfrm>
          <a:off x="0" y="2167466"/>
          <a:ext cx="2539999" cy="1524000"/>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Fostering a clinical hub and integrating clinical view agency-wide</a:t>
          </a:r>
        </a:p>
      </dsp:txBody>
      <dsp:txXfrm>
        <a:off x="0" y="2167466"/>
        <a:ext cx="2539999" cy="1524000"/>
      </dsp:txXfrm>
    </dsp:sp>
    <dsp:sp modelId="{6710BC9A-3FF3-416E-839B-076C5BDED350}">
      <dsp:nvSpPr>
        <dsp:cNvPr id="0" name=""/>
        <dsp:cNvSpPr/>
      </dsp:nvSpPr>
      <dsp:spPr>
        <a:xfrm>
          <a:off x="2794000" y="2167466"/>
          <a:ext cx="2539999" cy="1524000"/>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Leveraging internal specialty expertise</a:t>
          </a:r>
        </a:p>
      </dsp:txBody>
      <dsp:txXfrm>
        <a:off x="2794000" y="2167466"/>
        <a:ext cx="2539999" cy="1524000"/>
      </dsp:txXfrm>
    </dsp:sp>
    <dsp:sp modelId="{243A987F-364C-4CA8-B1EE-2D4EA66BCFD9}">
      <dsp:nvSpPr>
        <dsp:cNvPr id="0" name=""/>
        <dsp:cNvSpPr/>
      </dsp:nvSpPr>
      <dsp:spPr>
        <a:xfrm>
          <a:off x="5587999" y="2167466"/>
          <a:ext cx="2539999" cy="1524000"/>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External Medicaid leadership programs</a:t>
          </a:r>
        </a:p>
      </dsp:txBody>
      <dsp:txXfrm>
        <a:off x="5587999" y="2167466"/>
        <a:ext cx="2539999" cy="152400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04230-4A34-42F9-8CE4-8F0630CA193E}">
      <dsp:nvSpPr>
        <dsp:cNvPr id="0" name=""/>
        <dsp:cNvSpPr/>
      </dsp:nvSpPr>
      <dsp:spPr>
        <a:xfrm>
          <a:off x="4721" y="1303462"/>
          <a:ext cx="2064376" cy="281174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Clinical Staff Structures and Resources</a:t>
          </a:r>
        </a:p>
      </dsp:txBody>
      <dsp:txXfrm>
        <a:off x="65185" y="1363926"/>
        <a:ext cx="1943448" cy="2690814"/>
      </dsp:txXfrm>
    </dsp:sp>
    <dsp:sp modelId="{F378488A-432B-4AA9-A140-9B549F051116}">
      <dsp:nvSpPr>
        <dsp:cNvPr id="0" name=""/>
        <dsp:cNvSpPr/>
      </dsp:nvSpPr>
      <dsp:spPr>
        <a:xfrm>
          <a:off x="2275535" y="2453350"/>
          <a:ext cx="437647" cy="511965"/>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275535" y="2555743"/>
        <a:ext cx="306353" cy="307179"/>
      </dsp:txXfrm>
    </dsp:sp>
    <dsp:sp modelId="{0AAE661A-DA28-40C9-AEE0-1148206D4D00}">
      <dsp:nvSpPr>
        <dsp:cNvPr id="0" name=""/>
        <dsp:cNvSpPr/>
      </dsp:nvSpPr>
      <dsp:spPr>
        <a:xfrm>
          <a:off x="2894848" y="1303462"/>
          <a:ext cx="2064376" cy="281174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Clinical Staff Duties</a:t>
          </a:r>
        </a:p>
      </dsp:txBody>
      <dsp:txXfrm>
        <a:off x="2955312" y="1363926"/>
        <a:ext cx="1943448" cy="2690814"/>
      </dsp:txXfrm>
    </dsp:sp>
    <dsp:sp modelId="{385250C7-D676-4770-AF3E-E9739FB0A93D}">
      <dsp:nvSpPr>
        <dsp:cNvPr id="0" name=""/>
        <dsp:cNvSpPr/>
      </dsp:nvSpPr>
      <dsp:spPr>
        <a:xfrm>
          <a:off x="5165662" y="2453350"/>
          <a:ext cx="437647" cy="511965"/>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165662" y="2555743"/>
        <a:ext cx="306353" cy="307179"/>
      </dsp:txXfrm>
    </dsp:sp>
    <dsp:sp modelId="{54B9FA43-1220-47B2-BD10-88844B5F843B}">
      <dsp:nvSpPr>
        <dsp:cNvPr id="0" name=""/>
        <dsp:cNvSpPr/>
      </dsp:nvSpPr>
      <dsp:spPr>
        <a:xfrm>
          <a:off x="5784975" y="1303462"/>
          <a:ext cx="2064376" cy="281174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Strategies to Enhance and Extend Clinical Expertise</a:t>
          </a:r>
        </a:p>
      </dsp:txBody>
      <dsp:txXfrm>
        <a:off x="5845439" y="1363926"/>
        <a:ext cx="1943448" cy="2690814"/>
      </dsp:txXfrm>
    </dsp:sp>
    <dsp:sp modelId="{8D646572-3A4A-4E23-8E43-5C72CC526A5C}">
      <dsp:nvSpPr>
        <dsp:cNvPr id="0" name=""/>
        <dsp:cNvSpPr/>
      </dsp:nvSpPr>
      <dsp:spPr>
        <a:xfrm>
          <a:off x="8055789" y="2453350"/>
          <a:ext cx="437647" cy="511965"/>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8055789" y="2555743"/>
        <a:ext cx="306353" cy="307179"/>
      </dsp:txXfrm>
    </dsp:sp>
    <dsp:sp modelId="{A6A39210-1FEE-43AD-8536-57A77AD35251}">
      <dsp:nvSpPr>
        <dsp:cNvPr id="0" name=""/>
        <dsp:cNvSpPr/>
      </dsp:nvSpPr>
      <dsp:spPr>
        <a:xfrm>
          <a:off x="8675102" y="1303462"/>
          <a:ext cx="2064376" cy="281174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Recruiting and Retaining Clinical Staff</a:t>
          </a:r>
        </a:p>
      </dsp:txBody>
      <dsp:txXfrm>
        <a:off x="8735566" y="1363926"/>
        <a:ext cx="1943448" cy="269081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84C3C-8F4E-4538-A23E-85692541BEED}">
      <dsp:nvSpPr>
        <dsp:cNvPr id="0" name=""/>
        <dsp:cNvSpPr/>
      </dsp:nvSpPr>
      <dsp:spPr>
        <a:xfrm>
          <a:off x="0" y="503766"/>
          <a:ext cx="2539999" cy="1524000"/>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Highlighting the Medicaid mission</a:t>
          </a:r>
        </a:p>
      </dsp:txBody>
      <dsp:txXfrm>
        <a:off x="0" y="503766"/>
        <a:ext cx="2539999" cy="1524000"/>
      </dsp:txXfrm>
    </dsp:sp>
    <dsp:sp modelId="{0630CCBC-46FE-4A9E-ADF3-946608E81FE0}">
      <dsp:nvSpPr>
        <dsp:cNvPr id="0" name=""/>
        <dsp:cNvSpPr/>
      </dsp:nvSpPr>
      <dsp:spPr>
        <a:xfrm>
          <a:off x="2794000" y="503766"/>
          <a:ext cx="2539999" cy="1524000"/>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Finding the next generation of clinical leaders</a:t>
          </a:r>
        </a:p>
      </dsp:txBody>
      <dsp:txXfrm>
        <a:off x="2794000" y="503766"/>
        <a:ext cx="2539999" cy="1524000"/>
      </dsp:txXfrm>
    </dsp:sp>
    <dsp:sp modelId="{4D206BF0-5669-4E5A-9321-921A9D8B9471}">
      <dsp:nvSpPr>
        <dsp:cNvPr id="0" name=""/>
        <dsp:cNvSpPr/>
      </dsp:nvSpPr>
      <dsp:spPr>
        <a:xfrm>
          <a:off x="5587999" y="503766"/>
          <a:ext cx="2539999" cy="1524000"/>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Increasing clinical leader engagement through balanced portfolios</a:t>
          </a:r>
        </a:p>
      </dsp:txBody>
      <dsp:txXfrm>
        <a:off x="5587999" y="503766"/>
        <a:ext cx="2539999" cy="1524000"/>
      </dsp:txXfrm>
    </dsp:sp>
    <dsp:sp modelId="{A953EB13-007E-4857-9AC9-011A806C3599}">
      <dsp:nvSpPr>
        <dsp:cNvPr id="0" name=""/>
        <dsp:cNvSpPr/>
      </dsp:nvSpPr>
      <dsp:spPr>
        <a:xfrm>
          <a:off x="1397000" y="2281766"/>
          <a:ext cx="2539999" cy="1524000"/>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Ongoing clinical practice</a:t>
          </a:r>
        </a:p>
      </dsp:txBody>
      <dsp:txXfrm>
        <a:off x="1397000" y="2281766"/>
        <a:ext cx="2539999" cy="1524000"/>
      </dsp:txXfrm>
    </dsp:sp>
    <dsp:sp modelId="{6710BC9A-3FF3-416E-839B-076C5BDED350}">
      <dsp:nvSpPr>
        <dsp:cNvPr id="0" name=""/>
        <dsp:cNvSpPr/>
      </dsp:nvSpPr>
      <dsp:spPr>
        <a:xfrm>
          <a:off x="4191000" y="2281766"/>
          <a:ext cx="2539999" cy="1524000"/>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Pursuing compensation improvement, where possible</a:t>
          </a:r>
        </a:p>
      </dsp:txBody>
      <dsp:txXfrm>
        <a:off x="4191000" y="2281766"/>
        <a:ext cx="2539999" cy="152400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9DF54-A242-45AC-86E9-68E345AA1731}">
      <dsp:nvSpPr>
        <dsp:cNvPr id="0" name=""/>
        <dsp:cNvSpPr/>
      </dsp:nvSpPr>
      <dsp:spPr>
        <a:xfrm>
          <a:off x="0" y="44172"/>
          <a:ext cx="8991600" cy="76752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Enhanced SPMP federal match</a:t>
          </a:r>
        </a:p>
      </dsp:txBody>
      <dsp:txXfrm>
        <a:off x="37467" y="81639"/>
        <a:ext cx="8916666" cy="692586"/>
      </dsp:txXfrm>
    </dsp:sp>
    <dsp:sp modelId="{8DA544A2-ABB6-46C4-9F5C-1F78DAABF80E}">
      <dsp:nvSpPr>
        <dsp:cNvPr id="0" name=""/>
        <dsp:cNvSpPr/>
      </dsp:nvSpPr>
      <dsp:spPr>
        <a:xfrm>
          <a:off x="0" y="929772"/>
          <a:ext cx="8991600" cy="76752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External relationships</a:t>
          </a:r>
        </a:p>
      </dsp:txBody>
      <dsp:txXfrm>
        <a:off x="37467" y="967239"/>
        <a:ext cx="8916666" cy="692586"/>
      </dsp:txXfrm>
    </dsp:sp>
    <dsp:sp modelId="{42B1D017-ED0F-4B76-8F2E-CA873CD26DD1}">
      <dsp:nvSpPr>
        <dsp:cNvPr id="0" name=""/>
        <dsp:cNvSpPr/>
      </dsp:nvSpPr>
      <dsp:spPr>
        <a:xfrm>
          <a:off x="0" y="1815372"/>
          <a:ext cx="8991600" cy="76752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Recruitment, retention, impact</a:t>
          </a:r>
        </a:p>
      </dsp:txBody>
      <dsp:txXfrm>
        <a:off x="37467" y="1852839"/>
        <a:ext cx="8916666" cy="692586"/>
      </dsp:txXfrm>
    </dsp:sp>
    <dsp:sp modelId="{0BE732F0-08C4-4C42-8C43-8961CAF11290}">
      <dsp:nvSpPr>
        <dsp:cNvPr id="0" name=""/>
        <dsp:cNvSpPr/>
      </dsp:nvSpPr>
      <dsp:spPr>
        <a:xfrm>
          <a:off x="0" y="2700972"/>
          <a:ext cx="8991600" cy="76752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Fostering a clinical hub</a:t>
          </a:r>
        </a:p>
      </dsp:txBody>
      <dsp:txXfrm>
        <a:off x="37467" y="2738439"/>
        <a:ext cx="8916666" cy="692586"/>
      </dsp:txXfrm>
    </dsp:sp>
    <dsp:sp modelId="{CEA7A679-C03A-4AFA-9937-9EA682792220}">
      <dsp:nvSpPr>
        <dsp:cNvPr id="0" name=""/>
        <dsp:cNvSpPr/>
      </dsp:nvSpPr>
      <dsp:spPr>
        <a:xfrm>
          <a:off x="0" y="3586572"/>
          <a:ext cx="8991600" cy="767520"/>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kern="1200"/>
            <a:t>Applying a clinical lens</a:t>
          </a:r>
        </a:p>
      </dsp:txBody>
      <dsp:txXfrm>
        <a:off x="37467" y="3624039"/>
        <a:ext cx="8916666" cy="69258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2C4BC-1566-4B6C-90BA-E89BF36D93DD}">
      <dsp:nvSpPr>
        <dsp:cNvPr id="0" name=""/>
        <dsp:cNvSpPr/>
      </dsp:nvSpPr>
      <dsp:spPr>
        <a:xfrm>
          <a:off x="-5805441" y="-888716"/>
          <a:ext cx="6912995" cy="6912995"/>
        </a:xfrm>
        <a:prstGeom prst="blockArc">
          <a:avLst>
            <a:gd name="adj1" fmla="val 18900000"/>
            <a:gd name="adj2" fmla="val 2700000"/>
            <a:gd name="adj3" fmla="val 312"/>
          </a:avLst>
        </a:pr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873E33AF-8596-4A3D-8069-0D0B4A52425A}">
      <dsp:nvSpPr>
        <dsp:cNvPr id="0" name=""/>
        <dsp:cNvSpPr/>
      </dsp:nvSpPr>
      <dsp:spPr>
        <a:xfrm>
          <a:off x="712816" y="513556"/>
          <a:ext cx="9859929" cy="102711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5270"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t>States have different staffing structures and a wide variety of external relationships to add and extend clinical expertise</a:t>
          </a:r>
        </a:p>
      </dsp:txBody>
      <dsp:txXfrm>
        <a:off x="712816" y="513556"/>
        <a:ext cx="9859929" cy="1027112"/>
      </dsp:txXfrm>
    </dsp:sp>
    <dsp:sp modelId="{08CC7CE4-54C2-45FF-92B6-DF9B2FEDC7AF}">
      <dsp:nvSpPr>
        <dsp:cNvPr id="0" name=""/>
        <dsp:cNvSpPr/>
      </dsp:nvSpPr>
      <dsp:spPr>
        <a:xfrm>
          <a:off x="70870" y="385167"/>
          <a:ext cx="1283890" cy="1283890"/>
        </a:xfrm>
        <a:prstGeom prst="ellipse">
          <a:avLst/>
        </a:prstGeom>
        <a:solidFill>
          <a:schemeClr val="bg1"/>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AE9CD1-D024-435B-8014-7FDE41D76612}">
      <dsp:nvSpPr>
        <dsp:cNvPr id="0" name=""/>
        <dsp:cNvSpPr/>
      </dsp:nvSpPr>
      <dsp:spPr>
        <a:xfrm>
          <a:off x="1086171" y="2054224"/>
          <a:ext cx="9486573" cy="102711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5270"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t>Clinical training and experience added value across the agency, ranging from payment reform to benefit development to vendor contracting</a:t>
          </a:r>
        </a:p>
      </dsp:txBody>
      <dsp:txXfrm>
        <a:off x="1086171" y="2054224"/>
        <a:ext cx="9486573" cy="1027112"/>
      </dsp:txXfrm>
    </dsp:sp>
    <dsp:sp modelId="{4DB925B3-4BA3-4BC4-A684-A555EC82A333}">
      <dsp:nvSpPr>
        <dsp:cNvPr id="0" name=""/>
        <dsp:cNvSpPr/>
      </dsp:nvSpPr>
      <dsp:spPr>
        <a:xfrm>
          <a:off x="444226" y="1925835"/>
          <a:ext cx="1283890" cy="1283890"/>
        </a:xfrm>
        <a:prstGeom prst="ellipse">
          <a:avLst/>
        </a:prstGeom>
        <a:solidFill>
          <a:schemeClr val="bg1"/>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8C6CEE-ECBA-4CB4-824C-3EA5B101E59E}">
      <dsp:nvSpPr>
        <dsp:cNvPr id="0" name=""/>
        <dsp:cNvSpPr/>
      </dsp:nvSpPr>
      <dsp:spPr>
        <a:xfrm>
          <a:off x="712816" y="3594893"/>
          <a:ext cx="9859929" cy="102711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5270"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t>Clinical policymaking and leadership broadly play an important role in shaping Medicaid programs</a:t>
          </a:r>
        </a:p>
      </dsp:txBody>
      <dsp:txXfrm>
        <a:off x="712816" y="3594893"/>
        <a:ext cx="9859929" cy="1027112"/>
      </dsp:txXfrm>
    </dsp:sp>
    <dsp:sp modelId="{3FAAB8BB-12E6-43DA-AB03-0193572D4000}">
      <dsp:nvSpPr>
        <dsp:cNvPr id="0" name=""/>
        <dsp:cNvSpPr/>
      </dsp:nvSpPr>
      <dsp:spPr>
        <a:xfrm>
          <a:off x="70870" y="3466504"/>
          <a:ext cx="1283890" cy="1283890"/>
        </a:xfrm>
        <a:prstGeom prst="ellipse">
          <a:avLst/>
        </a:prstGeom>
        <a:solidFill>
          <a:schemeClr val="bg1"/>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82C4BC-1566-4B6C-90BA-E89BF36D93DD}">
      <dsp:nvSpPr>
        <dsp:cNvPr id="0" name=""/>
        <dsp:cNvSpPr/>
      </dsp:nvSpPr>
      <dsp:spPr>
        <a:xfrm>
          <a:off x="-5805441" y="-888716"/>
          <a:ext cx="6912995" cy="6912995"/>
        </a:xfrm>
        <a:prstGeom prst="blockArc">
          <a:avLst>
            <a:gd name="adj1" fmla="val 18900000"/>
            <a:gd name="adj2" fmla="val 2700000"/>
            <a:gd name="adj3" fmla="val 312"/>
          </a:avLst>
        </a:pr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873E33AF-8596-4A3D-8069-0D0B4A52425A}">
      <dsp:nvSpPr>
        <dsp:cNvPr id="0" name=""/>
        <dsp:cNvSpPr/>
      </dsp:nvSpPr>
      <dsp:spPr>
        <a:xfrm>
          <a:off x="712816" y="513556"/>
          <a:ext cx="9859929" cy="102711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5270"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t>Medical, dental, and behavioral health: Medicaid Evidence-based Decisions Project (MED) – 22 states</a:t>
          </a:r>
        </a:p>
      </dsp:txBody>
      <dsp:txXfrm>
        <a:off x="712816" y="513556"/>
        <a:ext cx="9859929" cy="1027112"/>
      </dsp:txXfrm>
    </dsp:sp>
    <dsp:sp modelId="{08CC7CE4-54C2-45FF-92B6-DF9B2FEDC7AF}">
      <dsp:nvSpPr>
        <dsp:cNvPr id="0" name=""/>
        <dsp:cNvSpPr/>
      </dsp:nvSpPr>
      <dsp:spPr>
        <a:xfrm>
          <a:off x="70870" y="385167"/>
          <a:ext cx="1283890" cy="1283890"/>
        </a:xfrm>
        <a:prstGeom prst="ellipse">
          <a:avLst/>
        </a:prstGeom>
        <a:solidFill>
          <a:schemeClr val="bg1"/>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AE9CD1-D024-435B-8014-7FDE41D76612}">
      <dsp:nvSpPr>
        <dsp:cNvPr id="0" name=""/>
        <dsp:cNvSpPr/>
      </dsp:nvSpPr>
      <dsp:spPr>
        <a:xfrm>
          <a:off x="1086171" y="2054224"/>
          <a:ext cx="9486573" cy="102711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5270"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t>Pharmacy: Drug Effectiveness Review Project (DERP) – 14 states</a:t>
          </a:r>
        </a:p>
      </dsp:txBody>
      <dsp:txXfrm>
        <a:off x="1086171" y="2054224"/>
        <a:ext cx="9486573" cy="1027112"/>
      </dsp:txXfrm>
    </dsp:sp>
    <dsp:sp modelId="{4DB925B3-4BA3-4BC4-A684-A555EC82A333}">
      <dsp:nvSpPr>
        <dsp:cNvPr id="0" name=""/>
        <dsp:cNvSpPr/>
      </dsp:nvSpPr>
      <dsp:spPr>
        <a:xfrm>
          <a:off x="444226" y="1925835"/>
          <a:ext cx="1283890" cy="1283890"/>
        </a:xfrm>
        <a:prstGeom prst="ellipse">
          <a:avLst/>
        </a:prstGeom>
        <a:solidFill>
          <a:schemeClr val="bg1"/>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8C6CEE-ECBA-4CB4-824C-3EA5B101E59E}">
      <dsp:nvSpPr>
        <dsp:cNvPr id="0" name=""/>
        <dsp:cNvSpPr/>
      </dsp:nvSpPr>
      <dsp:spPr>
        <a:xfrm>
          <a:off x="712816" y="3594893"/>
          <a:ext cx="9859929" cy="102711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15270" tIns="55880" rIns="55880" bIns="55880" numCol="1" spcCol="1270" anchor="ctr" anchorCtr="0">
          <a:noAutofit/>
        </a:bodyPr>
        <a:lstStyle/>
        <a:p>
          <a:pPr marL="0" lvl="0" indent="0" algn="l" defTabSz="977900">
            <a:lnSpc>
              <a:spcPct val="90000"/>
            </a:lnSpc>
            <a:spcBef>
              <a:spcPct val="0"/>
            </a:spcBef>
            <a:spcAft>
              <a:spcPct val="35000"/>
            </a:spcAft>
            <a:buNone/>
          </a:pPr>
          <a:r>
            <a:rPr lang="en-US" sz="2200" kern="1200"/>
            <a:t>Technical assistance to individual states – 7 states in 2024</a:t>
          </a:r>
        </a:p>
      </dsp:txBody>
      <dsp:txXfrm>
        <a:off x="712816" y="3594893"/>
        <a:ext cx="9859929" cy="1027112"/>
      </dsp:txXfrm>
    </dsp:sp>
    <dsp:sp modelId="{3FAAB8BB-12E6-43DA-AB03-0193572D4000}">
      <dsp:nvSpPr>
        <dsp:cNvPr id="0" name=""/>
        <dsp:cNvSpPr/>
      </dsp:nvSpPr>
      <dsp:spPr>
        <a:xfrm>
          <a:off x="70870" y="3466504"/>
          <a:ext cx="1283890" cy="1283890"/>
        </a:xfrm>
        <a:prstGeom prst="ellipse">
          <a:avLst/>
        </a:prstGeom>
        <a:solidFill>
          <a:schemeClr val="bg1"/>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807F3A-944E-4DF7-94FD-02FB58613F0A}">
      <dsp:nvSpPr>
        <dsp:cNvPr id="0" name=""/>
        <dsp:cNvSpPr/>
      </dsp:nvSpPr>
      <dsp:spPr>
        <a:xfrm>
          <a:off x="0" y="19816"/>
          <a:ext cx="8128000" cy="839474"/>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High Medicaid enrollment (~79 million)</a:t>
          </a:r>
          <a:r>
            <a:rPr lang="en-US" sz="3500" kern="1200" baseline="30000"/>
            <a:t>a</a:t>
          </a:r>
        </a:p>
      </dsp:txBody>
      <dsp:txXfrm>
        <a:off x="40980" y="60796"/>
        <a:ext cx="8046040" cy="757514"/>
      </dsp:txXfrm>
    </dsp:sp>
    <dsp:sp modelId="{FE2855AD-1CED-4CD9-9D8A-59C9799EE86E}">
      <dsp:nvSpPr>
        <dsp:cNvPr id="0" name=""/>
        <dsp:cNvSpPr/>
      </dsp:nvSpPr>
      <dsp:spPr>
        <a:xfrm>
          <a:off x="0" y="960091"/>
          <a:ext cx="8128000" cy="839474"/>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Rising costs and emerging technologies</a:t>
          </a:r>
        </a:p>
      </dsp:txBody>
      <dsp:txXfrm>
        <a:off x="40980" y="1001071"/>
        <a:ext cx="8046040" cy="757514"/>
      </dsp:txXfrm>
    </dsp:sp>
    <dsp:sp modelId="{286EAF9C-4ACA-4AF7-9ACF-8768AB7F1673}">
      <dsp:nvSpPr>
        <dsp:cNvPr id="0" name=""/>
        <dsp:cNvSpPr/>
      </dsp:nvSpPr>
      <dsp:spPr>
        <a:xfrm>
          <a:off x="0" y="1900366"/>
          <a:ext cx="8128000" cy="839474"/>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Expansion of covered services</a:t>
          </a:r>
        </a:p>
      </dsp:txBody>
      <dsp:txXfrm>
        <a:off x="40980" y="1941346"/>
        <a:ext cx="8046040" cy="757514"/>
      </dsp:txXfrm>
    </dsp:sp>
    <dsp:sp modelId="{59469867-AC44-4CD2-AD25-AE434118AC02}">
      <dsp:nvSpPr>
        <dsp:cNvPr id="0" name=""/>
        <dsp:cNvSpPr/>
      </dsp:nvSpPr>
      <dsp:spPr>
        <a:xfrm>
          <a:off x="0" y="2840641"/>
          <a:ext cx="8128000" cy="839474"/>
        </a:xfrm>
        <a:prstGeom prst="round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Payment and delivery system reform</a:t>
          </a:r>
        </a:p>
      </dsp:txBody>
      <dsp:txXfrm>
        <a:off x="40980" y="2881621"/>
        <a:ext cx="8046040" cy="757514"/>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A52C9-C3C7-46E2-A00A-9B43A985379A}">
      <dsp:nvSpPr>
        <dsp:cNvPr id="0" name=""/>
        <dsp:cNvSpPr/>
      </dsp:nvSpPr>
      <dsp:spPr>
        <a:xfrm>
          <a:off x="3702663" y="1748086"/>
          <a:ext cx="1867060" cy="1867060"/>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strike="noStrike" kern="1200">
              <a:solidFill>
                <a:schemeClr val="bg1"/>
              </a:solidFill>
            </a:rPr>
            <a:t>Medicaid Evidence-based Decisions Project</a:t>
          </a:r>
        </a:p>
      </dsp:txBody>
      <dsp:txXfrm>
        <a:off x="3976088" y="2021511"/>
        <a:ext cx="1320210" cy="1320210"/>
      </dsp:txXfrm>
    </dsp:sp>
    <dsp:sp modelId="{D1273023-7B14-4FFB-8D44-2730278A1B7E}">
      <dsp:nvSpPr>
        <dsp:cNvPr id="0" name=""/>
        <dsp:cNvSpPr/>
      </dsp:nvSpPr>
      <dsp:spPr>
        <a:xfrm rot="16200000">
          <a:off x="4509162" y="1345992"/>
          <a:ext cx="254062" cy="479510"/>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547272" y="1480004"/>
        <a:ext cx="177843" cy="287706"/>
      </dsp:txXfrm>
    </dsp:sp>
    <dsp:sp modelId="{FBB2E118-BA09-414E-9328-D64D1C9C451F}">
      <dsp:nvSpPr>
        <dsp:cNvPr id="0" name=""/>
        <dsp:cNvSpPr/>
      </dsp:nvSpPr>
      <dsp:spPr>
        <a:xfrm>
          <a:off x="3931030" y="3041"/>
          <a:ext cx="1410326" cy="1410326"/>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Genetic Testing</a:t>
          </a:r>
        </a:p>
      </dsp:txBody>
      <dsp:txXfrm>
        <a:off x="4137567" y="209578"/>
        <a:ext cx="997252" cy="997252"/>
      </dsp:txXfrm>
    </dsp:sp>
    <dsp:sp modelId="{20EC4582-3F9C-460F-91F7-2F489BAF7AC4}">
      <dsp:nvSpPr>
        <dsp:cNvPr id="0" name=""/>
        <dsp:cNvSpPr/>
      </dsp:nvSpPr>
      <dsp:spPr>
        <a:xfrm rot="19800000">
          <a:off x="5496543" y="1893926"/>
          <a:ext cx="177400" cy="479510"/>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500108" y="2003133"/>
        <a:ext cx="124180" cy="287706"/>
      </dsp:txXfrm>
    </dsp:sp>
    <dsp:sp modelId="{51EDE19C-FB84-4F64-8851-1DD356C3F5B2}">
      <dsp:nvSpPr>
        <dsp:cNvPr id="0" name=""/>
        <dsp:cNvSpPr/>
      </dsp:nvSpPr>
      <dsp:spPr>
        <a:xfrm>
          <a:off x="5640054" y="989747"/>
          <a:ext cx="1410326" cy="1410326"/>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Durable Medical Equipment</a:t>
          </a:r>
        </a:p>
      </dsp:txBody>
      <dsp:txXfrm>
        <a:off x="5846591" y="1196284"/>
        <a:ext cx="997252" cy="997252"/>
      </dsp:txXfrm>
    </dsp:sp>
    <dsp:sp modelId="{7893DB8D-435D-4A7B-8326-8B4FE71B901A}">
      <dsp:nvSpPr>
        <dsp:cNvPr id="0" name=""/>
        <dsp:cNvSpPr/>
      </dsp:nvSpPr>
      <dsp:spPr>
        <a:xfrm rot="1800000">
          <a:off x="5458212" y="2989795"/>
          <a:ext cx="254062" cy="479510"/>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463318" y="3066642"/>
        <a:ext cx="177843" cy="287706"/>
      </dsp:txXfrm>
    </dsp:sp>
    <dsp:sp modelId="{37BC7051-2D39-48B2-A726-B53A9C4686CC}">
      <dsp:nvSpPr>
        <dsp:cNvPr id="0" name=""/>
        <dsp:cNvSpPr/>
      </dsp:nvSpPr>
      <dsp:spPr>
        <a:xfrm>
          <a:off x="5640054" y="2963158"/>
          <a:ext cx="1410326" cy="1410326"/>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Behavioral Health</a:t>
          </a:r>
        </a:p>
      </dsp:txBody>
      <dsp:txXfrm>
        <a:off x="5846591" y="3169695"/>
        <a:ext cx="997252" cy="997252"/>
      </dsp:txXfrm>
    </dsp:sp>
    <dsp:sp modelId="{9FA45527-2346-4D05-A034-C2D6608CEC2E}">
      <dsp:nvSpPr>
        <dsp:cNvPr id="0" name=""/>
        <dsp:cNvSpPr/>
      </dsp:nvSpPr>
      <dsp:spPr>
        <a:xfrm rot="5400000">
          <a:off x="4509162" y="3537729"/>
          <a:ext cx="254062" cy="479510"/>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547272" y="3595522"/>
        <a:ext cx="177843" cy="287706"/>
      </dsp:txXfrm>
    </dsp:sp>
    <dsp:sp modelId="{916BEB35-0C04-45D0-A356-80CB944F0383}">
      <dsp:nvSpPr>
        <dsp:cNvPr id="0" name=""/>
        <dsp:cNvSpPr/>
      </dsp:nvSpPr>
      <dsp:spPr>
        <a:xfrm>
          <a:off x="3931030" y="3949864"/>
          <a:ext cx="1410326" cy="1410326"/>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eHealth</a:t>
          </a:r>
        </a:p>
      </dsp:txBody>
      <dsp:txXfrm>
        <a:off x="4137567" y="4156401"/>
        <a:ext cx="997252" cy="997252"/>
      </dsp:txXfrm>
    </dsp:sp>
    <dsp:sp modelId="{0AE9F2C9-7B9C-4F4C-B0F1-BD8170D52169}">
      <dsp:nvSpPr>
        <dsp:cNvPr id="0" name=""/>
        <dsp:cNvSpPr/>
      </dsp:nvSpPr>
      <dsp:spPr>
        <a:xfrm rot="9000000">
          <a:off x="3598443" y="2989795"/>
          <a:ext cx="177400" cy="479510"/>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3648098" y="3072392"/>
        <a:ext cx="124180" cy="287706"/>
      </dsp:txXfrm>
    </dsp:sp>
    <dsp:sp modelId="{C2E05BD0-8016-46DA-97E3-364B1F76B8C4}">
      <dsp:nvSpPr>
        <dsp:cNvPr id="0" name=""/>
        <dsp:cNvSpPr/>
      </dsp:nvSpPr>
      <dsp:spPr>
        <a:xfrm>
          <a:off x="2222005" y="2963158"/>
          <a:ext cx="1410326" cy="1410326"/>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Managed Care</a:t>
          </a:r>
        </a:p>
      </dsp:txBody>
      <dsp:txXfrm>
        <a:off x="2428542" y="3169695"/>
        <a:ext cx="997252" cy="997252"/>
      </dsp:txXfrm>
    </dsp:sp>
    <dsp:sp modelId="{26D11807-18B5-436F-9218-EC6D26503FB7}">
      <dsp:nvSpPr>
        <dsp:cNvPr id="0" name=""/>
        <dsp:cNvSpPr/>
      </dsp:nvSpPr>
      <dsp:spPr>
        <a:xfrm rot="12600000">
          <a:off x="3598443" y="1893926"/>
          <a:ext cx="177400" cy="479510"/>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3648098" y="2003133"/>
        <a:ext cx="124180" cy="287706"/>
      </dsp:txXfrm>
    </dsp:sp>
    <dsp:sp modelId="{207D1309-EA9C-4175-B027-1D9D3850462C}">
      <dsp:nvSpPr>
        <dsp:cNvPr id="0" name=""/>
        <dsp:cNvSpPr/>
      </dsp:nvSpPr>
      <dsp:spPr>
        <a:xfrm>
          <a:off x="2222005" y="989747"/>
          <a:ext cx="1410326" cy="1410326"/>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Develop-mental Disabilities</a:t>
          </a:r>
        </a:p>
      </dsp:txBody>
      <dsp:txXfrm>
        <a:off x="2428542" y="1196284"/>
        <a:ext cx="997252" cy="997252"/>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A52C9-C3C7-46E2-A00A-9B43A985379A}">
      <dsp:nvSpPr>
        <dsp:cNvPr id="0" name=""/>
        <dsp:cNvSpPr/>
      </dsp:nvSpPr>
      <dsp:spPr>
        <a:xfrm>
          <a:off x="3702663" y="1748086"/>
          <a:ext cx="1867060" cy="1867060"/>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strike="noStrike" kern="1200">
              <a:solidFill>
                <a:schemeClr val="bg1"/>
              </a:solidFill>
            </a:rPr>
            <a:t>Drug Effectiveness Review Project</a:t>
          </a:r>
        </a:p>
      </dsp:txBody>
      <dsp:txXfrm>
        <a:off x="3976088" y="2021511"/>
        <a:ext cx="1320210" cy="1320210"/>
      </dsp:txXfrm>
    </dsp:sp>
    <dsp:sp modelId="{D1273023-7B14-4FFB-8D44-2730278A1B7E}">
      <dsp:nvSpPr>
        <dsp:cNvPr id="0" name=""/>
        <dsp:cNvSpPr/>
      </dsp:nvSpPr>
      <dsp:spPr>
        <a:xfrm rot="16200000">
          <a:off x="4509162" y="1345992"/>
          <a:ext cx="254062" cy="479510"/>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547272" y="1480004"/>
        <a:ext cx="177843" cy="287706"/>
      </dsp:txXfrm>
    </dsp:sp>
    <dsp:sp modelId="{FBB2E118-BA09-414E-9328-D64D1C9C451F}">
      <dsp:nvSpPr>
        <dsp:cNvPr id="0" name=""/>
        <dsp:cNvSpPr/>
      </dsp:nvSpPr>
      <dsp:spPr>
        <a:xfrm>
          <a:off x="3931030" y="3041"/>
          <a:ext cx="1410326" cy="1410326"/>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Gene Therapies</a:t>
          </a:r>
        </a:p>
      </dsp:txBody>
      <dsp:txXfrm>
        <a:off x="4137567" y="209578"/>
        <a:ext cx="997252" cy="997252"/>
      </dsp:txXfrm>
    </dsp:sp>
    <dsp:sp modelId="{20EC4582-3F9C-460F-91F7-2F489BAF7AC4}">
      <dsp:nvSpPr>
        <dsp:cNvPr id="0" name=""/>
        <dsp:cNvSpPr/>
      </dsp:nvSpPr>
      <dsp:spPr>
        <a:xfrm rot="19800000">
          <a:off x="5496543" y="1893926"/>
          <a:ext cx="177400" cy="479510"/>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500108" y="2003133"/>
        <a:ext cx="124180" cy="287706"/>
      </dsp:txXfrm>
    </dsp:sp>
    <dsp:sp modelId="{51EDE19C-FB84-4F64-8851-1DD356C3F5B2}">
      <dsp:nvSpPr>
        <dsp:cNvPr id="0" name=""/>
        <dsp:cNvSpPr/>
      </dsp:nvSpPr>
      <dsp:spPr>
        <a:xfrm>
          <a:off x="5640054" y="989747"/>
          <a:ext cx="1410326" cy="1410326"/>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Biologics and Biosimilars</a:t>
          </a:r>
        </a:p>
      </dsp:txBody>
      <dsp:txXfrm>
        <a:off x="5846591" y="1196284"/>
        <a:ext cx="997252" cy="997252"/>
      </dsp:txXfrm>
    </dsp:sp>
    <dsp:sp modelId="{7893DB8D-435D-4A7B-8326-8B4FE71B901A}">
      <dsp:nvSpPr>
        <dsp:cNvPr id="0" name=""/>
        <dsp:cNvSpPr/>
      </dsp:nvSpPr>
      <dsp:spPr>
        <a:xfrm rot="1800000">
          <a:off x="5458212" y="2989795"/>
          <a:ext cx="254062" cy="479510"/>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463318" y="3066642"/>
        <a:ext cx="177843" cy="287706"/>
      </dsp:txXfrm>
    </dsp:sp>
    <dsp:sp modelId="{37BC7051-2D39-48B2-A726-B53A9C4686CC}">
      <dsp:nvSpPr>
        <dsp:cNvPr id="0" name=""/>
        <dsp:cNvSpPr/>
      </dsp:nvSpPr>
      <dsp:spPr>
        <a:xfrm>
          <a:off x="5640054" y="2963158"/>
          <a:ext cx="1410326" cy="1410326"/>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Behavioral Health Drugs</a:t>
          </a:r>
        </a:p>
      </dsp:txBody>
      <dsp:txXfrm>
        <a:off x="5846591" y="3169695"/>
        <a:ext cx="997252" cy="997252"/>
      </dsp:txXfrm>
    </dsp:sp>
    <dsp:sp modelId="{9FA45527-2346-4D05-A034-C2D6608CEC2E}">
      <dsp:nvSpPr>
        <dsp:cNvPr id="0" name=""/>
        <dsp:cNvSpPr/>
      </dsp:nvSpPr>
      <dsp:spPr>
        <a:xfrm rot="5400000">
          <a:off x="4509162" y="3537729"/>
          <a:ext cx="254062" cy="479510"/>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4547272" y="3595522"/>
        <a:ext cx="177843" cy="287706"/>
      </dsp:txXfrm>
    </dsp:sp>
    <dsp:sp modelId="{916BEB35-0C04-45D0-A356-80CB944F0383}">
      <dsp:nvSpPr>
        <dsp:cNvPr id="0" name=""/>
        <dsp:cNvSpPr/>
      </dsp:nvSpPr>
      <dsp:spPr>
        <a:xfrm>
          <a:off x="3931030" y="3949864"/>
          <a:ext cx="1410326" cy="1410326"/>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Physician-Administered Drugs</a:t>
          </a:r>
        </a:p>
      </dsp:txBody>
      <dsp:txXfrm>
        <a:off x="4137567" y="4156401"/>
        <a:ext cx="997252" cy="997252"/>
      </dsp:txXfrm>
    </dsp:sp>
    <dsp:sp modelId="{0AE9F2C9-7B9C-4F4C-B0F1-BD8170D52169}">
      <dsp:nvSpPr>
        <dsp:cNvPr id="0" name=""/>
        <dsp:cNvSpPr/>
      </dsp:nvSpPr>
      <dsp:spPr>
        <a:xfrm rot="9000000">
          <a:off x="3598443" y="2989795"/>
          <a:ext cx="177400" cy="479510"/>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3648098" y="3072392"/>
        <a:ext cx="124180" cy="287706"/>
      </dsp:txXfrm>
    </dsp:sp>
    <dsp:sp modelId="{C2E05BD0-8016-46DA-97E3-364B1F76B8C4}">
      <dsp:nvSpPr>
        <dsp:cNvPr id="0" name=""/>
        <dsp:cNvSpPr/>
      </dsp:nvSpPr>
      <dsp:spPr>
        <a:xfrm>
          <a:off x="2222005" y="2963158"/>
          <a:ext cx="1410326" cy="1410326"/>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Weight Management Drugs</a:t>
          </a:r>
        </a:p>
      </dsp:txBody>
      <dsp:txXfrm>
        <a:off x="2428542" y="3169695"/>
        <a:ext cx="997252" cy="997252"/>
      </dsp:txXfrm>
    </dsp:sp>
    <dsp:sp modelId="{26D11807-18B5-436F-9218-EC6D26503FB7}">
      <dsp:nvSpPr>
        <dsp:cNvPr id="0" name=""/>
        <dsp:cNvSpPr/>
      </dsp:nvSpPr>
      <dsp:spPr>
        <a:xfrm rot="12600000">
          <a:off x="3598443" y="1893926"/>
          <a:ext cx="177400" cy="479510"/>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rot="10800000">
        <a:off x="3648098" y="2003133"/>
        <a:ext cx="124180" cy="287706"/>
      </dsp:txXfrm>
    </dsp:sp>
    <dsp:sp modelId="{207D1309-EA9C-4175-B027-1D9D3850462C}">
      <dsp:nvSpPr>
        <dsp:cNvPr id="0" name=""/>
        <dsp:cNvSpPr/>
      </dsp:nvSpPr>
      <dsp:spPr>
        <a:xfrm>
          <a:off x="2222005" y="989747"/>
          <a:ext cx="1410326" cy="1410326"/>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Pipeline Therapies</a:t>
          </a:r>
        </a:p>
      </dsp:txBody>
      <dsp:txXfrm>
        <a:off x="2428542" y="1196284"/>
        <a:ext cx="997252" cy="997252"/>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A52C9-C3C7-46E2-A00A-9B43A985379A}">
      <dsp:nvSpPr>
        <dsp:cNvPr id="0" name=""/>
        <dsp:cNvSpPr/>
      </dsp:nvSpPr>
      <dsp:spPr>
        <a:xfrm>
          <a:off x="3612756" y="1761441"/>
          <a:ext cx="2046873" cy="2046873"/>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t>State Technical Assistance</a:t>
          </a:r>
        </a:p>
      </dsp:txBody>
      <dsp:txXfrm>
        <a:off x="3912514" y="2061199"/>
        <a:ext cx="1447357" cy="1447357"/>
      </dsp:txXfrm>
    </dsp:sp>
    <dsp:sp modelId="{D1273023-7B14-4FFB-8D44-2730278A1B7E}">
      <dsp:nvSpPr>
        <dsp:cNvPr id="0" name=""/>
        <dsp:cNvSpPr/>
      </dsp:nvSpPr>
      <dsp:spPr>
        <a:xfrm rot="16200000">
          <a:off x="4497199" y="1320969"/>
          <a:ext cx="277988" cy="525691"/>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538897" y="1467805"/>
        <a:ext cx="194592" cy="315415"/>
      </dsp:txXfrm>
    </dsp:sp>
    <dsp:sp modelId="{FBB2E118-BA09-414E-9328-D64D1C9C451F}">
      <dsp:nvSpPr>
        <dsp:cNvPr id="0" name=""/>
        <dsp:cNvSpPr/>
      </dsp:nvSpPr>
      <dsp:spPr>
        <a:xfrm>
          <a:off x="3940424" y="3664"/>
          <a:ext cx="1391537" cy="1391537"/>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Health Technology Assessment</a:t>
          </a:r>
        </a:p>
      </dsp:txBody>
      <dsp:txXfrm>
        <a:off x="4144210" y="207450"/>
        <a:ext cx="983965" cy="983965"/>
      </dsp:txXfrm>
    </dsp:sp>
    <dsp:sp modelId="{20EC4582-3F9C-460F-91F7-2F489BAF7AC4}">
      <dsp:nvSpPr>
        <dsp:cNvPr id="0" name=""/>
        <dsp:cNvSpPr/>
      </dsp:nvSpPr>
      <dsp:spPr>
        <a:xfrm rot="19285714">
          <a:off x="5478169" y="1773181"/>
          <a:ext cx="194107" cy="525691"/>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484521" y="1896473"/>
        <a:ext cx="135875" cy="315415"/>
      </dsp:txXfrm>
    </dsp:sp>
    <dsp:sp modelId="{51EDE19C-FB84-4F64-8851-1DD356C3F5B2}">
      <dsp:nvSpPr>
        <dsp:cNvPr id="0" name=""/>
        <dsp:cNvSpPr/>
      </dsp:nvSpPr>
      <dsp:spPr>
        <a:xfrm>
          <a:off x="5570892" y="788855"/>
          <a:ext cx="1391537" cy="1391537"/>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Data Aggregation and Analysis</a:t>
          </a:r>
        </a:p>
      </dsp:txBody>
      <dsp:txXfrm>
        <a:off x="5774678" y="992641"/>
        <a:ext cx="983965" cy="983965"/>
      </dsp:txXfrm>
    </dsp:sp>
    <dsp:sp modelId="{52D650AE-7D1C-47B5-827F-4D2E5EDCF4CD}">
      <dsp:nvSpPr>
        <dsp:cNvPr id="0" name=""/>
        <dsp:cNvSpPr/>
      </dsp:nvSpPr>
      <dsp:spPr>
        <a:xfrm rot="771429">
          <a:off x="5710090" y="2789294"/>
          <a:ext cx="194107" cy="525691"/>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710820" y="2887953"/>
        <a:ext cx="135875" cy="315415"/>
      </dsp:txXfrm>
    </dsp:sp>
    <dsp:sp modelId="{01E06892-6BF4-4B64-8961-249D111C5828}">
      <dsp:nvSpPr>
        <dsp:cNvPr id="0" name=""/>
        <dsp:cNvSpPr/>
      </dsp:nvSpPr>
      <dsp:spPr>
        <a:xfrm>
          <a:off x="5973584" y="2553165"/>
          <a:ext cx="1391537" cy="1391537"/>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Process Development</a:t>
          </a:r>
        </a:p>
      </dsp:txBody>
      <dsp:txXfrm>
        <a:off x="6177370" y="2756951"/>
        <a:ext cx="983965" cy="983965"/>
      </dsp:txXfrm>
    </dsp:sp>
    <dsp:sp modelId="{7893DB8D-435D-4A7B-8326-8B4FE71B901A}">
      <dsp:nvSpPr>
        <dsp:cNvPr id="0" name=""/>
        <dsp:cNvSpPr/>
      </dsp:nvSpPr>
      <dsp:spPr>
        <a:xfrm rot="3857143">
          <a:off x="5018320" y="3604153"/>
          <a:ext cx="277988" cy="525691"/>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5041926" y="3671722"/>
        <a:ext cx="194592" cy="315415"/>
      </dsp:txXfrm>
    </dsp:sp>
    <dsp:sp modelId="{37BC7051-2D39-48B2-A726-B53A9C4686CC}">
      <dsp:nvSpPr>
        <dsp:cNvPr id="0" name=""/>
        <dsp:cNvSpPr/>
      </dsp:nvSpPr>
      <dsp:spPr>
        <a:xfrm>
          <a:off x="4845265" y="3968031"/>
          <a:ext cx="1391537" cy="1391537"/>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State and Federal Health Policy Review</a:t>
          </a:r>
        </a:p>
      </dsp:txBody>
      <dsp:txXfrm>
        <a:off x="5049051" y="4171817"/>
        <a:ext cx="983965" cy="983965"/>
      </dsp:txXfrm>
    </dsp:sp>
    <dsp:sp modelId="{9FA45527-2346-4D05-A034-C2D6608CEC2E}">
      <dsp:nvSpPr>
        <dsp:cNvPr id="0" name=""/>
        <dsp:cNvSpPr/>
      </dsp:nvSpPr>
      <dsp:spPr>
        <a:xfrm rot="6942857">
          <a:off x="3976077" y="3604153"/>
          <a:ext cx="277988" cy="525691"/>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4035867" y="3671722"/>
        <a:ext cx="194592" cy="315415"/>
      </dsp:txXfrm>
    </dsp:sp>
    <dsp:sp modelId="{916BEB35-0C04-45D0-A356-80CB944F0383}">
      <dsp:nvSpPr>
        <dsp:cNvPr id="0" name=""/>
        <dsp:cNvSpPr/>
      </dsp:nvSpPr>
      <dsp:spPr>
        <a:xfrm>
          <a:off x="3035583" y="3968031"/>
          <a:ext cx="1391537" cy="1391537"/>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Clinical Guideline Review and Analysis</a:t>
          </a:r>
        </a:p>
      </dsp:txBody>
      <dsp:txXfrm>
        <a:off x="3239369" y="4171817"/>
        <a:ext cx="983965" cy="983965"/>
      </dsp:txXfrm>
    </dsp:sp>
    <dsp:sp modelId="{0AE9F2C9-7B9C-4F4C-B0F1-BD8170D52169}">
      <dsp:nvSpPr>
        <dsp:cNvPr id="0" name=""/>
        <dsp:cNvSpPr/>
      </dsp:nvSpPr>
      <dsp:spPr>
        <a:xfrm rot="10028571">
          <a:off x="3368189" y="2789294"/>
          <a:ext cx="194107" cy="525691"/>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3425691" y="2887953"/>
        <a:ext cx="135875" cy="315415"/>
      </dsp:txXfrm>
    </dsp:sp>
    <dsp:sp modelId="{C2E05BD0-8016-46DA-97E3-364B1F76B8C4}">
      <dsp:nvSpPr>
        <dsp:cNvPr id="0" name=""/>
        <dsp:cNvSpPr/>
      </dsp:nvSpPr>
      <dsp:spPr>
        <a:xfrm>
          <a:off x="1907265" y="2553165"/>
          <a:ext cx="1391537" cy="1391537"/>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Insurance Coverage Policy Analysis</a:t>
          </a:r>
        </a:p>
      </dsp:txBody>
      <dsp:txXfrm>
        <a:off x="2111051" y="2756951"/>
        <a:ext cx="983965" cy="983965"/>
      </dsp:txXfrm>
    </dsp:sp>
    <dsp:sp modelId="{26D11807-18B5-436F-9218-EC6D26503FB7}">
      <dsp:nvSpPr>
        <dsp:cNvPr id="0" name=""/>
        <dsp:cNvSpPr/>
      </dsp:nvSpPr>
      <dsp:spPr>
        <a:xfrm rot="13114286">
          <a:off x="3600110" y="1773181"/>
          <a:ext cx="194107" cy="525691"/>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3651990" y="1896473"/>
        <a:ext cx="135875" cy="315415"/>
      </dsp:txXfrm>
    </dsp:sp>
    <dsp:sp modelId="{207D1309-EA9C-4175-B027-1D9D3850462C}">
      <dsp:nvSpPr>
        <dsp:cNvPr id="0" name=""/>
        <dsp:cNvSpPr/>
      </dsp:nvSpPr>
      <dsp:spPr>
        <a:xfrm>
          <a:off x="2309957" y="788855"/>
          <a:ext cx="1391537" cy="1391537"/>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t>Clinical Consultation</a:t>
          </a:r>
        </a:p>
      </dsp:txBody>
      <dsp:txXfrm>
        <a:off x="2513743" y="992641"/>
        <a:ext cx="983965" cy="9839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04230-4A34-42F9-8CE4-8F0630CA193E}">
      <dsp:nvSpPr>
        <dsp:cNvPr id="0" name=""/>
        <dsp:cNvSpPr/>
      </dsp:nvSpPr>
      <dsp:spPr>
        <a:xfrm>
          <a:off x="4721" y="1303462"/>
          <a:ext cx="2064376" cy="281174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Clinical Staff Structures and Resources</a:t>
          </a:r>
        </a:p>
      </dsp:txBody>
      <dsp:txXfrm>
        <a:off x="65185" y="1363926"/>
        <a:ext cx="1943448" cy="2690814"/>
      </dsp:txXfrm>
    </dsp:sp>
    <dsp:sp modelId="{F378488A-432B-4AA9-A140-9B549F051116}">
      <dsp:nvSpPr>
        <dsp:cNvPr id="0" name=""/>
        <dsp:cNvSpPr/>
      </dsp:nvSpPr>
      <dsp:spPr>
        <a:xfrm>
          <a:off x="2275535" y="2453350"/>
          <a:ext cx="437647" cy="511965"/>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275535" y="2555743"/>
        <a:ext cx="306353" cy="307179"/>
      </dsp:txXfrm>
    </dsp:sp>
    <dsp:sp modelId="{0AAE661A-DA28-40C9-AEE0-1148206D4D00}">
      <dsp:nvSpPr>
        <dsp:cNvPr id="0" name=""/>
        <dsp:cNvSpPr/>
      </dsp:nvSpPr>
      <dsp:spPr>
        <a:xfrm>
          <a:off x="2894848" y="1303462"/>
          <a:ext cx="2064376" cy="281174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Clinical Staff Duties</a:t>
          </a:r>
        </a:p>
      </dsp:txBody>
      <dsp:txXfrm>
        <a:off x="2955312" y="1363926"/>
        <a:ext cx="1943448" cy="2690814"/>
      </dsp:txXfrm>
    </dsp:sp>
    <dsp:sp modelId="{385250C7-D676-4770-AF3E-E9739FB0A93D}">
      <dsp:nvSpPr>
        <dsp:cNvPr id="0" name=""/>
        <dsp:cNvSpPr/>
      </dsp:nvSpPr>
      <dsp:spPr>
        <a:xfrm>
          <a:off x="5165662" y="2453350"/>
          <a:ext cx="437647" cy="511965"/>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165662" y="2555743"/>
        <a:ext cx="306353" cy="307179"/>
      </dsp:txXfrm>
    </dsp:sp>
    <dsp:sp modelId="{54B9FA43-1220-47B2-BD10-88844B5F843B}">
      <dsp:nvSpPr>
        <dsp:cNvPr id="0" name=""/>
        <dsp:cNvSpPr/>
      </dsp:nvSpPr>
      <dsp:spPr>
        <a:xfrm>
          <a:off x="5784975" y="1303462"/>
          <a:ext cx="2064376" cy="281174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Strategies to Enhance and Extend Clinical Expertise</a:t>
          </a:r>
        </a:p>
      </dsp:txBody>
      <dsp:txXfrm>
        <a:off x="5845439" y="1363926"/>
        <a:ext cx="1943448" cy="2690814"/>
      </dsp:txXfrm>
    </dsp:sp>
    <dsp:sp modelId="{8D646572-3A4A-4E23-8E43-5C72CC526A5C}">
      <dsp:nvSpPr>
        <dsp:cNvPr id="0" name=""/>
        <dsp:cNvSpPr/>
      </dsp:nvSpPr>
      <dsp:spPr>
        <a:xfrm>
          <a:off x="8055789" y="2453350"/>
          <a:ext cx="437647" cy="511965"/>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8055789" y="2555743"/>
        <a:ext cx="306353" cy="307179"/>
      </dsp:txXfrm>
    </dsp:sp>
    <dsp:sp modelId="{A6A39210-1FEE-43AD-8536-57A77AD35251}">
      <dsp:nvSpPr>
        <dsp:cNvPr id="0" name=""/>
        <dsp:cNvSpPr/>
      </dsp:nvSpPr>
      <dsp:spPr>
        <a:xfrm>
          <a:off x="8675102" y="1303462"/>
          <a:ext cx="2064376" cy="281174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Recruiting and Retaining Clinical Staff</a:t>
          </a:r>
        </a:p>
      </dsp:txBody>
      <dsp:txXfrm>
        <a:off x="8735566" y="1363926"/>
        <a:ext cx="1943448" cy="269081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04230-4A34-42F9-8CE4-8F0630CA193E}">
      <dsp:nvSpPr>
        <dsp:cNvPr id="0" name=""/>
        <dsp:cNvSpPr/>
      </dsp:nvSpPr>
      <dsp:spPr>
        <a:xfrm>
          <a:off x="4721" y="1303462"/>
          <a:ext cx="2064376" cy="281174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Clinical Staff Structures and Resources</a:t>
          </a:r>
        </a:p>
      </dsp:txBody>
      <dsp:txXfrm>
        <a:off x="65185" y="1363926"/>
        <a:ext cx="1943448" cy="2690814"/>
      </dsp:txXfrm>
    </dsp:sp>
    <dsp:sp modelId="{F378488A-432B-4AA9-A140-9B549F051116}">
      <dsp:nvSpPr>
        <dsp:cNvPr id="0" name=""/>
        <dsp:cNvSpPr/>
      </dsp:nvSpPr>
      <dsp:spPr>
        <a:xfrm>
          <a:off x="2275535" y="2453350"/>
          <a:ext cx="437647" cy="511965"/>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275535" y="2555743"/>
        <a:ext cx="306353" cy="307179"/>
      </dsp:txXfrm>
    </dsp:sp>
    <dsp:sp modelId="{0AAE661A-DA28-40C9-AEE0-1148206D4D00}">
      <dsp:nvSpPr>
        <dsp:cNvPr id="0" name=""/>
        <dsp:cNvSpPr/>
      </dsp:nvSpPr>
      <dsp:spPr>
        <a:xfrm>
          <a:off x="2894848" y="1303462"/>
          <a:ext cx="2064376" cy="281174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Clinical Staff Duties</a:t>
          </a:r>
        </a:p>
      </dsp:txBody>
      <dsp:txXfrm>
        <a:off x="2955312" y="1363926"/>
        <a:ext cx="1943448" cy="2690814"/>
      </dsp:txXfrm>
    </dsp:sp>
    <dsp:sp modelId="{385250C7-D676-4770-AF3E-E9739FB0A93D}">
      <dsp:nvSpPr>
        <dsp:cNvPr id="0" name=""/>
        <dsp:cNvSpPr/>
      </dsp:nvSpPr>
      <dsp:spPr>
        <a:xfrm>
          <a:off x="5165662" y="2453350"/>
          <a:ext cx="437647" cy="511965"/>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165662" y="2555743"/>
        <a:ext cx="306353" cy="307179"/>
      </dsp:txXfrm>
    </dsp:sp>
    <dsp:sp modelId="{54B9FA43-1220-47B2-BD10-88844B5F843B}">
      <dsp:nvSpPr>
        <dsp:cNvPr id="0" name=""/>
        <dsp:cNvSpPr/>
      </dsp:nvSpPr>
      <dsp:spPr>
        <a:xfrm>
          <a:off x="5784975" y="1303462"/>
          <a:ext cx="2064376" cy="281174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Strategies to Enhance and Extend Clinical Expertise</a:t>
          </a:r>
        </a:p>
      </dsp:txBody>
      <dsp:txXfrm>
        <a:off x="5845439" y="1363926"/>
        <a:ext cx="1943448" cy="2690814"/>
      </dsp:txXfrm>
    </dsp:sp>
    <dsp:sp modelId="{8D646572-3A4A-4E23-8E43-5C72CC526A5C}">
      <dsp:nvSpPr>
        <dsp:cNvPr id="0" name=""/>
        <dsp:cNvSpPr/>
      </dsp:nvSpPr>
      <dsp:spPr>
        <a:xfrm>
          <a:off x="8055789" y="2453350"/>
          <a:ext cx="437647" cy="511965"/>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8055789" y="2555743"/>
        <a:ext cx="306353" cy="307179"/>
      </dsp:txXfrm>
    </dsp:sp>
    <dsp:sp modelId="{A6A39210-1FEE-43AD-8536-57A77AD35251}">
      <dsp:nvSpPr>
        <dsp:cNvPr id="0" name=""/>
        <dsp:cNvSpPr/>
      </dsp:nvSpPr>
      <dsp:spPr>
        <a:xfrm>
          <a:off x="8675102" y="1303462"/>
          <a:ext cx="2064376" cy="281174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Recruiting and Retaining Clinical Staff</a:t>
          </a:r>
        </a:p>
      </dsp:txBody>
      <dsp:txXfrm>
        <a:off x="8735566" y="1363926"/>
        <a:ext cx="1943448" cy="269081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24D6FB-24A9-4F74-B4F9-059089641E8A}">
      <dsp:nvSpPr>
        <dsp:cNvPr id="0" name=""/>
        <dsp:cNvSpPr/>
      </dsp:nvSpPr>
      <dsp:spPr>
        <a:xfrm>
          <a:off x="22578" y="2486"/>
          <a:ext cx="3982020" cy="238921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algn="ctr" defTabSz="1155700">
            <a:lnSpc>
              <a:spcPct val="90000"/>
            </a:lnSpc>
            <a:spcBef>
              <a:spcPct val="0"/>
            </a:spcBef>
            <a:spcAft>
              <a:spcPts val="1800"/>
            </a:spcAft>
            <a:buNone/>
          </a:pPr>
          <a:r>
            <a:rPr lang="en-US" sz="2600" b="1" kern="1200"/>
            <a:t>Clinical-specific office</a:t>
          </a:r>
        </a:p>
        <a:p>
          <a:pPr marL="0" lvl="0" algn="ctr" defTabSz="1155700">
            <a:lnSpc>
              <a:spcPct val="90000"/>
            </a:lnSpc>
            <a:spcBef>
              <a:spcPct val="0"/>
            </a:spcBef>
            <a:spcAft>
              <a:spcPts val="1800"/>
            </a:spcAft>
            <a:buNone/>
          </a:pPr>
          <a:r>
            <a:rPr lang="en-US" sz="2200" i="0" kern="1200"/>
            <a:t>(3 states)</a:t>
          </a:r>
        </a:p>
        <a:p>
          <a:pPr marL="0" lvl="0" algn="l" defTabSz="1155700">
            <a:lnSpc>
              <a:spcPct val="90000"/>
            </a:lnSpc>
            <a:spcBef>
              <a:spcPct val="0"/>
            </a:spcBef>
            <a:spcAft>
              <a:spcPct val="35000"/>
            </a:spcAft>
            <a:buNone/>
          </a:pPr>
          <a:r>
            <a:rPr lang="en-US" sz="1500" kern="1200"/>
            <a:t>- Led by chief medical officer</a:t>
          </a:r>
        </a:p>
        <a:p>
          <a:pPr marL="0" lvl="0" algn="l" defTabSz="1155700">
            <a:lnSpc>
              <a:spcPct val="90000"/>
            </a:lnSpc>
            <a:spcBef>
              <a:spcPct val="0"/>
            </a:spcBef>
            <a:spcAft>
              <a:spcPct val="35000"/>
            </a:spcAft>
            <a:buNone/>
          </a:pPr>
          <a:r>
            <a:rPr lang="en-US" sz="1500" kern="1200"/>
            <a:t>- Contains majority of clinical staff</a:t>
          </a:r>
        </a:p>
        <a:p>
          <a:pPr marL="114300" lvl="0" indent="-114300" algn="l" defTabSz="1155700">
            <a:lnSpc>
              <a:spcPct val="90000"/>
            </a:lnSpc>
            <a:spcBef>
              <a:spcPct val="0"/>
            </a:spcBef>
            <a:spcAft>
              <a:spcPct val="35000"/>
            </a:spcAft>
            <a:buNone/>
          </a:pPr>
          <a:r>
            <a:rPr lang="en-US" sz="1500" kern="1200"/>
            <a:t>- Includes pharmacy and dental programs</a:t>
          </a:r>
        </a:p>
      </dsp:txBody>
      <dsp:txXfrm>
        <a:off x="22578" y="2486"/>
        <a:ext cx="3982020" cy="2389212"/>
      </dsp:txXfrm>
    </dsp:sp>
    <dsp:sp modelId="{68FEB34D-9D23-43E7-994D-DFD96AD7C543}">
      <dsp:nvSpPr>
        <dsp:cNvPr id="0" name=""/>
        <dsp:cNvSpPr/>
      </dsp:nvSpPr>
      <dsp:spPr>
        <a:xfrm>
          <a:off x="4402801" y="2486"/>
          <a:ext cx="3982020" cy="238921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0584" tIns="100584" rIns="100584" bIns="100584" numCol="1" spcCol="1270" anchor="ctr" anchorCtr="0">
          <a:noAutofit/>
        </a:bodyPr>
        <a:lstStyle/>
        <a:p>
          <a:pPr marL="0" lvl="0" algn="ctr" defTabSz="977900">
            <a:lnSpc>
              <a:spcPct val="90000"/>
            </a:lnSpc>
            <a:spcBef>
              <a:spcPct val="0"/>
            </a:spcBef>
            <a:spcAft>
              <a:spcPts val="600"/>
            </a:spcAft>
            <a:buNone/>
          </a:pPr>
          <a:r>
            <a:rPr lang="en-US" sz="2200" b="1" kern="1200"/>
            <a:t>Multifunction office with clinical concentration</a:t>
          </a:r>
        </a:p>
        <a:p>
          <a:pPr marL="0" lvl="0" algn="ctr" defTabSz="977900">
            <a:lnSpc>
              <a:spcPct val="90000"/>
            </a:lnSpc>
            <a:spcBef>
              <a:spcPct val="0"/>
            </a:spcBef>
            <a:spcAft>
              <a:spcPts val="600"/>
            </a:spcAft>
            <a:buNone/>
          </a:pPr>
          <a:r>
            <a:rPr lang="en-US" sz="2200" i="0" kern="1200"/>
            <a:t>(1 state)</a:t>
          </a:r>
        </a:p>
        <a:p>
          <a:pPr marL="0" lvl="0" algn="l" defTabSz="977900">
            <a:lnSpc>
              <a:spcPct val="90000"/>
            </a:lnSpc>
            <a:spcBef>
              <a:spcPct val="0"/>
            </a:spcBef>
            <a:spcAft>
              <a:spcPct val="35000"/>
            </a:spcAft>
            <a:buNone/>
          </a:pPr>
          <a:r>
            <a:rPr lang="en-US" sz="1500" kern="1200"/>
            <a:t>- Clinical team sits within operations</a:t>
          </a:r>
        </a:p>
        <a:p>
          <a:pPr marL="120650" lvl="0" indent="-120650" algn="l" defTabSz="977900">
            <a:lnSpc>
              <a:spcPct val="90000"/>
            </a:lnSpc>
            <a:spcBef>
              <a:spcPct val="0"/>
            </a:spcBef>
            <a:spcAft>
              <a:spcPct val="35000"/>
            </a:spcAft>
            <a:buNone/>
          </a:pPr>
          <a:r>
            <a:rPr lang="en-US" sz="1500" kern="1200"/>
            <a:t>- Contains most clinical staff/leaders, but not overseen by chief medical officer</a:t>
          </a:r>
        </a:p>
        <a:p>
          <a:pPr marL="0" lvl="0" algn="l" defTabSz="977900">
            <a:lnSpc>
              <a:spcPct val="90000"/>
            </a:lnSpc>
            <a:spcBef>
              <a:spcPct val="0"/>
            </a:spcBef>
            <a:spcAft>
              <a:spcPct val="35000"/>
            </a:spcAft>
            <a:buNone/>
          </a:pPr>
          <a:r>
            <a:rPr lang="en-US" sz="1500" kern="1200"/>
            <a:t>- Pharmacy and dental in separate offices</a:t>
          </a:r>
        </a:p>
      </dsp:txBody>
      <dsp:txXfrm>
        <a:off x="4402801" y="2486"/>
        <a:ext cx="3982020" cy="2389212"/>
      </dsp:txXfrm>
    </dsp:sp>
    <dsp:sp modelId="{895D9358-0FA7-4F3E-BDC3-6D8063A0580E}">
      <dsp:nvSpPr>
        <dsp:cNvPr id="0" name=""/>
        <dsp:cNvSpPr/>
      </dsp:nvSpPr>
      <dsp:spPr>
        <a:xfrm>
          <a:off x="2212689" y="2789901"/>
          <a:ext cx="3982020" cy="2389212"/>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ts val="1800"/>
            </a:spcAft>
            <a:buNone/>
          </a:pPr>
          <a:r>
            <a:rPr lang="en-US" sz="2600" b="1" kern="1200"/>
            <a:t>Dispersed model</a:t>
          </a:r>
        </a:p>
        <a:p>
          <a:pPr marL="0" lvl="0" indent="0" algn="ctr" defTabSz="1155700">
            <a:lnSpc>
              <a:spcPct val="90000"/>
            </a:lnSpc>
            <a:spcBef>
              <a:spcPct val="0"/>
            </a:spcBef>
            <a:spcAft>
              <a:spcPts val="1800"/>
            </a:spcAft>
            <a:buNone/>
          </a:pPr>
          <a:r>
            <a:rPr lang="en-US" sz="2200" i="0" kern="1200"/>
            <a:t>(2 states)</a:t>
          </a:r>
        </a:p>
        <a:p>
          <a:pPr marL="0" lvl="0" indent="0" algn="l" defTabSz="1155700">
            <a:lnSpc>
              <a:spcPct val="90000"/>
            </a:lnSpc>
            <a:spcBef>
              <a:spcPct val="0"/>
            </a:spcBef>
            <a:spcAft>
              <a:spcPct val="35000"/>
            </a:spcAft>
            <a:buNone/>
          </a:pPr>
          <a:r>
            <a:rPr lang="en-US" sz="1500" kern="1200"/>
            <a:t>- Medical director(s) sits separately</a:t>
          </a:r>
        </a:p>
        <a:p>
          <a:pPr marL="0" lvl="0" indent="0" algn="l" defTabSz="1155700">
            <a:lnSpc>
              <a:spcPct val="90000"/>
            </a:lnSpc>
            <a:spcBef>
              <a:spcPct val="0"/>
            </a:spcBef>
            <a:spcAft>
              <a:spcPct val="35000"/>
            </a:spcAft>
            <a:buNone/>
          </a:pPr>
          <a:r>
            <a:rPr lang="en-US" sz="1500" kern="1200"/>
            <a:t>- Clinical staff spread over multiple teams</a:t>
          </a:r>
        </a:p>
        <a:p>
          <a:pPr marL="0" lvl="0" indent="0" algn="l" defTabSz="1155700">
            <a:lnSpc>
              <a:spcPct val="90000"/>
            </a:lnSpc>
            <a:spcBef>
              <a:spcPct val="0"/>
            </a:spcBef>
            <a:spcAft>
              <a:spcPct val="35000"/>
            </a:spcAft>
            <a:buNone/>
          </a:pPr>
          <a:r>
            <a:rPr lang="en-US" sz="1500" kern="1200"/>
            <a:t>- Pharmacy sits separate from medical</a:t>
          </a:r>
        </a:p>
      </dsp:txBody>
      <dsp:txXfrm>
        <a:off x="2212689" y="2789901"/>
        <a:ext cx="3982020" cy="238921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F04230-4A34-42F9-8CE4-8F0630CA193E}">
      <dsp:nvSpPr>
        <dsp:cNvPr id="0" name=""/>
        <dsp:cNvSpPr/>
      </dsp:nvSpPr>
      <dsp:spPr>
        <a:xfrm>
          <a:off x="4721" y="1303462"/>
          <a:ext cx="2064376" cy="281174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Clinical Staff Structures and Resources</a:t>
          </a:r>
        </a:p>
      </dsp:txBody>
      <dsp:txXfrm>
        <a:off x="65185" y="1363926"/>
        <a:ext cx="1943448" cy="2690814"/>
      </dsp:txXfrm>
    </dsp:sp>
    <dsp:sp modelId="{F378488A-432B-4AA9-A140-9B549F051116}">
      <dsp:nvSpPr>
        <dsp:cNvPr id="0" name=""/>
        <dsp:cNvSpPr/>
      </dsp:nvSpPr>
      <dsp:spPr>
        <a:xfrm>
          <a:off x="2275535" y="2453350"/>
          <a:ext cx="437647" cy="511965"/>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2275535" y="2555743"/>
        <a:ext cx="306353" cy="307179"/>
      </dsp:txXfrm>
    </dsp:sp>
    <dsp:sp modelId="{0AAE661A-DA28-40C9-AEE0-1148206D4D00}">
      <dsp:nvSpPr>
        <dsp:cNvPr id="0" name=""/>
        <dsp:cNvSpPr/>
      </dsp:nvSpPr>
      <dsp:spPr>
        <a:xfrm>
          <a:off x="2894848" y="1303462"/>
          <a:ext cx="2064376" cy="281174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Clinical Staff Duties</a:t>
          </a:r>
        </a:p>
      </dsp:txBody>
      <dsp:txXfrm>
        <a:off x="2955312" y="1363926"/>
        <a:ext cx="1943448" cy="2690814"/>
      </dsp:txXfrm>
    </dsp:sp>
    <dsp:sp modelId="{385250C7-D676-4770-AF3E-E9739FB0A93D}">
      <dsp:nvSpPr>
        <dsp:cNvPr id="0" name=""/>
        <dsp:cNvSpPr/>
      </dsp:nvSpPr>
      <dsp:spPr>
        <a:xfrm>
          <a:off x="5165662" y="2453350"/>
          <a:ext cx="437647" cy="511965"/>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5165662" y="2555743"/>
        <a:ext cx="306353" cy="307179"/>
      </dsp:txXfrm>
    </dsp:sp>
    <dsp:sp modelId="{54B9FA43-1220-47B2-BD10-88844B5F843B}">
      <dsp:nvSpPr>
        <dsp:cNvPr id="0" name=""/>
        <dsp:cNvSpPr/>
      </dsp:nvSpPr>
      <dsp:spPr>
        <a:xfrm>
          <a:off x="5784975" y="1303462"/>
          <a:ext cx="2064376" cy="281174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Strategies to Enhance and Extend Clinical Expertise</a:t>
          </a:r>
        </a:p>
      </dsp:txBody>
      <dsp:txXfrm>
        <a:off x="5845439" y="1363926"/>
        <a:ext cx="1943448" cy="2690814"/>
      </dsp:txXfrm>
    </dsp:sp>
    <dsp:sp modelId="{8D646572-3A4A-4E23-8E43-5C72CC526A5C}">
      <dsp:nvSpPr>
        <dsp:cNvPr id="0" name=""/>
        <dsp:cNvSpPr/>
      </dsp:nvSpPr>
      <dsp:spPr>
        <a:xfrm>
          <a:off x="8055789" y="2453350"/>
          <a:ext cx="437647" cy="511965"/>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55650">
            <a:lnSpc>
              <a:spcPct val="90000"/>
            </a:lnSpc>
            <a:spcBef>
              <a:spcPct val="0"/>
            </a:spcBef>
            <a:spcAft>
              <a:spcPct val="35000"/>
            </a:spcAft>
            <a:buNone/>
          </a:pPr>
          <a:endParaRPr lang="en-US" sz="1700" kern="1200"/>
        </a:p>
      </dsp:txBody>
      <dsp:txXfrm>
        <a:off x="8055789" y="2555743"/>
        <a:ext cx="306353" cy="307179"/>
      </dsp:txXfrm>
    </dsp:sp>
    <dsp:sp modelId="{A6A39210-1FEE-43AD-8536-57A77AD35251}">
      <dsp:nvSpPr>
        <dsp:cNvPr id="0" name=""/>
        <dsp:cNvSpPr/>
      </dsp:nvSpPr>
      <dsp:spPr>
        <a:xfrm>
          <a:off x="8675102" y="1303462"/>
          <a:ext cx="2064376" cy="281174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Recruiting and Retaining Clinical Staff</a:t>
          </a:r>
        </a:p>
      </dsp:txBody>
      <dsp:txXfrm>
        <a:off x="8735566" y="1363926"/>
        <a:ext cx="1943448" cy="269081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F7682-AEEE-424A-AC8A-077CF68C96D9}">
      <dsp:nvSpPr>
        <dsp:cNvPr id="0" name=""/>
        <dsp:cNvSpPr/>
      </dsp:nvSpPr>
      <dsp:spPr>
        <a:xfrm>
          <a:off x="3523411" y="1935997"/>
          <a:ext cx="1493753" cy="1493753"/>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latin typeface="Lato" panose="020F0502020204030203" pitchFamily="34" charset="0"/>
              <a:ea typeface="Lato" panose="020F0502020204030203" pitchFamily="34" charset="0"/>
              <a:cs typeface="Lato" panose="020F0502020204030203" pitchFamily="34" charset="0"/>
            </a:rPr>
            <a:t>Clinical Staff</a:t>
          </a:r>
        </a:p>
      </dsp:txBody>
      <dsp:txXfrm>
        <a:off x="3742166" y="2154752"/>
        <a:ext cx="1056243" cy="1056243"/>
      </dsp:txXfrm>
    </dsp:sp>
    <dsp:sp modelId="{FC584AAD-E5B1-45A4-8586-97463633485F}">
      <dsp:nvSpPr>
        <dsp:cNvPr id="0" name=""/>
        <dsp:cNvSpPr/>
      </dsp:nvSpPr>
      <dsp:spPr>
        <a:xfrm rot="16200000">
          <a:off x="4122004" y="1436006"/>
          <a:ext cx="296567" cy="457207"/>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166489" y="1571932"/>
        <a:ext cx="207597" cy="274325"/>
      </dsp:txXfrm>
    </dsp:sp>
    <dsp:sp modelId="{13775579-FD44-49A0-B467-68B35B19A099}">
      <dsp:nvSpPr>
        <dsp:cNvPr id="0" name=""/>
        <dsp:cNvSpPr/>
      </dsp:nvSpPr>
      <dsp:spPr>
        <a:xfrm>
          <a:off x="3518532" y="-127075"/>
          <a:ext cx="1503511" cy="1503511"/>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Lato" panose="020F0502020204030203" pitchFamily="34" charset="0"/>
              <a:ea typeface="Lato" panose="020F0502020204030203" pitchFamily="34" charset="0"/>
              <a:cs typeface="Lato" panose="020F0502020204030203" pitchFamily="34" charset="0"/>
            </a:rPr>
            <a:t>Utilization Review</a:t>
          </a:r>
          <a:endParaRPr lang="en-US" sz="1200" kern="1200"/>
        </a:p>
      </dsp:txBody>
      <dsp:txXfrm>
        <a:off x="3738716" y="93109"/>
        <a:ext cx="1063143" cy="1063143"/>
      </dsp:txXfrm>
    </dsp:sp>
    <dsp:sp modelId="{C62688CC-AC6C-4B38-AAA2-2C95F5E06ABF}">
      <dsp:nvSpPr>
        <dsp:cNvPr id="0" name=""/>
        <dsp:cNvSpPr/>
      </dsp:nvSpPr>
      <dsp:spPr>
        <a:xfrm rot="18900000">
          <a:off x="4842025" y="1734249"/>
          <a:ext cx="296567" cy="457207"/>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855054" y="1857146"/>
        <a:ext cx="207597" cy="274325"/>
      </dsp:txXfrm>
    </dsp:sp>
    <dsp:sp modelId="{7BEEF25E-6EF0-49FC-9D56-EF59B4D2C5AB}">
      <dsp:nvSpPr>
        <dsp:cNvPr id="0" name=""/>
        <dsp:cNvSpPr/>
      </dsp:nvSpPr>
      <dsp:spPr>
        <a:xfrm>
          <a:off x="4973895" y="475755"/>
          <a:ext cx="1503511" cy="1503511"/>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Lato" panose="020F0502020204030203" pitchFamily="34" charset="0"/>
              <a:ea typeface="Lato" panose="020F0502020204030203" pitchFamily="34" charset="0"/>
              <a:cs typeface="Lato" panose="020F0502020204030203" pitchFamily="34" charset="0"/>
            </a:rPr>
            <a:t>Benefits Administration</a:t>
          </a:r>
          <a:endParaRPr lang="en-US" sz="1200" kern="1200"/>
        </a:p>
      </dsp:txBody>
      <dsp:txXfrm>
        <a:off x="5194079" y="695939"/>
        <a:ext cx="1063143" cy="1063143"/>
      </dsp:txXfrm>
    </dsp:sp>
    <dsp:sp modelId="{A398BC69-41CF-44A3-8CD3-E56EEC07407D}">
      <dsp:nvSpPr>
        <dsp:cNvPr id="0" name=""/>
        <dsp:cNvSpPr/>
      </dsp:nvSpPr>
      <dsp:spPr>
        <a:xfrm>
          <a:off x="5140268" y="2454270"/>
          <a:ext cx="296567" cy="457207"/>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140268" y="2545711"/>
        <a:ext cx="207597" cy="274325"/>
      </dsp:txXfrm>
    </dsp:sp>
    <dsp:sp modelId="{DE7197BA-7702-4D4B-9FA1-B76DE47E25C7}">
      <dsp:nvSpPr>
        <dsp:cNvPr id="0" name=""/>
        <dsp:cNvSpPr/>
      </dsp:nvSpPr>
      <dsp:spPr>
        <a:xfrm>
          <a:off x="5576726" y="1931118"/>
          <a:ext cx="1503511" cy="1503511"/>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Lato" panose="020F0502020204030203" pitchFamily="34" charset="0"/>
              <a:ea typeface="Lato" panose="020F0502020204030203" pitchFamily="34" charset="0"/>
              <a:cs typeface="Lato" panose="020F0502020204030203" pitchFamily="34" charset="0"/>
            </a:rPr>
            <a:t>Provider Engagement</a:t>
          </a:r>
          <a:endParaRPr lang="en-US" sz="1200" kern="1200"/>
        </a:p>
      </dsp:txBody>
      <dsp:txXfrm>
        <a:off x="5796910" y="2151302"/>
        <a:ext cx="1063143" cy="1063143"/>
      </dsp:txXfrm>
    </dsp:sp>
    <dsp:sp modelId="{26CA113D-8FD3-4F77-BA18-B6244955C755}">
      <dsp:nvSpPr>
        <dsp:cNvPr id="0" name=""/>
        <dsp:cNvSpPr/>
      </dsp:nvSpPr>
      <dsp:spPr>
        <a:xfrm rot="2700000">
          <a:off x="4842025" y="3174292"/>
          <a:ext cx="296567" cy="457207"/>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855054" y="3234277"/>
        <a:ext cx="207597" cy="274325"/>
      </dsp:txXfrm>
    </dsp:sp>
    <dsp:sp modelId="{72311F79-86A0-4099-A72E-B1A5C24DBB24}">
      <dsp:nvSpPr>
        <dsp:cNvPr id="0" name=""/>
        <dsp:cNvSpPr/>
      </dsp:nvSpPr>
      <dsp:spPr>
        <a:xfrm>
          <a:off x="4973895" y="3386481"/>
          <a:ext cx="1503511" cy="1503511"/>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Lato" panose="020F0502020204030203" pitchFamily="34" charset="0"/>
              <a:ea typeface="Lato" panose="020F0502020204030203" pitchFamily="34" charset="0"/>
              <a:cs typeface="Lato" panose="020F0502020204030203" pitchFamily="34" charset="0"/>
            </a:rPr>
            <a:t>Program Integrity</a:t>
          </a:r>
          <a:endParaRPr lang="en-US" sz="1200" kern="1200"/>
        </a:p>
      </dsp:txBody>
      <dsp:txXfrm>
        <a:off x="5194079" y="3606665"/>
        <a:ext cx="1063143" cy="1063143"/>
      </dsp:txXfrm>
    </dsp:sp>
    <dsp:sp modelId="{CE3FE820-7EF4-4702-817B-8114689CE60A}">
      <dsp:nvSpPr>
        <dsp:cNvPr id="0" name=""/>
        <dsp:cNvSpPr/>
      </dsp:nvSpPr>
      <dsp:spPr>
        <a:xfrm rot="5400000">
          <a:off x="4122004" y="3472534"/>
          <a:ext cx="296567" cy="457207"/>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4166489" y="3519490"/>
        <a:ext cx="207597" cy="274325"/>
      </dsp:txXfrm>
    </dsp:sp>
    <dsp:sp modelId="{FEDF2A4B-B5C0-4AB8-9926-0FFD55DDD734}">
      <dsp:nvSpPr>
        <dsp:cNvPr id="0" name=""/>
        <dsp:cNvSpPr/>
      </dsp:nvSpPr>
      <dsp:spPr>
        <a:xfrm>
          <a:off x="3518532" y="3989312"/>
          <a:ext cx="1503511" cy="1503511"/>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Lato" panose="020F0502020204030203" pitchFamily="34" charset="0"/>
              <a:ea typeface="Lato" panose="020F0502020204030203" pitchFamily="34" charset="0"/>
              <a:cs typeface="Lato" panose="020F0502020204030203" pitchFamily="34" charset="0"/>
            </a:rPr>
            <a:t>Vendor Contracting and Oversight</a:t>
          </a:r>
          <a:endParaRPr lang="en-US" sz="1200" kern="1200"/>
        </a:p>
      </dsp:txBody>
      <dsp:txXfrm>
        <a:off x="3738716" y="4209496"/>
        <a:ext cx="1063143" cy="1063143"/>
      </dsp:txXfrm>
    </dsp:sp>
    <dsp:sp modelId="{3142E12D-88FA-43F0-838D-3BF4B3F559D8}">
      <dsp:nvSpPr>
        <dsp:cNvPr id="0" name=""/>
        <dsp:cNvSpPr/>
      </dsp:nvSpPr>
      <dsp:spPr>
        <a:xfrm rot="8100000">
          <a:off x="3401982" y="3174292"/>
          <a:ext cx="296567" cy="457207"/>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3477923" y="3234277"/>
        <a:ext cx="207597" cy="274325"/>
      </dsp:txXfrm>
    </dsp:sp>
    <dsp:sp modelId="{6FC3C0CA-41E0-42E0-B878-2CD133F788BF}">
      <dsp:nvSpPr>
        <dsp:cNvPr id="0" name=""/>
        <dsp:cNvSpPr/>
      </dsp:nvSpPr>
      <dsp:spPr>
        <a:xfrm>
          <a:off x="2063169" y="3386481"/>
          <a:ext cx="1503511" cy="1503511"/>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Lato" panose="020F0502020204030203" pitchFamily="34" charset="0"/>
              <a:ea typeface="Lato" panose="020F0502020204030203" pitchFamily="34" charset="0"/>
              <a:cs typeface="Lato" panose="020F0502020204030203" pitchFamily="34" charset="0"/>
            </a:rPr>
            <a:t>Clinical Transformation Initiatives</a:t>
          </a:r>
          <a:endParaRPr lang="en-US" sz="1200" kern="1200"/>
        </a:p>
      </dsp:txBody>
      <dsp:txXfrm>
        <a:off x="2283353" y="3606665"/>
        <a:ext cx="1063143" cy="1063143"/>
      </dsp:txXfrm>
    </dsp:sp>
    <dsp:sp modelId="{619FEA06-9963-4990-A902-538FF77D2F9C}">
      <dsp:nvSpPr>
        <dsp:cNvPr id="0" name=""/>
        <dsp:cNvSpPr/>
      </dsp:nvSpPr>
      <dsp:spPr>
        <a:xfrm rot="10800000">
          <a:off x="3103740" y="2454270"/>
          <a:ext cx="296567" cy="457207"/>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3192710" y="2545711"/>
        <a:ext cx="207597" cy="274325"/>
      </dsp:txXfrm>
    </dsp:sp>
    <dsp:sp modelId="{38630538-7C73-4918-914D-086E30A81C0C}">
      <dsp:nvSpPr>
        <dsp:cNvPr id="0" name=""/>
        <dsp:cNvSpPr/>
      </dsp:nvSpPr>
      <dsp:spPr>
        <a:xfrm>
          <a:off x="1460338" y="1931118"/>
          <a:ext cx="1503511" cy="1503511"/>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Lato" panose="020F0502020204030203" pitchFamily="34" charset="0"/>
              <a:ea typeface="Lato" panose="020F0502020204030203" pitchFamily="34" charset="0"/>
              <a:cs typeface="Lato" panose="020F0502020204030203" pitchFamily="34" charset="0"/>
            </a:rPr>
            <a:t>Interagency Consultation</a:t>
          </a:r>
          <a:endParaRPr lang="en-US" sz="1200" kern="1200"/>
        </a:p>
      </dsp:txBody>
      <dsp:txXfrm>
        <a:off x="1680522" y="2151302"/>
        <a:ext cx="1063143" cy="1063143"/>
      </dsp:txXfrm>
    </dsp:sp>
    <dsp:sp modelId="{A76FDE2D-5DC0-4D19-8668-9909DB62B2C9}">
      <dsp:nvSpPr>
        <dsp:cNvPr id="0" name=""/>
        <dsp:cNvSpPr/>
      </dsp:nvSpPr>
      <dsp:spPr>
        <a:xfrm rot="13500000">
          <a:off x="3401982" y="1734249"/>
          <a:ext cx="296567" cy="457207"/>
        </a:xfrm>
        <a:prstGeom prst="rightArrow">
          <a:avLst>
            <a:gd name="adj1" fmla="val 60000"/>
            <a:gd name="adj2" fmla="val 50000"/>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10800000">
        <a:off x="3477923" y="1857146"/>
        <a:ext cx="207597" cy="274325"/>
      </dsp:txXfrm>
    </dsp:sp>
    <dsp:sp modelId="{AA0AECB6-2509-4564-97B6-D922CF1D688C}">
      <dsp:nvSpPr>
        <dsp:cNvPr id="0" name=""/>
        <dsp:cNvSpPr/>
      </dsp:nvSpPr>
      <dsp:spPr>
        <a:xfrm>
          <a:off x="2063169" y="475755"/>
          <a:ext cx="1503511" cy="1503511"/>
        </a:xfrm>
        <a:prstGeom prst="ellipse">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a:latin typeface="Lato" panose="020F0502020204030203" pitchFamily="34" charset="0"/>
              <a:ea typeface="Lato" panose="020F0502020204030203" pitchFamily="34" charset="0"/>
              <a:cs typeface="Lato" panose="020F0502020204030203" pitchFamily="34" charset="0"/>
            </a:rPr>
            <a:t>Agency Leadership, </a:t>
          </a:r>
          <a:r>
            <a:rPr lang="en-US" sz="1200" kern="1200">
              <a:solidFill>
                <a:schemeClr val="bg1"/>
              </a:solidFill>
              <a:latin typeface="Lato" panose="020F0502020204030203" pitchFamily="34" charset="0"/>
              <a:ea typeface="Lato" panose="020F0502020204030203" pitchFamily="34" charset="0"/>
              <a:cs typeface="Lato" panose="020F0502020204030203" pitchFamily="34" charset="0"/>
            </a:rPr>
            <a:t>Committees,</a:t>
          </a:r>
          <a:r>
            <a:rPr lang="en-US" sz="1200" kern="1200">
              <a:latin typeface="Lato" panose="020F0502020204030203" pitchFamily="34" charset="0"/>
              <a:ea typeface="Lato" panose="020F0502020204030203" pitchFamily="34" charset="0"/>
              <a:cs typeface="Lato" panose="020F0502020204030203" pitchFamily="34" charset="0"/>
            </a:rPr>
            <a:t> and Legislative Affairs</a:t>
          </a:r>
          <a:endParaRPr lang="en-US" sz="1200" kern="1200"/>
        </a:p>
      </dsp:txBody>
      <dsp:txXfrm>
        <a:off x="2283353" y="695939"/>
        <a:ext cx="1063143" cy="10631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01650-A386-4A80-887E-F97261CE4003}">
      <dsp:nvSpPr>
        <dsp:cNvPr id="0" name=""/>
        <dsp:cNvSpPr/>
      </dsp:nvSpPr>
      <dsp:spPr>
        <a:xfrm>
          <a:off x="-5593237" y="-856267"/>
          <a:ext cx="6659438" cy="6659438"/>
        </a:xfrm>
        <a:prstGeom prst="blockArc">
          <a:avLst>
            <a:gd name="adj1" fmla="val 18900000"/>
            <a:gd name="adj2" fmla="val 2700000"/>
            <a:gd name="adj3" fmla="val 324"/>
          </a:avLst>
        </a:prstGeom>
        <a:noFill/>
        <a:ln w="25400" cap="flat" cmpd="sng" algn="ctr">
          <a:solidFill>
            <a:schemeClr val="accent1"/>
          </a:solidFill>
          <a:prstDash val="solid"/>
        </a:ln>
        <a:effectLst/>
      </dsp:spPr>
      <dsp:style>
        <a:lnRef idx="2">
          <a:scrgbClr r="0" g="0" b="0"/>
        </a:lnRef>
        <a:fillRef idx="0">
          <a:scrgbClr r="0" g="0" b="0"/>
        </a:fillRef>
        <a:effectRef idx="0">
          <a:scrgbClr r="0" g="0" b="0"/>
        </a:effectRef>
        <a:fontRef idx="minor"/>
      </dsp:style>
    </dsp:sp>
    <dsp:sp modelId="{CDD5A33E-50A9-454D-9BBE-C966A559DF8A}">
      <dsp:nvSpPr>
        <dsp:cNvPr id="0" name=""/>
        <dsp:cNvSpPr/>
      </dsp:nvSpPr>
      <dsp:spPr>
        <a:xfrm>
          <a:off x="558136" y="380317"/>
          <a:ext cx="9906620" cy="761031"/>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406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Typically a core function of clinical staff</a:t>
          </a:r>
        </a:p>
      </dsp:txBody>
      <dsp:txXfrm>
        <a:off x="558136" y="380317"/>
        <a:ext cx="9906620" cy="761031"/>
      </dsp:txXfrm>
    </dsp:sp>
    <dsp:sp modelId="{BA51B885-3C80-4AD3-A0EE-82D6B56CD19F}">
      <dsp:nvSpPr>
        <dsp:cNvPr id="0" name=""/>
        <dsp:cNvSpPr/>
      </dsp:nvSpPr>
      <dsp:spPr>
        <a:xfrm>
          <a:off x="82491" y="285189"/>
          <a:ext cx="951289" cy="951289"/>
        </a:xfrm>
        <a:prstGeom prst="ellipse">
          <a:avLst/>
        </a:prstGeom>
        <a:solidFill>
          <a:schemeClr val="bg1"/>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860137-8900-4771-A6AA-016D3D3E6899}">
      <dsp:nvSpPr>
        <dsp:cNvPr id="0" name=""/>
        <dsp:cNvSpPr/>
      </dsp:nvSpPr>
      <dsp:spPr>
        <a:xfrm>
          <a:off x="994453" y="1522063"/>
          <a:ext cx="9470303" cy="761031"/>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406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Role is typically direct in fee-for-service programs, with more of an oversight role with managed care</a:t>
          </a:r>
        </a:p>
      </dsp:txBody>
      <dsp:txXfrm>
        <a:off x="994453" y="1522063"/>
        <a:ext cx="9470303" cy="761031"/>
      </dsp:txXfrm>
    </dsp:sp>
    <dsp:sp modelId="{EA94C281-4844-4386-95A5-C4905B250A7F}">
      <dsp:nvSpPr>
        <dsp:cNvPr id="0" name=""/>
        <dsp:cNvSpPr/>
      </dsp:nvSpPr>
      <dsp:spPr>
        <a:xfrm>
          <a:off x="518808" y="1426934"/>
          <a:ext cx="951289" cy="951289"/>
        </a:xfrm>
        <a:prstGeom prst="ellipse">
          <a:avLst/>
        </a:prstGeom>
        <a:solidFill>
          <a:schemeClr val="bg1"/>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D66A75-4285-4F8C-9225-E7780C609CF0}">
      <dsp:nvSpPr>
        <dsp:cNvPr id="0" name=""/>
        <dsp:cNvSpPr/>
      </dsp:nvSpPr>
      <dsp:spPr>
        <a:xfrm>
          <a:off x="994453" y="2663808"/>
          <a:ext cx="9470303" cy="761031"/>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406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Final authorization decisions can fall to medical, pharmacy, and dental directors, and states may need specialty expertise for certain decisions</a:t>
          </a:r>
        </a:p>
      </dsp:txBody>
      <dsp:txXfrm>
        <a:off x="994453" y="2663808"/>
        <a:ext cx="9470303" cy="761031"/>
      </dsp:txXfrm>
    </dsp:sp>
    <dsp:sp modelId="{95D86964-21DC-4909-8DC5-55D5E910A7EA}">
      <dsp:nvSpPr>
        <dsp:cNvPr id="0" name=""/>
        <dsp:cNvSpPr/>
      </dsp:nvSpPr>
      <dsp:spPr>
        <a:xfrm>
          <a:off x="518808" y="2568679"/>
          <a:ext cx="951289" cy="951289"/>
        </a:xfrm>
        <a:prstGeom prst="ellipse">
          <a:avLst/>
        </a:prstGeom>
        <a:solidFill>
          <a:schemeClr val="bg1"/>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245E47-8825-4B64-A424-B3A174290366}">
      <dsp:nvSpPr>
        <dsp:cNvPr id="0" name=""/>
        <dsp:cNvSpPr/>
      </dsp:nvSpPr>
      <dsp:spPr>
        <a:xfrm>
          <a:off x="558136" y="3805554"/>
          <a:ext cx="9906620" cy="761031"/>
        </a:xfrm>
        <a:prstGeom prst="rect">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406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Additional member issues including complex placement issues and case-by-case exceptions</a:t>
          </a:r>
        </a:p>
      </dsp:txBody>
      <dsp:txXfrm>
        <a:off x="558136" y="3805554"/>
        <a:ext cx="9906620" cy="761031"/>
      </dsp:txXfrm>
    </dsp:sp>
    <dsp:sp modelId="{ABF2B528-A551-473B-872D-7108B9A0EF33}">
      <dsp:nvSpPr>
        <dsp:cNvPr id="0" name=""/>
        <dsp:cNvSpPr/>
      </dsp:nvSpPr>
      <dsp:spPr>
        <a:xfrm>
          <a:off x="82491" y="3710425"/>
          <a:ext cx="951289" cy="951289"/>
        </a:xfrm>
        <a:prstGeom prst="ellipse">
          <a:avLst/>
        </a:prstGeom>
        <a:solidFill>
          <a:schemeClr val="bg1"/>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EFD8EE-4327-4A82-8AAC-BFE4B275346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476A054-6BD5-4BD5-9BCB-4AC38E7D59B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F8EB453-7F62-4B81-9D23-21E7D8955891}" type="datetimeFigureOut">
              <a:rPr lang="en-US" smtClean="0"/>
              <a:t>4/23/2025</a:t>
            </a:fld>
            <a:endParaRPr lang="en-US"/>
          </a:p>
        </p:txBody>
      </p:sp>
      <p:sp>
        <p:nvSpPr>
          <p:cNvPr id="4" name="Footer Placeholder 3">
            <a:extLst>
              <a:ext uri="{FF2B5EF4-FFF2-40B4-BE49-F238E27FC236}">
                <a16:creationId xmlns:a16="http://schemas.microsoft.com/office/drawing/2014/main" id="{5AAA3F8E-8C39-4964-A100-AB9118DEB4F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6E06851-1002-4065-BA26-0E25CD8DD0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D3965DA-17AE-491E-BA19-BE35E65DDA9B}" type="slidenum">
              <a:rPr lang="en-US" smtClean="0"/>
              <a:t>‹#›</a:t>
            </a:fld>
            <a:endParaRPr lang="en-US"/>
          </a:p>
        </p:txBody>
      </p:sp>
    </p:spTree>
    <p:extLst>
      <p:ext uri="{BB962C8B-B14F-4D97-AF65-F5344CB8AC3E}">
        <p14:creationId xmlns:p14="http://schemas.microsoft.com/office/powerpoint/2010/main" val="928959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9E6F9B-5E66-4D08-86AB-2F010E0C7B75}" type="datetimeFigureOut">
              <a:rPr lang="en-US" smtClean="0"/>
              <a:t>4/23/2025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F3D5A0-CFDA-464E-95B4-31C2760A5035}" type="slidenum">
              <a:rPr lang="en-US" smtClean="0"/>
              <a:t>‹#›</a:t>
            </a:fld>
            <a:endParaRPr lang="en-US"/>
          </a:p>
        </p:txBody>
      </p:sp>
    </p:spTree>
    <p:extLst>
      <p:ext uri="{BB962C8B-B14F-4D97-AF65-F5344CB8AC3E}">
        <p14:creationId xmlns:p14="http://schemas.microsoft.com/office/powerpoint/2010/main" val="3951056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Give examples of each as you go.</a:t>
            </a:r>
          </a:p>
        </p:txBody>
      </p:sp>
      <p:sp>
        <p:nvSpPr>
          <p:cNvPr id="4" name="Slide Number Placeholder 3"/>
          <p:cNvSpPr>
            <a:spLocks noGrp="1"/>
          </p:cNvSpPr>
          <p:nvPr>
            <p:ph type="sldNum" sz="quarter" idx="5"/>
          </p:nvPr>
        </p:nvSpPr>
        <p:spPr/>
        <p:txBody>
          <a:bodyPr/>
          <a:lstStyle/>
          <a:p>
            <a:fld id="{41F3D5A0-CFDA-464E-95B4-31C2760A5035}" type="slidenum">
              <a:rPr lang="en-US" smtClean="0"/>
              <a:t>2</a:t>
            </a:fld>
            <a:endParaRPr lang="en-US"/>
          </a:p>
        </p:txBody>
      </p:sp>
    </p:spTree>
    <p:extLst>
      <p:ext uri="{BB962C8B-B14F-4D97-AF65-F5344CB8AC3E}">
        <p14:creationId xmlns:p14="http://schemas.microsoft.com/office/powerpoint/2010/main" val="1114401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D63E37-1722-8BE2-D705-3D24AB66EE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C46470-524E-CEB9-48E8-BC060492C2F0}"/>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5B5EBE7D-68DE-8904-A448-BAD1375B657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C0372D0-87B6-AAD5-AB19-D15CE064224E}"/>
              </a:ext>
            </a:extLst>
          </p:cNvPr>
          <p:cNvSpPr>
            <a:spLocks noGrp="1"/>
          </p:cNvSpPr>
          <p:nvPr>
            <p:ph type="sldNum" sz="quarter" idx="10"/>
          </p:nvPr>
        </p:nvSpPr>
        <p:spPr/>
        <p:txBody>
          <a:bodyPr/>
          <a:lstStyle/>
          <a:p>
            <a:fld id="{41F3D5A0-CFDA-464E-95B4-31C2760A503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3762488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3D5A0-CFDA-464E-95B4-31C2760A503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406494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3D5A0-CFDA-464E-95B4-31C2760A503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34613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351A16-23DF-F0CE-74FD-1BC00305A2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6A1311-CBFE-AB9E-1011-11EB5BF27EC9}"/>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2A7144B5-920D-AE0E-F129-3073638BA00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86C3982-2E17-0819-58C8-AE26DC0A373F}"/>
              </a:ext>
            </a:extLst>
          </p:cNvPr>
          <p:cNvSpPr>
            <a:spLocks noGrp="1"/>
          </p:cNvSpPr>
          <p:nvPr>
            <p:ph type="sldNum" sz="quarter" idx="10"/>
          </p:nvPr>
        </p:nvSpPr>
        <p:spPr/>
        <p:txBody>
          <a:bodyPr/>
          <a:lstStyle/>
          <a:p>
            <a:fld id="{41F3D5A0-CFDA-464E-95B4-31C2760A503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94490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3D5A0-CFDA-464E-95B4-31C2760A503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1950326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2671A-973A-4E3E-48E0-27087ED013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8B0E77-FE06-84D5-ECE7-905BCEB92F21}"/>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DC7C6A09-6349-87AB-7397-CD7C03EA943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B7264E8-BF80-470A-D955-B3FD7C8BA511}"/>
              </a:ext>
            </a:extLst>
          </p:cNvPr>
          <p:cNvSpPr>
            <a:spLocks noGrp="1"/>
          </p:cNvSpPr>
          <p:nvPr>
            <p:ph type="sldNum" sz="quarter" idx="10"/>
          </p:nvPr>
        </p:nvSpPr>
        <p:spPr/>
        <p:txBody>
          <a:bodyPr/>
          <a:lstStyle/>
          <a:p>
            <a:fld id="{41F3D5A0-CFDA-464E-95B4-31C2760A5035}"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7220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3D5A0-CFDA-464E-95B4-31C2760A5035}"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30970873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3D5A0-CFDA-464E-95B4-31C2760A503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5167152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9D19AC-1480-A215-A588-D89E9E70CE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0CD6FF4-89B7-6148-32EE-CD778DC543B8}"/>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E30A9DA1-A296-C555-8B75-1025DDDCFA8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D8ADA9D-6735-EA66-62EF-B85BF872F8A1}"/>
              </a:ext>
            </a:extLst>
          </p:cNvPr>
          <p:cNvSpPr>
            <a:spLocks noGrp="1"/>
          </p:cNvSpPr>
          <p:nvPr>
            <p:ph type="sldNum" sz="quarter" idx="10"/>
          </p:nvPr>
        </p:nvSpPr>
        <p:spPr/>
        <p:txBody>
          <a:bodyPr/>
          <a:lstStyle/>
          <a:p>
            <a:fld id="{41F3D5A0-CFDA-464E-95B4-31C2760A5035}" type="slidenum">
              <a:rPr lang="en-US" smtClean="0">
                <a:solidFill>
                  <a:prstClr val="black"/>
                </a:solidFill>
              </a:rPr>
              <a:pPr/>
              <a:t>24</a:t>
            </a:fld>
            <a:endParaRPr lang="en-US">
              <a:solidFill>
                <a:prstClr val="black"/>
              </a:solidFill>
            </a:endParaRPr>
          </a:p>
        </p:txBody>
      </p:sp>
    </p:spTree>
    <p:extLst>
      <p:ext uri="{BB962C8B-B14F-4D97-AF65-F5344CB8AC3E}">
        <p14:creationId xmlns:p14="http://schemas.microsoft.com/office/powerpoint/2010/main" val="2548813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3D5A0-CFDA-464E-95B4-31C2760A5035}"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920337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3D5A0-CFDA-464E-95B4-31C2760A5035}" type="slidenum">
              <a:rPr lang="en-US" smtClean="0"/>
              <a:t>7</a:t>
            </a:fld>
            <a:endParaRPr lang="en-US"/>
          </a:p>
        </p:txBody>
      </p:sp>
    </p:spTree>
    <p:extLst>
      <p:ext uri="{BB962C8B-B14F-4D97-AF65-F5344CB8AC3E}">
        <p14:creationId xmlns:p14="http://schemas.microsoft.com/office/powerpoint/2010/main" val="1367644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3D5A0-CFDA-464E-95B4-31C2760A5035}"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846577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3D5A0-CFDA-464E-95B4-31C2760A5035}"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1151613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2680E-547E-A60C-AAB1-6E68AB6F50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E49B41-F2A1-555E-2416-29D0B00C70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606EDB-F740-43FB-C0F3-B74FECCD1F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754B0CF-A3A2-045B-6F1E-242EBEE10B3F}"/>
              </a:ext>
            </a:extLst>
          </p:cNvPr>
          <p:cNvSpPr>
            <a:spLocks noGrp="1"/>
          </p:cNvSpPr>
          <p:nvPr>
            <p:ph type="sldNum" sz="quarter" idx="5"/>
          </p:nvPr>
        </p:nvSpPr>
        <p:spPr/>
        <p:txBody>
          <a:bodyPr/>
          <a:lstStyle/>
          <a:p>
            <a:fld id="{41F3D5A0-CFDA-464E-95B4-31C2760A5035}" type="slidenum">
              <a:rPr lang="en-US" smtClean="0"/>
              <a:t>28</a:t>
            </a:fld>
            <a:endParaRPr lang="en-US"/>
          </a:p>
        </p:txBody>
      </p:sp>
    </p:spTree>
    <p:extLst>
      <p:ext uri="{BB962C8B-B14F-4D97-AF65-F5344CB8AC3E}">
        <p14:creationId xmlns:p14="http://schemas.microsoft.com/office/powerpoint/2010/main" val="28368427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3D5A0-CFDA-464E-95B4-31C2760A5035}"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139190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84611D-DA9F-4346-FFDA-49ABA3ADD6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BC2498-73C5-C5D1-B141-329FF5A3152C}"/>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1FAB59D2-6EDE-E56F-F034-0FB51AA3FC8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C41D67B-5596-2AF6-0EC8-1B741AD6EC65}"/>
              </a:ext>
            </a:extLst>
          </p:cNvPr>
          <p:cNvSpPr>
            <a:spLocks noGrp="1"/>
          </p:cNvSpPr>
          <p:nvPr>
            <p:ph type="sldNum" sz="quarter" idx="10"/>
          </p:nvPr>
        </p:nvSpPr>
        <p:spPr/>
        <p:txBody>
          <a:bodyPr/>
          <a:lstStyle/>
          <a:p>
            <a:fld id="{41F3D5A0-CFDA-464E-95B4-31C2760A5035}"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31959856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3D5A0-CFDA-464E-95B4-31C2760A5035}"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21982331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3D5A0-CFDA-464E-95B4-31C2760A5035}"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31485884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3D5A0-CFDA-464E-95B4-31C2760A5035}"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30924347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C8DC6-9C63-3EE3-0FDF-52E6B4D10B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516195-A1C8-F422-0A15-A8A05BAF8392}"/>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2EBAB3D7-3C14-F903-DC13-3E2419DC5BF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4F7D533-A3F1-D0A3-154F-64BBF5455C69}"/>
              </a:ext>
            </a:extLst>
          </p:cNvPr>
          <p:cNvSpPr>
            <a:spLocks noGrp="1"/>
          </p:cNvSpPr>
          <p:nvPr>
            <p:ph type="sldNum" sz="quarter" idx="10"/>
          </p:nvPr>
        </p:nvSpPr>
        <p:spPr/>
        <p:txBody>
          <a:bodyPr/>
          <a:lstStyle/>
          <a:p>
            <a:fld id="{41F3D5A0-CFDA-464E-95B4-31C2760A5035}" type="slidenum">
              <a:rPr lang="en-US" smtClean="0">
                <a:solidFill>
                  <a:prstClr val="black"/>
                </a:solidFill>
              </a:rPr>
              <a:pPr/>
              <a:t>34</a:t>
            </a:fld>
            <a:endParaRPr lang="en-US">
              <a:solidFill>
                <a:prstClr val="black"/>
              </a:solidFill>
            </a:endParaRPr>
          </a:p>
        </p:txBody>
      </p:sp>
    </p:spTree>
    <p:extLst>
      <p:ext uri="{BB962C8B-B14F-4D97-AF65-F5344CB8AC3E}">
        <p14:creationId xmlns:p14="http://schemas.microsoft.com/office/powerpoint/2010/main" val="24930621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3D5A0-CFDA-464E-95B4-31C2760A5035}" type="slidenum">
              <a:rPr lang="en-US" smtClean="0">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30329012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3D5A0-CFDA-464E-95B4-31C2760A503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564057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3D5A0-CFDA-464E-95B4-31C2760A5035}"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30154221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4AFEB-0DA8-9A0E-4E8B-32764D7A8C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148D51-0CAA-C65C-D1DA-5FB60120EBFA}"/>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01374E47-3F7A-1AC9-9055-3C7493A7557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7559AE7-DAA8-D618-E12E-1DAAB407691E}"/>
              </a:ext>
            </a:extLst>
          </p:cNvPr>
          <p:cNvSpPr>
            <a:spLocks noGrp="1"/>
          </p:cNvSpPr>
          <p:nvPr>
            <p:ph type="sldNum" sz="quarter" idx="10"/>
          </p:nvPr>
        </p:nvSpPr>
        <p:spPr/>
        <p:txBody>
          <a:bodyPr/>
          <a:lstStyle/>
          <a:p>
            <a:fld id="{41F3D5A0-CFDA-464E-95B4-31C2760A5035}" type="slidenum">
              <a:rPr lang="en-US" smtClean="0">
                <a:solidFill>
                  <a:prstClr val="black"/>
                </a:solidFill>
              </a:rPr>
              <a:pPr/>
              <a:t>37</a:t>
            </a:fld>
            <a:endParaRPr lang="en-US">
              <a:solidFill>
                <a:prstClr val="black"/>
              </a:solidFill>
            </a:endParaRPr>
          </a:p>
        </p:txBody>
      </p:sp>
    </p:spTree>
    <p:extLst>
      <p:ext uri="{BB962C8B-B14F-4D97-AF65-F5344CB8AC3E}">
        <p14:creationId xmlns:p14="http://schemas.microsoft.com/office/powerpoint/2010/main" val="1327238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FEA5D5-A734-2BBC-C457-B2FCB7C5F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CF753C-8446-989A-635B-148DC17494BE}"/>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1D377375-2D1D-33C4-9A08-65114C9BBD5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5EE5A41-8D0A-367C-29B5-DBA19257089D}"/>
              </a:ext>
            </a:extLst>
          </p:cNvPr>
          <p:cNvSpPr>
            <a:spLocks noGrp="1"/>
          </p:cNvSpPr>
          <p:nvPr>
            <p:ph type="sldNum" sz="quarter" idx="10"/>
          </p:nvPr>
        </p:nvSpPr>
        <p:spPr/>
        <p:txBody>
          <a:bodyPr/>
          <a:lstStyle/>
          <a:p>
            <a:fld id="{41F3D5A0-CFDA-464E-95B4-31C2760A5035}"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431227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A18B6-6D68-3C51-42E9-E255258A29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531F7E-48F8-8CFB-8BA9-F244916FC584}"/>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620774E6-CF51-16B6-17B1-CF373EB5B8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E57A67B-E444-708B-F145-822FC890D665}"/>
              </a:ext>
            </a:extLst>
          </p:cNvPr>
          <p:cNvSpPr>
            <a:spLocks noGrp="1"/>
          </p:cNvSpPr>
          <p:nvPr>
            <p:ph type="sldNum" sz="quarter" idx="10"/>
          </p:nvPr>
        </p:nvSpPr>
        <p:spPr/>
        <p:txBody>
          <a:bodyPr/>
          <a:lstStyle/>
          <a:p>
            <a:fld id="{41F3D5A0-CFDA-464E-95B4-31C2760A5035}"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226661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3D5A0-CFDA-464E-95B4-31C2760A5035}"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1381022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3D5A0-CFDA-464E-95B4-31C2760A5035}"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19442337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3D5A0-CFDA-464E-95B4-31C2760A5035}" type="slidenum">
              <a:rPr lang="en-US" smtClean="0">
                <a:solidFill>
                  <a:prstClr val="black"/>
                </a:solidFill>
              </a:rPr>
              <a:pPr/>
              <a:t>42</a:t>
            </a:fld>
            <a:endParaRPr lang="en-US">
              <a:solidFill>
                <a:prstClr val="black"/>
              </a:solidFill>
            </a:endParaRPr>
          </a:p>
        </p:txBody>
      </p:sp>
    </p:spTree>
    <p:extLst>
      <p:ext uri="{BB962C8B-B14F-4D97-AF65-F5344CB8AC3E}">
        <p14:creationId xmlns:p14="http://schemas.microsoft.com/office/powerpoint/2010/main" val="28256446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3D5A0-CFDA-464E-95B4-31C2760A5035}"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9597555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64E6F-971E-6075-8098-1A4F874F8B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D39468-5FC6-2BB2-A9C1-10F41496937B}"/>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0E299830-03CE-7A12-92BA-16E67F5935A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D7CAB4B-FD09-6CAF-B818-C60D318AA374}"/>
              </a:ext>
            </a:extLst>
          </p:cNvPr>
          <p:cNvSpPr>
            <a:spLocks noGrp="1"/>
          </p:cNvSpPr>
          <p:nvPr>
            <p:ph type="sldNum" sz="quarter" idx="10"/>
          </p:nvPr>
        </p:nvSpPr>
        <p:spPr/>
        <p:txBody>
          <a:bodyPr/>
          <a:lstStyle/>
          <a:p>
            <a:fld id="{41F3D5A0-CFDA-464E-95B4-31C2760A5035}"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141661635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E5F01-CCFE-B55B-50CD-A9D2760393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ED31B4-D1A6-6601-B2FA-5360DBB102FF}"/>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886DDE91-C68D-394B-4F63-F606B93F62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A9F0282-E12E-5A49-8902-69AF0C9812A3}"/>
              </a:ext>
            </a:extLst>
          </p:cNvPr>
          <p:cNvSpPr>
            <a:spLocks noGrp="1"/>
          </p:cNvSpPr>
          <p:nvPr>
            <p:ph type="sldNum" sz="quarter" idx="10"/>
          </p:nvPr>
        </p:nvSpPr>
        <p:spPr/>
        <p:txBody>
          <a:bodyPr/>
          <a:lstStyle/>
          <a:p>
            <a:fld id="{41F3D5A0-CFDA-464E-95B4-31C2760A5035}"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1283188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3D5A0-CFDA-464E-95B4-31C2760A503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9738412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FE5F01-CCFE-B55B-50CD-A9D2760393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ED31B4-D1A6-6601-B2FA-5360DBB102FF}"/>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886DDE91-C68D-394B-4F63-F606B93F622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A9F0282-E12E-5A49-8902-69AF0C9812A3}"/>
              </a:ext>
            </a:extLst>
          </p:cNvPr>
          <p:cNvSpPr>
            <a:spLocks noGrp="1"/>
          </p:cNvSpPr>
          <p:nvPr>
            <p:ph type="sldNum" sz="quarter" idx="10"/>
          </p:nvPr>
        </p:nvSpPr>
        <p:spPr/>
        <p:txBody>
          <a:bodyPr/>
          <a:lstStyle/>
          <a:p>
            <a:fld id="{41F3D5A0-CFDA-464E-95B4-31C2760A5035}"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6040096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AE7FB-EC9E-AE04-114F-A511FEFD51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E9DD5C-B5BC-1C68-7827-8B316D7442BB}"/>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BD203071-DD63-E417-CAF2-41F9BB786AE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CFB6CE5-97E4-EF73-262C-F74EDAAEAAE7}"/>
              </a:ext>
            </a:extLst>
          </p:cNvPr>
          <p:cNvSpPr>
            <a:spLocks noGrp="1"/>
          </p:cNvSpPr>
          <p:nvPr>
            <p:ph type="sldNum" sz="quarter" idx="10"/>
          </p:nvPr>
        </p:nvSpPr>
        <p:spPr/>
        <p:txBody>
          <a:bodyPr/>
          <a:lstStyle/>
          <a:p>
            <a:fld id="{41F3D5A0-CFDA-464E-95B4-31C2760A5035}"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17928723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3D5A0-CFDA-464E-95B4-31C2760A5035}"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76426618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3D5A0-CFDA-464E-95B4-31C2760A5035}"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18326047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3D5A0-CFDA-464E-95B4-31C2760A5035}"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1570154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3D5A0-CFDA-464E-95B4-31C2760A5035}"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13237962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3D5A0-CFDA-464E-95B4-31C2760A5035}"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9081827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3D5A0-CFDA-464E-95B4-31C2760A5035}"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18187608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3D5A0-CFDA-464E-95B4-31C2760A5035}"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40604377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3A0D1E-A2E6-4A20-8FAF-0A453898A0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310BC8-ABB5-5D25-DCDD-021BF5A1382E}"/>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1358EEAF-BCA6-041E-E2F9-4B7C8294D80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70AFA3C-B28D-EDD4-94EF-21A9DDA7E48C}"/>
              </a:ext>
            </a:extLst>
          </p:cNvPr>
          <p:cNvSpPr>
            <a:spLocks noGrp="1"/>
          </p:cNvSpPr>
          <p:nvPr>
            <p:ph type="sldNum" sz="quarter" idx="10"/>
          </p:nvPr>
        </p:nvSpPr>
        <p:spPr/>
        <p:txBody>
          <a:bodyPr/>
          <a:lstStyle/>
          <a:p>
            <a:fld id="{41F3D5A0-CFDA-464E-95B4-31C2760A5035}"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619507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3D5A0-CFDA-464E-95B4-31C2760A503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582299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9BF3FA-6B72-B3A8-363C-12D1060C15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866C00-54AA-97AC-6146-62F47C535E22}"/>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4051A11C-1C85-AB99-60E2-E8493885A86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E3E9626-6BB5-3675-9C62-68F543D686B2}"/>
              </a:ext>
            </a:extLst>
          </p:cNvPr>
          <p:cNvSpPr>
            <a:spLocks noGrp="1"/>
          </p:cNvSpPr>
          <p:nvPr>
            <p:ph type="sldNum" sz="quarter" idx="10"/>
          </p:nvPr>
        </p:nvSpPr>
        <p:spPr/>
        <p:txBody>
          <a:bodyPr/>
          <a:lstStyle/>
          <a:p>
            <a:fld id="{41F3D5A0-CFDA-464E-95B4-31C2760A5035}"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18010343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5EDD1-6D9C-E7EB-011C-89BB7870C7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A9318B-03C4-3133-470C-8454681E3E5D}"/>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E4E4EB16-EFD5-4997-ACDD-D033114F670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C7431A6-15F9-C57F-851C-429D013BE013}"/>
              </a:ext>
            </a:extLst>
          </p:cNvPr>
          <p:cNvSpPr>
            <a:spLocks noGrp="1"/>
          </p:cNvSpPr>
          <p:nvPr>
            <p:ph type="sldNum" sz="quarter" idx="10"/>
          </p:nvPr>
        </p:nvSpPr>
        <p:spPr/>
        <p:txBody>
          <a:bodyPr/>
          <a:lstStyle/>
          <a:p>
            <a:fld id="{41F3D5A0-CFDA-464E-95B4-31C2760A5035}"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15642809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D4822-98DC-9FEC-A166-C9FDA13B15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4B6D-553B-B79D-A099-6E77FB150E4F}"/>
              </a:ext>
            </a:extLst>
          </p:cNvPr>
          <p:cNvSpPr>
            <a:spLocks noGrp="1" noRot="1" noChangeAspect="1"/>
          </p:cNvSpPr>
          <p:nvPr>
            <p:ph type="sldImg"/>
          </p:nvPr>
        </p:nvSpPr>
        <p:spPr>
          <a:xfrm>
            <a:off x="717550" y="1162050"/>
            <a:ext cx="5575300" cy="3136900"/>
          </a:xfrm>
        </p:spPr>
      </p:sp>
      <p:sp>
        <p:nvSpPr>
          <p:cNvPr id="3" name="Notes Placeholder 2">
            <a:extLst>
              <a:ext uri="{FF2B5EF4-FFF2-40B4-BE49-F238E27FC236}">
                <a16:creationId xmlns:a16="http://schemas.microsoft.com/office/drawing/2014/main" id="{A050A07F-CAAD-0F73-71C0-E4588E99AF7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893D252-BE47-C8F5-2954-7987A110517E}"/>
              </a:ext>
            </a:extLst>
          </p:cNvPr>
          <p:cNvSpPr>
            <a:spLocks noGrp="1"/>
          </p:cNvSpPr>
          <p:nvPr>
            <p:ph type="sldNum" sz="quarter" idx="10"/>
          </p:nvPr>
        </p:nvSpPr>
        <p:spPr/>
        <p:txBody>
          <a:bodyPr/>
          <a:lstStyle/>
          <a:p>
            <a:fld id="{41F3D5A0-CFDA-464E-95B4-31C2760A5035}"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3536904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3D5A0-CFDA-464E-95B4-31C2760A5035}"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731263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3D5A0-CFDA-464E-95B4-31C2760A503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362258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3D5A0-CFDA-464E-95B4-31C2760A503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353858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1F3D5A0-CFDA-464E-95B4-31C2760A503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3482820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240280"/>
            <a:ext cx="10363200" cy="974726"/>
          </a:xfrm>
        </p:spPr>
        <p:txBody>
          <a:bodyPr>
            <a:noAutofit/>
          </a:bodyPr>
          <a:lstStyle>
            <a:lvl1pPr algn="l">
              <a:defRPr sz="4800">
                <a:solidFill>
                  <a:schemeClr val="accent2"/>
                </a:solidFill>
              </a:defRPr>
            </a:lvl1pPr>
          </a:lstStyle>
          <a:p>
            <a:r>
              <a:rPr lang="en-US"/>
              <a:t>Title Slide</a:t>
            </a:r>
          </a:p>
        </p:txBody>
      </p:sp>
      <p:sp>
        <p:nvSpPr>
          <p:cNvPr id="3" name="Subtitle 2"/>
          <p:cNvSpPr>
            <a:spLocks noGrp="1"/>
          </p:cNvSpPr>
          <p:nvPr>
            <p:ph type="subTitle" idx="1"/>
          </p:nvPr>
        </p:nvSpPr>
        <p:spPr>
          <a:xfrm>
            <a:off x="731520" y="3886200"/>
            <a:ext cx="10314432" cy="1216152"/>
          </a:xfrm>
        </p:spPr>
        <p:txBody>
          <a:bodyPr>
            <a:noAutofit/>
          </a:bodyPr>
          <a:lstStyle>
            <a:lvl1pPr marL="0" indent="0" algn="l">
              <a:buNone/>
              <a:defRPr sz="2400">
                <a:solidFill>
                  <a:srgbClr val="231F2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6" name="Picture 5"/>
          <p:cNvPicPr>
            <a:picLocks noChangeAspect="1"/>
          </p:cNvPicPr>
          <p:nvPr/>
        </p:nvPicPr>
        <p:blipFill>
          <a:blip r:embed="rId2"/>
          <a:stretch>
            <a:fillRect/>
          </a:stretch>
        </p:blipFill>
        <p:spPr>
          <a:xfrm>
            <a:off x="10591889" y="5410200"/>
            <a:ext cx="1106897" cy="1144000"/>
          </a:xfrm>
          <a:prstGeom prst="rect">
            <a:avLst/>
          </a:prstGeom>
          <a:ln>
            <a:noFill/>
          </a:ln>
        </p:spPr>
      </p:pic>
      <p:pic>
        <p:nvPicPr>
          <p:cNvPr id="5" name="Picture 4">
            <a:extLst>
              <a:ext uri="{FF2B5EF4-FFF2-40B4-BE49-F238E27FC236}">
                <a16:creationId xmlns:a16="http://schemas.microsoft.com/office/drawing/2014/main" id="{5AA0FD7B-82FB-434D-B70B-2931029C71FF}"/>
              </a:ext>
            </a:extLst>
          </p:cNvPr>
          <p:cNvPicPr>
            <a:picLocks noChangeAspect="1"/>
          </p:cNvPicPr>
          <p:nvPr/>
        </p:nvPicPr>
        <p:blipFill>
          <a:blip r:embed="rId2"/>
          <a:stretch>
            <a:fillRect/>
          </a:stretch>
        </p:blipFill>
        <p:spPr>
          <a:xfrm>
            <a:off x="10591889" y="5410200"/>
            <a:ext cx="1106897" cy="1144000"/>
          </a:xfrm>
          <a:prstGeom prst="rect">
            <a:avLst/>
          </a:prstGeom>
          <a:ln>
            <a:noFill/>
          </a:ln>
        </p:spPr>
      </p:pic>
      <p:pic>
        <p:nvPicPr>
          <p:cNvPr id="7" name="Picture 6">
            <a:extLst>
              <a:ext uri="{FF2B5EF4-FFF2-40B4-BE49-F238E27FC236}">
                <a16:creationId xmlns:a16="http://schemas.microsoft.com/office/drawing/2014/main" id="{661EED6F-26DE-4560-BA47-966C20F0BBCE}"/>
              </a:ext>
            </a:extLst>
          </p:cNvPr>
          <p:cNvPicPr>
            <a:picLocks noChangeAspect="1"/>
          </p:cNvPicPr>
          <p:nvPr userDrawn="1"/>
        </p:nvPicPr>
        <p:blipFill>
          <a:blip r:embed="rId2"/>
          <a:stretch>
            <a:fillRect/>
          </a:stretch>
        </p:blipFill>
        <p:spPr>
          <a:xfrm>
            <a:off x="10591889" y="5410200"/>
            <a:ext cx="1106897" cy="1144000"/>
          </a:xfrm>
          <a:prstGeom prst="rect">
            <a:avLst/>
          </a:prstGeom>
          <a:ln>
            <a:noFill/>
          </a:ln>
        </p:spPr>
      </p:pic>
    </p:spTree>
    <p:extLst>
      <p:ext uri="{BB962C8B-B14F-4D97-AF65-F5344CB8AC3E}">
        <p14:creationId xmlns:p14="http://schemas.microsoft.com/office/powerpoint/2010/main" val="2433774947"/>
      </p:ext>
    </p:extLst>
  </p:cSld>
  <p:clrMapOvr>
    <a:masterClrMapping/>
  </p:clrMapOvr>
  <p:extLst>
    <p:ext uri="{DCECCB84-F9BA-43D5-87BE-67443E8EF086}">
      <p15:sldGuideLst xmlns:p15="http://schemas.microsoft.com/office/powerpoint/2012/main">
        <p15:guide id="1" orient="horz" pos="1392" userDrawn="1">
          <p15:clr>
            <a:srgbClr val="FBAE40"/>
          </p15:clr>
        </p15:guide>
        <p15:guide id="2" orient="horz" pos="2016" userDrawn="1">
          <p15:clr>
            <a:srgbClr val="FBAE40"/>
          </p15:clr>
        </p15:guide>
        <p15:guide id="3" orient="horz" pos="2448" userDrawn="1">
          <p15:clr>
            <a:srgbClr val="FBAE40"/>
          </p15:clr>
        </p15:guide>
        <p15:guide id="4" orient="horz" pos="321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CA2A5-CAA4-4B7F-B7A8-A9C8FA8910A8}"/>
              </a:ext>
            </a:extLst>
          </p:cNvPr>
          <p:cNvPicPr>
            <a:picLocks noChangeAspect="1"/>
          </p:cNvPicPr>
          <p:nvPr/>
        </p:nvPicPr>
        <p:blipFill>
          <a:blip r:embed="rId2"/>
          <a:stretch>
            <a:fillRect/>
          </a:stretch>
        </p:blipFill>
        <p:spPr>
          <a:xfrm>
            <a:off x="4636170" y="1920240"/>
            <a:ext cx="2919659" cy="3017520"/>
          </a:xfrm>
          <a:prstGeom prst="rect">
            <a:avLst/>
          </a:prstGeom>
        </p:spPr>
      </p:pic>
      <p:pic>
        <p:nvPicPr>
          <p:cNvPr id="4" name="Picture 3">
            <a:extLst>
              <a:ext uri="{FF2B5EF4-FFF2-40B4-BE49-F238E27FC236}">
                <a16:creationId xmlns:a16="http://schemas.microsoft.com/office/drawing/2014/main" id="{7574AF03-1B1A-42BC-8CE2-A83DB4EB2018}"/>
              </a:ext>
            </a:extLst>
          </p:cNvPr>
          <p:cNvPicPr>
            <a:picLocks noChangeAspect="1"/>
          </p:cNvPicPr>
          <p:nvPr/>
        </p:nvPicPr>
        <p:blipFill>
          <a:blip r:embed="rId2"/>
          <a:stretch>
            <a:fillRect/>
          </a:stretch>
        </p:blipFill>
        <p:spPr>
          <a:xfrm>
            <a:off x="4636170" y="1920240"/>
            <a:ext cx="2919659" cy="3017520"/>
          </a:xfrm>
          <a:prstGeom prst="rect">
            <a:avLst/>
          </a:prstGeom>
        </p:spPr>
      </p:pic>
      <p:pic>
        <p:nvPicPr>
          <p:cNvPr id="5" name="Picture 4">
            <a:extLst>
              <a:ext uri="{FF2B5EF4-FFF2-40B4-BE49-F238E27FC236}">
                <a16:creationId xmlns:a16="http://schemas.microsoft.com/office/drawing/2014/main" id="{3888758C-0B44-49D9-ADF1-2623AE100210}"/>
              </a:ext>
            </a:extLst>
          </p:cNvPr>
          <p:cNvPicPr>
            <a:picLocks noChangeAspect="1"/>
          </p:cNvPicPr>
          <p:nvPr userDrawn="1"/>
        </p:nvPicPr>
        <p:blipFill>
          <a:blip r:embed="rId2"/>
          <a:stretch>
            <a:fillRect/>
          </a:stretch>
        </p:blipFill>
        <p:spPr>
          <a:xfrm>
            <a:off x="4636170" y="1920240"/>
            <a:ext cx="2919659" cy="3017520"/>
          </a:xfrm>
          <a:prstGeom prst="rect">
            <a:avLst/>
          </a:prstGeom>
        </p:spPr>
      </p:pic>
    </p:spTree>
    <p:extLst>
      <p:ext uri="{BB962C8B-B14F-4D97-AF65-F5344CB8AC3E}">
        <p14:creationId xmlns:p14="http://schemas.microsoft.com/office/powerpoint/2010/main" val="3441061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240280"/>
            <a:ext cx="10363200" cy="974726"/>
          </a:xfrm>
        </p:spPr>
        <p:txBody>
          <a:bodyPr>
            <a:noAutofit/>
          </a:bodyPr>
          <a:lstStyle>
            <a:lvl1pPr algn="l">
              <a:defRPr sz="4800">
                <a:solidFill>
                  <a:schemeClr val="accent2"/>
                </a:solidFill>
              </a:defRPr>
            </a:lvl1pPr>
          </a:lstStyle>
          <a:p>
            <a:r>
              <a:rPr lang="en-US"/>
              <a:t>Title Slide</a:t>
            </a:r>
          </a:p>
        </p:txBody>
      </p:sp>
      <p:sp>
        <p:nvSpPr>
          <p:cNvPr id="3" name="Subtitle 2"/>
          <p:cNvSpPr>
            <a:spLocks noGrp="1"/>
          </p:cNvSpPr>
          <p:nvPr>
            <p:ph type="subTitle" idx="1"/>
          </p:nvPr>
        </p:nvSpPr>
        <p:spPr>
          <a:xfrm>
            <a:off x="731520" y="3886200"/>
            <a:ext cx="10314432" cy="1216152"/>
          </a:xfrm>
        </p:spPr>
        <p:txBody>
          <a:bodyPr>
            <a:noAutofit/>
          </a:bodyPr>
          <a:lstStyle>
            <a:lvl1pPr marL="0" indent="0" algn="l">
              <a:buNone/>
              <a:defRPr sz="2400">
                <a:solidFill>
                  <a:srgbClr val="231F2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6" name="Picture 5"/>
          <p:cNvPicPr>
            <a:picLocks noChangeAspect="1"/>
          </p:cNvPicPr>
          <p:nvPr/>
        </p:nvPicPr>
        <p:blipFill>
          <a:blip r:embed="rId2"/>
          <a:stretch>
            <a:fillRect/>
          </a:stretch>
        </p:blipFill>
        <p:spPr>
          <a:xfrm>
            <a:off x="10591889" y="5410200"/>
            <a:ext cx="1106897" cy="1144000"/>
          </a:xfrm>
          <a:prstGeom prst="rect">
            <a:avLst/>
          </a:prstGeom>
          <a:ln>
            <a:noFill/>
          </a:ln>
        </p:spPr>
      </p:pic>
      <p:pic>
        <p:nvPicPr>
          <p:cNvPr id="5" name="Picture 4">
            <a:extLst>
              <a:ext uri="{FF2B5EF4-FFF2-40B4-BE49-F238E27FC236}">
                <a16:creationId xmlns:a16="http://schemas.microsoft.com/office/drawing/2014/main" id="{5AA0FD7B-82FB-434D-B70B-2931029C71FF}"/>
              </a:ext>
            </a:extLst>
          </p:cNvPr>
          <p:cNvPicPr>
            <a:picLocks noChangeAspect="1"/>
          </p:cNvPicPr>
          <p:nvPr/>
        </p:nvPicPr>
        <p:blipFill>
          <a:blip r:embed="rId2"/>
          <a:stretch>
            <a:fillRect/>
          </a:stretch>
        </p:blipFill>
        <p:spPr>
          <a:xfrm>
            <a:off x="10591889" y="5410200"/>
            <a:ext cx="1106897" cy="1144000"/>
          </a:xfrm>
          <a:prstGeom prst="rect">
            <a:avLst/>
          </a:prstGeom>
          <a:ln>
            <a:noFill/>
          </a:ln>
        </p:spPr>
      </p:pic>
      <p:pic>
        <p:nvPicPr>
          <p:cNvPr id="7" name="Picture 6">
            <a:extLst>
              <a:ext uri="{FF2B5EF4-FFF2-40B4-BE49-F238E27FC236}">
                <a16:creationId xmlns:a16="http://schemas.microsoft.com/office/drawing/2014/main" id="{661EED6F-26DE-4560-BA47-966C20F0BBCE}"/>
              </a:ext>
            </a:extLst>
          </p:cNvPr>
          <p:cNvPicPr>
            <a:picLocks noChangeAspect="1"/>
          </p:cNvPicPr>
          <p:nvPr userDrawn="1"/>
        </p:nvPicPr>
        <p:blipFill>
          <a:blip r:embed="rId2"/>
          <a:stretch>
            <a:fillRect/>
          </a:stretch>
        </p:blipFill>
        <p:spPr>
          <a:xfrm>
            <a:off x="10591889" y="5410200"/>
            <a:ext cx="1106897" cy="1144000"/>
          </a:xfrm>
          <a:prstGeom prst="rect">
            <a:avLst/>
          </a:prstGeom>
          <a:ln>
            <a:noFill/>
          </a:ln>
        </p:spPr>
      </p:pic>
    </p:spTree>
    <p:extLst>
      <p:ext uri="{BB962C8B-B14F-4D97-AF65-F5344CB8AC3E}">
        <p14:creationId xmlns:p14="http://schemas.microsoft.com/office/powerpoint/2010/main" val="2438725776"/>
      </p:ext>
    </p:extLst>
  </p:cSld>
  <p:clrMapOvr>
    <a:masterClrMapping/>
  </p:clrMapOvr>
  <p:extLst>
    <p:ext uri="{DCECCB84-F9BA-43D5-87BE-67443E8EF086}">
      <p15:sldGuideLst xmlns:p15="http://schemas.microsoft.com/office/powerpoint/2012/main">
        <p15:guide id="1" orient="horz" pos="1392">
          <p15:clr>
            <a:srgbClr val="FBAE40"/>
          </p15:clr>
        </p15:guide>
        <p15:guide id="2" orient="horz" pos="2016">
          <p15:clr>
            <a:srgbClr val="FBAE40"/>
          </p15:clr>
        </p15:guide>
        <p15:guide id="3" orient="horz" pos="2448">
          <p15:clr>
            <a:srgbClr val="FBAE40"/>
          </p15:clr>
        </p15:guide>
        <p15:guide id="4" orient="horz" pos="321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5733" y="304801"/>
            <a:ext cx="10643616" cy="731838"/>
          </a:xfrm>
        </p:spPr>
        <p:txBody>
          <a:bodyPr/>
          <a:lstStyle>
            <a:lvl1pPr>
              <a:defRPr>
                <a:solidFill>
                  <a:schemeClr val="accent2"/>
                </a:solidFill>
              </a:defRPr>
            </a:lvl1pPr>
          </a:lstStyle>
          <a:p>
            <a:r>
              <a:rPr lang="en-US"/>
              <a:t>Click to edit Master title style</a:t>
            </a:r>
          </a:p>
        </p:txBody>
      </p:sp>
      <p:sp>
        <p:nvSpPr>
          <p:cNvPr id="3" name="Content Placeholder 2"/>
          <p:cNvSpPr>
            <a:spLocks noGrp="1"/>
          </p:cNvSpPr>
          <p:nvPr>
            <p:ph idx="1" hasCustomPrompt="1"/>
          </p:nvPr>
        </p:nvSpPr>
        <p:spPr>
          <a:xfrm>
            <a:off x="685800" y="1051560"/>
            <a:ext cx="10533888" cy="4946904"/>
          </a:xfrm>
        </p:spPr>
        <p:txBody>
          <a:bodyPr/>
          <a:lstStyle>
            <a:lvl3pPr>
              <a:defRPr sz="2400"/>
            </a:lvl3p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11"/>
          </p:nvPr>
        </p:nvSpPr>
        <p:spPr/>
        <p:txBody>
          <a:bodyPr/>
          <a:lstStyle/>
          <a:p>
            <a:endParaRPr lang="en-US"/>
          </a:p>
        </p:txBody>
      </p:sp>
      <p:sp>
        <p:nvSpPr>
          <p:cNvPr id="7" name="TextBox 6">
            <a:extLst>
              <a:ext uri="{FF2B5EF4-FFF2-40B4-BE49-F238E27FC236}">
                <a16:creationId xmlns:a16="http://schemas.microsoft.com/office/drawing/2014/main" id="{C90F4C4D-55D4-466B-93DE-23695784FC39}"/>
              </a:ext>
            </a:extLst>
          </p:cNvPr>
          <p:cNvSpPr txBox="1">
            <a:spLocks/>
          </p:cNvSpPr>
          <p:nvPr/>
        </p:nvSpPr>
        <p:spPr>
          <a:xfrm>
            <a:off x="11582400" y="6400800"/>
            <a:ext cx="457200" cy="246888"/>
          </a:xfrm>
          <a:prstGeom prst="rect">
            <a:avLst/>
          </a:prstGeom>
          <a:noFill/>
        </p:spPr>
        <p:txBody>
          <a:bodyPr wrap="square" rtlCol="0" anchor="ctr">
            <a:spAutoFit/>
          </a:bodyPr>
          <a:lstStyle/>
          <a:p>
            <a:pPr algn="ctr"/>
            <a:fld id="{2D9A43B7-4510-4DEB-B46F-69CB46569A0A}" type="slidenum">
              <a:rPr lang="en-US" sz="1000" smtClean="0"/>
              <a:pPr algn="ctr"/>
              <a:t>‹#›</a:t>
            </a:fld>
            <a:endParaRPr lang="en-US" sz="1000"/>
          </a:p>
        </p:txBody>
      </p:sp>
    </p:spTree>
    <p:extLst>
      <p:ext uri="{BB962C8B-B14F-4D97-AF65-F5344CB8AC3E}">
        <p14:creationId xmlns:p14="http://schemas.microsoft.com/office/powerpoint/2010/main" val="1179346658"/>
      </p:ext>
    </p:extLst>
  </p:cSld>
  <p:clrMapOvr>
    <a:masterClrMapping/>
  </p:clrMapOvr>
  <p:extLst>
    <p:ext uri="{DCECCB84-F9BA-43D5-87BE-67443E8EF086}">
      <p15:sldGuideLst xmlns:p15="http://schemas.microsoft.com/office/powerpoint/2012/main">
        <p15:guide id="1" orient="horz" pos="67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5733" y="304801"/>
            <a:ext cx="10250763" cy="731838"/>
          </a:xfrm>
        </p:spPr>
        <p:txBody>
          <a:bodyPr/>
          <a:lstStyle>
            <a:lvl1pPr>
              <a:defRPr>
                <a:solidFill>
                  <a:schemeClr val="accent2"/>
                </a:solidFill>
              </a:defRPr>
            </a:lvl1pPr>
          </a:lstStyle>
          <a:p>
            <a:r>
              <a:rPr lang="en-US"/>
              <a:t>Click to edit Master title style</a:t>
            </a:r>
          </a:p>
        </p:txBody>
      </p:sp>
      <p:sp>
        <p:nvSpPr>
          <p:cNvPr id="3" name="Content Placeholder 2"/>
          <p:cNvSpPr>
            <a:spLocks noGrp="1"/>
          </p:cNvSpPr>
          <p:nvPr>
            <p:ph idx="1" hasCustomPrompt="1"/>
          </p:nvPr>
        </p:nvSpPr>
        <p:spPr>
          <a:xfrm>
            <a:off x="685800" y="1051560"/>
            <a:ext cx="10140696" cy="4946904"/>
          </a:xfrm>
        </p:spPr>
        <p:txBody>
          <a:bodyPr/>
          <a:lstStyle>
            <a:lvl3pPr>
              <a:defRPr sz="2400"/>
            </a:lvl3p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11"/>
          </p:nvPr>
        </p:nvSpPr>
        <p:spPr/>
        <p:txBody>
          <a:bodyPr/>
          <a:lstStyle/>
          <a:p>
            <a:endParaRPr lang="en-US"/>
          </a:p>
        </p:txBody>
      </p:sp>
      <p:sp>
        <p:nvSpPr>
          <p:cNvPr id="9" name="TextBox 8">
            <a:extLst>
              <a:ext uri="{FF2B5EF4-FFF2-40B4-BE49-F238E27FC236}">
                <a16:creationId xmlns:a16="http://schemas.microsoft.com/office/drawing/2014/main" id="{0BE8DA3A-0ABB-40E7-B33E-F60E6BAAE221}"/>
              </a:ext>
            </a:extLst>
          </p:cNvPr>
          <p:cNvSpPr txBox="1"/>
          <p:nvPr/>
        </p:nvSpPr>
        <p:spPr>
          <a:xfrm>
            <a:off x="11582400" y="6400800"/>
            <a:ext cx="457200" cy="246888"/>
          </a:xfrm>
          <a:prstGeom prst="rect">
            <a:avLst/>
          </a:prstGeom>
          <a:noFill/>
        </p:spPr>
        <p:txBody>
          <a:bodyPr wrap="square" rtlCol="0">
            <a:spAutoFit/>
          </a:bodyPr>
          <a:lstStyle/>
          <a:p>
            <a:pPr algn="ctr"/>
            <a:fld id="{2D9A43B7-4510-4DEB-B46F-69CB46569A0A}" type="slidenum">
              <a:rPr lang="en-US" sz="1000" smtClean="0"/>
              <a:pPr algn="ctr"/>
              <a:t>‹#›</a:t>
            </a:fld>
            <a:endParaRPr lang="en-US" sz="1000"/>
          </a:p>
        </p:txBody>
      </p:sp>
      <p:pic>
        <p:nvPicPr>
          <p:cNvPr id="7" name="Picture 6">
            <a:extLst>
              <a:ext uri="{FF2B5EF4-FFF2-40B4-BE49-F238E27FC236}">
                <a16:creationId xmlns:a16="http://schemas.microsoft.com/office/drawing/2014/main" id="{605E648E-4A5B-4D87-BF8B-4DB43553872E}"/>
              </a:ext>
            </a:extLst>
          </p:cNvPr>
          <p:cNvPicPr>
            <a:picLocks noChangeAspect="1"/>
          </p:cNvPicPr>
          <p:nvPr/>
        </p:nvPicPr>
        <p:blipFill>
          <a:blip r:embed="rId2"/>
          <a:stretch>
            <a:fillRect/>
          </a:stretch>
        </p:blipFill>
        <p:spPr>
          <a:xfrm>
            <a:off x="11064240" y="274320"/>
            <a:ext cx="839042" cy="1005840"/>
          </a:xfrm>
          <a:prstGeom prst="rect">
            <a:avLst/>
          </a:prstGeom>
        </p:spPr>
      </p:pic>
      <p:sp>
        <p:nvSpPr>
          <p:cNvPr id="10" name="Text Placeholder 9">
            <a:extLst>
              <a:ext uri="{FF2B5EF4-FFF2-40B4-BE49-F238E27FC236}">
                <a16:creationId xmlns:a16="http://schemas.microsoft.com/office/drawing/2014/main" id="{700E14D0-277C-43A5-920C-DB27583D1F92}"/>
              </a:ext>
            </a:extLst>
          </p:cNvPr>
          <p:cNvSpPr>
            <a:spLocks noGrp="1"/>
          </p:cNvSpPr>
          <p:nvPr>
            <p:ph type="body" sz="quarter" idx="12" hasCustomPrompt="1"/>
          </p:nvPr>
        </p:nvSpPr>
        <p:spPr>
          <a:xfrm>
            <a:off x="11064239" y="609600"/>
            <a:ext cx="822960" cy="533400"/>
          </a:xfrm>
        </p:spPr>
        <p:txBody>
          <a:bodyPr/>
          <a:lstStyle>
            <a:lvl1pPr marL="0" indent="0" algn="ctr">
              <a:buNone/>
              <a:defRPr sz="1400">
                <a:solidFill>
                  <a:srgbClr val="FF0000"/>
                </a:solidFill>
              </a:defRPr>
            </a:lvl1pPr>
          </a:lstStyle>
          <a:p>
            <a:pPr lvl="0"/>
            <a:r>
              <a:rPr lang="en-US"/>
              <a:t>Report page #</a:t>
            </a:r>
          </a:p>
        </p:txBody>
      </p:sp>
      <p:sp>
        <p:nvSpPr>
          <p:cNvPr id="13" name="TextBox 12">
            <a:extLst>
              <a:ext uri="{FF2B5EF4-FFF2-40B4-BE49-F238E27FC236}">
                <a16:creationId xmlns:a16="http://schemas.microsoft.com/office/drawing/2014/main" id="{132E7328-042F-49E5-ACBB-3F43BE9474E7}"/>
              </a:ext>
            </a:extLst>
          </p:cNvPr>
          <p:cNvSpPr txBox="1"/>
          <p:nvPr userDrawn="1"/>
        </p:nvSpPr>
        <p:spPr>
          <a:xfrm>
            <a:off x="4144941" y="6400800"/>
            <a:ext cx="3505200" cy="261610"/>
          </a:xfrm>
          <a:prstGeom prst="rect">
            <a:avLst/>
          </a:prstGeom>
          <a:noFill/>
        </p:spPr>
        <p:txBody>
          <a:bodyPr wrap="square" rtlCol="0">
            <a:spAutoFit/>
          </a:bodyPr>
          <a:lstStyle/>
          <a:p>
            <a:pPr algn="ctr"/>
            <a:r>
              <a:rPr lang="en-US" sz="1100">
                <a:solidFill>
                  <a:schemeClr val="accent1"/>
                </a:solidFill>
              </a:rPr>
              <a:t>CEbP Proprietary: Do Not Distribute</a:t>
            </a:r>
          </a:p>
        </p:txBody>
      </p:sp>
    </p:spTree>
    <p:extLst>
      <p:ext uri="{BB962C8B-B14F-4D97-AF65-F5344CB8AC3E}">
        <p14:creationId xmlns:p14="http://schemas.microsoft.com/office/powerpoint/2010/main" val="551046948"/>
      </p:ext>
    </p:extLst>
  </p:cSld>
  <p:clrMapOvr>
    <a:masterClrMapping/>
  </p:clrMapOvr>
  <p:extLst>
    <p:ext uri="{DCECCB84-F9BA-43D5-87BE-67443E8EF086}">
      <p15:sldGuideLst xmlns:p15="http://schemas.microsoft.com/office/powerpoint/2012/main">
        <p15:guide id="1" orient="horz" pos="67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ransi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240280"/>
            <a:ext cx="10363200" cy="974726"/>
          </a:xfrm>
        </p:spPr>
        <p:txBody>
          <a:bodyPr>
            <a:noAutofit/>
          </a:bodyPr>
          <a:lstStyle>
            <a:lvl1pPr algn="l">
              <a:defRPr sz="4800">
                <a:solidFill>
                  <a:schemeClr val="accent2"/>
                </a:solidFill>
              </a:defRPr>
            </a:lvl1pPr>
          </a:lstStyle>
          <a:p>
            <a:r>
              <a:rPr lang="en-US"/>
              <a:t>Transition Slide</a:t>
            </a:r>
          </a:p>
        </p:txBody>
      </p:sp>
      <p:sp>
        <p:nvSpPr>
          <p:cNvPr id="3" name="Subtitle 2"/>
          <p:cNvSpPr>
            <a:spLocks noGrp="1"/>
          </p:cNvSpPr>
          <p:nvPr>
            <p:ph type="subTitle" idx="1"/>
          </p:nvPr>
        </p:nvSpPr>
        <p:spPr>
          <a:xfrm>
            <a:off x="731520" y="3657600"/>
            <a:ext cx="10314432" cy="1216152"/>
          </a:xfrm>
        </p:spPr>
        <p:txBody>
          <a:bodyPr>
            <a:noAutofit/>
          </a:bodyPr>
          <a:lstStyle>
            <a:lvl1pPr marL="0" indent="0" algn="l">
              <a:buNone/>
              <a:defRPr sz="2800">
                <a:solidFill>
                  <a:srgbClr val="231F2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Picture 3">
            <a:extLst>
              <a:ext uri="{FF2B5EF4-FFF2-40B4-BE49-F238E27FC236}">
                <a16:creationId xmlns:a16="http://schemas.microsoft.com/office/drawing/2014/main" id="{86601F95-8DC7-4E8C-835A-917B8EE41178}"/>
              </a:ext>
            </a:extLst>
          </p:cNvPr>
          <p:cNvPicPr>
            <a:picLocks noChangeAspect="1"/>
          </p:cNvPicPr>
          <p:nvPr/>
        </p:nvPicPr>
        <p:blipFill>
          <a:blip r:embed="rId2"/>
          <a:stretch>
            <a:fillRect/>
          </a:stretch>
        </p:blipFill>
        <p:spPr>
          <a:xfrm>
            <a:off x="10591889" y="5410200"/>
            <a:ext cx="1106897" cy="1144000"/>
          </a:xfrm>
          <a:prstGeom prst="rect">
            <a:avLst/>
          </a:prstGeom>
          <a:ln>
            <a:noFill/>
          </a:ln>
        </p:spPr>
      </p:pic>
      <p:pic>
        <p:nvPicPr>
          <p:cNvPr id="5" name="Picture 4">
            <a:extLst>
              <a:ext uri="{FF2B5EF4-FFF2-40B4-BE49-F238E27FC236}">
                <a16:creationId xmlns:a16="http://schemas.microsoft.com/office/drawing/2014/main" id="{C8DDAE57-4FE1-4014-97E4-A80CD60EE00D}"/>
              </a:ext>
            </a:extLst>
          </p:cNvPr>
          <p:cNvPicPr>
            <a:picLocks noChangeAspect="1"/>
          </p:cNvPicPr>
          <p:nvPr/>
        </p:nvPicPr>
        <p:blipFill>
          <a:blip r:embed="rId2"/>
          <a:stretch>
            <a:fillRect/>
          </a:stretch>
        </p:blipFill>
        <p:spPr>
          <a:xfrm>
            <a:off x="10591889" y="5410200"/>
            <a:ext cx="1106897" cy="1144000"/>
          </a:xfrm>
          <a:prstGeom prst="rect">
            <a:avLst/>
          </a:prstGeom>
          <a:ln>
            <a:noFill/>
          </a:ln>
        </p:spPr>
      </p:pic>
      <p:pic>
        <p:nvPicPr>
          <p:cNvPr id="6" name="Picture 5">
            <a:extLst>
              <a:ext uri="{FF2B5EF4-FFF2-40B4-BE49-F238E27FC236}">
                <a16:creationId xmlns:a16="http://schemas.microsoft.com/office/drawing/2014/main" id="{334AE0BE-1F76-43F2-BA32-849657950DB0}"/>
              </a:ext>
            </a:extLst>
          </p:cNvPr>
          <p:cNvPicPr>
            <a:picLocks noChangeAspect="1"/>
          </p:cNvPicPr>
          <p:nvPr userDrawn="1"/>
        </p:nvPicPr>
        <p:blipFill>
          <a:blip r:embed="rId2"/>
          <a:stretch>
            <a:fillRect/>
          </a:stretch>
        </p:blipFill>
        <p:spPr>
          <a:xfrm>
            <a:off x="10591889" y="5410200"/>
            <a:ext cx="1106897" cy="1144000"/>
          </a:xfrm>
          <a:prstGeom prst="rect">
            <a:avLst/>
          </a:prstGeom>
          <a:ln>
            <a:noFill/>
          </a:ln>
        </p:spPr>
      </p:pic>
    </p:spTree>
    <p:extLst>
      <p:ext uri="{BB962C8B-B14F-4D97-AF65-F5344CB8AC3E}">
        <p14:creationId xmlns:p14="http://schemas.microsoft.com/office/powerpoint/2010/main" val="2248500110"/>
      </p:ext>
    </p:extLst>
  </p:cSld>
  <p:clrMapOvr>
    <a:masterClrMapping/>
  </p:clrMapOvr>
  <p:extLst>
    <p:ext uri="{DCECCB84-F9BA-43D5-87BE-67443E8EF086}">
      <p15:sldGuideLst xmlns:p15="http://schemas.microsoft.com/office/powerpoint/2012/main">
        <p15:guide id="1" orient="horz" pos="1392">
          <p15:clr>
            <a:srgbClr val="FBAE40"/>
          </p15:clr>
        </p15:guide>
        <p15:guide id="2" orient="horz" pos="2016">
          <p15:clr>
            <a:srgbClr val="FBAE40"/>
          </p15:clr>
        </p15:guide>
        <p15:guide id="3" orient="horz" pos="2304">
          <p15:clr>
            <a:srgbClr val="FBAE40"/>
          </p15:clr>
        </p15:guide>
        <p15:guide id="4" orient="horz" pos="307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72" y="301752"/>
            <a:ext cx="10643616" cy="731838"/>
          </a:xfrm>
        </p:spPr>
        <p:txBody>
          <a:bodyPr/>
          <a:lstStyle>
            <a:lvl1pPr>
              <a:defRPr>
                <a:solidFill>
                  <a:schemeClr val="accent2"/>
                </a:solidFill>
              </a:defRPr>
            </a:lvl1pPr>
          </a:lstStyle>
          <a:p>
            <a:r>
              <a:rPr lang="en-US"/>
              <a:t>Click to Edit Master Title Style</a:t>
            </a:r>
          </a:p>
        </p:txBody>
      </p:sp>
      <p:sp>
        <p:nvSpPr>
          <p:cNvPr id="3" name="Content Placeholder 2"/>
          <p:cNvSpPr>
            <a:spLocks noGrp="1"/>
          </p:cNvSpPr>
          <p:nvPr>
            <p:ph sz="half" idx="1" hasCustomPrompt="1"/>
          </p:nvPr>
        </p:nvSpPr>
        <p:spPr>
          <a:xfrm>
            <a:off x="685800" y="1051560"/>
            <a:ext cx="5184648" cy="49469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hasCustomPrompt="1"/>
          </p:nvPr>
        </p:nvSpPr>
        <p:spPr>
          <a:xfrm>
            <a:off x="5943600" y="1051560"/>
            <a:ext cx="5184648" cy="49469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Footer Placeholder 5"/>
          <p:cNvSpPr>
            <a:spLocks noGrp="1"/>
          </p:cNvSpPr>
          <p:nvPr>
            <p:ph type="ftr" sz="quarter" idx="11"/>
          </p:nvPr>
        </p:nvSpPr>
        <p:spPr/>
        <p:txBody>
          <a:bodyPr/>
          <a:lstStyle/>
          <a:p>
            <a:endParaRPr lang="en-US"/>
          </a:p>
        </p:txBody>
      </p:sp>
      <p:sp>
        <p:nvSpPr>
          <p:cNvPr id="9" name="TextBox 8">
            <a:extLst>
              <a:ext uri="{FF2B5EF4-FFF2-40B4-BE49-F238E27FC236}">
                <a16:creationId xmlns:a16="http://schemas.microsoft.com/office/drawing/2014/main" id="{D7C760A6-EDB3-4817-9B59-DBAACDB974E2}"/>
              </a:ext>
            </a:extLst>
          </p:cNvPr>
          <p:cNvSpPr txBox="1"/>
          <p:nvPr/>
        </p:nvSpPr>
        <p:spPr>
          <a:xfrm>
            <a:off x="11582400" y="6400800"/>
            <a:ext cx="457200" cy="246888"/>
          </a:xfrm>
          <a:prstGeom prst="rect">
            <a:avLst/>
          </a:prstGeom>
          <a:noFill/>
        </p:spPr>
        <p:txBody>
          <a:bodyPr wrap="square" rtlCol="0">
            <a:spAutoFit/>
          </a:bodyPr>
          <a:lstStyle/>
          <a:p>
            <a:pPr algn="ctr"/>
            <a:fld id="{2D9A43B7-4510-4DEB-B46F-69CB46569A0A}" type="slidenum">
              <a:rPr lang="en-US" sz="1000" smtClean="0"/>
              <a:pPr algn="ctr"/>
              <a:t>‹#›</a:t>
            </a:fld>
            <a:endParaRPr lang="en-US" sz="1000"/>
          </a:p>
        </p:txBody>
      </p:sp>
    </p:spTree>
    <p:extLst>
      <p:ext uri="{BB962C8B-B14F-4D97-AF65-F5344CB8AC3E}">
        <p14:creationId xmlns:p14="http://schemas.microsoft.com/office/powerpoint/2010/main" val="306716847"/>
      </p:ext>
    </p:extLst>
  </p:cSld>
  <p:clrMapOvr>
    <a:masterClrMapping/>
  </p:clrMapOvr>
  <p:extLst>
    <p:ext uri="{DCECCB84-F9BA-43D5-87BE-67443E8EF086}">
      <p15:sldGuideLst xmlns:p15="http://schemas.microsoft.com/office/powerpoint/2012/main">
        <p15:guide id="1" orient="horz" pos="67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72" y="301752"/>
            <a:ext cx="10250424" cy="731838"/>
          </a:xfrm>
        </p:spPr>
        <p:txBody>
          <a:bodyPr/>
          <a:lstStyle>
            <a:lvl1pPr>
              <a:defRPr>
                <a:solidFill>
                  <a:schemeClr val="accent2"/>
                </a:solidFill>
              </a:defRPr>
            </a:lvl1pPr>
          </a:lstStyle>
          <a:p>
            <a:r>
              <a:rPr lang="en-US"/>
              <a:t>Click to Edit Master Title Style</a:t>
            </a:r>
          </a:p>
        </p:txBody>
      </p:sp>
      <p:sp>
        <p:nvSpPr>
          <p:cNvPr id="3" name="Content Placeholder 2"/>
          <p:cNvSpPr>
            <a:spLocks noGrp="1"/>
          </p:cNvSpPr>
          <p:nvPr>
            <p:ph sz="half" idx="1" hasCustomPrompt="1"/>
          </p:nvPr>
        </p:nvSpPr>
        <p:spPr>
          <a:xfrm>
            <a:off x="685800" y="1051560"/>
            <a:ext cx="5029200" cy="49469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hasCustomPrompt="1"/>
          </p:nvPr>
        </p:nvSpPr>
        <p:spPr>
          <a:xfrm>
            <a:off x="5791200" y="1051560"/>
            <a:ext cx="5029200" cy="49469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Footer Placeholder 5"/>
          <p:cNvSpPr>
            <a:spLocks noGrp="1"/>
          </p:cNvSpPr>
          <p:nvPr>
            <p:ph type="ftr" sz="quarter" idx="11"/>
          </p:nvPr>
        </p:nvSpPr>
        <p:spPr/>
        <p:txBody>
          <a:bodyPr/>
          <a:lstStyle/>
          <a:p>
            <a:endParaRPr lang="en-US"/>
          </a:p>
        </p:txBody>
      </p:sp>
      <p:pic>
        <p:nvPicPr>
          <p:cNvPr id="10" name="Picture 9">
            <a:extLst>
              <a:ext uri="{FF2B5EF4-FFF2-40B4-BE49-F238E27FC236}">
                <a16:creationId xmlns:a16="http://schemas.microsoft.com/office/drawing/2014/main" id="{F4C69DF4-8DEB-4170-A81C-818D867519CE}"/>
              </a:ext>
            </a:extLst>
          </p:cNvPr>
          <p:cNvPicPr>
            <a:picLocks noChangeAspect="1"/>
          </p:cNvPicPr>
          <p:nvPr userDrawn="1"/>
        </p:nvPicPr>
        <p:blipFill>
          <a:blip r:embed="rId2"/>
          <a:stretch>
            <a:fillRect/>
          </a:stretch>
        </p:blipFill>
        <p:spPr>
          <a:xfrm>
            <a:off x="11064240" y="274320"/>
            <a:ext cx="839042" cy="1005840"/>
          </a:xfrm>
          <a:prstGeom prst="rect">
            <a:avLst/>
          </a:prstGeom>
        </p:spPr>
      </p:pic>
      <p:sp>
        <p:nvSpPr>
          <p:cNvPr id="11" name="Text Placeholder 9">
            <a:extLst>
              <a:ext uri="{FF2B5EF4-FFF2-40B4-BE49-F238E27FC236}">
                <a16:creationId xmlns:a16="http://schemas.microsoft.com/office/drawing/2014/main" id="{32DCD13F-DB52-4F4C-A4B5-27A58F5F0820}"/>
              </a:ext>
            </a:extLst>
          </p:cNvPr>
          <p:cNvSpPr>
            <a:spLocks noGrp="1"/>
          </p:cNvSpPr>
          <p:nvPr>
            <p:ph type="body" sz="quarter" idx="12" hasCustomPrompt="1"/>
          </p:nvPr>
        </p:nvSpPr>
        <p:spPr>
          <a:xfrm>
            <a:off x="11064240" y="609600"/>
            <a:ext cx="822960" cy="533400"/>
          </a:xfrm>
        </p:spPr>
        <p:txBody>
          <a:bodyPr/>
          <a:lstStyle>
            <a:lvl1pPr marL="0" indent="0" algn="ctr">
              <a:buNone/>
              <a:defRPr sz="1400">
                <a:solidFill>
                  <a:srgbClr val="FF0000"/>
                </a:solidFill>
              </a:defRPr>
            </a:lvl1pPr>
          </a:lstStyle>
          <a:p>
            <a:pPr lvl="0"/>
            <a:r>
              <a:rPr lang="en-US"/>
              <a:t>Report page #</a:t>
            </a:r>
          </a:p>
        </p:txBody>
      </p:sp>
      <p:sp>
        <p:nvSpPr>
          <p:cNvPr id="14" name="TextBox 13">
            <a:extLst>
              <a:ext uri="{FF2B5EF4-FFF2-40B4-BE49-F238E27FC236}">
                <a16:creationId xmlns:a16="http://schemas.microsoft.com/office/drawing/2014/main" id="{7C799DEF-AE32-4D6F-96F0-52564E9EDF0C}"/>
              </a:ext>
            </a:extLst>
          </p:cNvPr>
          <p:cNvSpPr txBox="1"/>
          <p:nvPr userDrawn="1"/>
        </p:nvSpPr>
        <p:spPr>
          <a:xfrm>
            <a:off x="11582400" y="6400800"/>
            <a:ext cx="457200" cy="246888"/>
          </a:xfrm>
          <a:prstGeom prst="rect">
            <a:avLst/>
          </a:prstGeom>
          <a:noFill/>
        </p:spPr>
        <p:txBody>
          <a:bodyPr wrap="square" rtlCol="0">
            <a:spAutoFit/>
          </a:bodyPr>
          <a:lstStyle/>
          <a:p>
            <a:pPr algn="ctr"/>
            <a:fld id="{2D9A43B7-4510-4DEB-B46F-69CB46569A0A}" type="slidenum">
              <a:rPr lang="en-US" sz="1000" smtClean="0"/>
              <a:pPr algn="ctr"/>
              <a:t>‹#›</a:t>
            </a:fld>
            <a:endParaRPr lang="en-US" sz="1000"/>
          </a:p>
        </p:txBody>
      </p:sp>
      <p:sp>
        <p:nvSpPr>
          <p:cNvPr id="16" name="TextBox 15">
            <a:extLst>
              <a:ext uri="{FF2B5EF4-FFF2-40B4-BE49-F238E27FC236}">
                <a16:creationId xmlns:a16="http://schemas.microsoft.com/office/drawing/2014/main" id="{E3829C95-0998-4006-8E65-DFBEBC9E3C4F}"/>
              </a:ext>
            </a:extLst>
          </p:cNvPr>
          <p:cNvSpPr txBox="1"/>
          <p:nvPr userDrawn="1"/>
        </p:nvSpPr>
        <p:spPr>
          <a:xfrm>
            <a:off x="4144941" y="6400800"/>
            <a:ext cx="3505200" cy="261610"/>
          </a:xfrm>
          <a:prstGeom prst="rect">
            <a:avLst/>
          </a:prstGeom>
          <a:noFill/>
        </p:spPr>
        <p:txBody>
          <a:bodyPr wrap="square" rtlCol="0">
            <a:spAutoFit/>
          </a:bodyPr>
          <a:lstStyle/>
          <a:p>
            <a:pPr algn="ctr"/>
            <a:r>
              <a:rPr lang="en-US" sz="1100">
                <a:solidFill>
                  <a:schemeClr val="accent1"/>
                </a:solidFill>
              </a:rPr>
              <a:t>CEbP Proprietary: Do Not Distribute</a:t>
            </a:r>
          </a:p>
        </p:txBody>
      </p:sp>
    </p:spTree>
    <p:extLst>
      <p:ext uri="{BB962C8B-B14F-4D97-AF65-F5344CB8AC3E}">
        <p14:creationId xmlns:p14="http://schemas.microsoft.com/office/powerpoint/2010/main" val="704364915"/>
      </p:ext>
    </p:extLst>
  </p:cSld>
  <p:clrMapOvr>
    <a:masterClrMapping/>
  </p:clrMapOvr>
  <p:extLst>
    <p:ext uri="{DCECCB84-F9BA-43D5-87BE-67443E8EF086}">
      <p15:sldGuideLst xmlns:p15="http://schemas.microsoft.com/office/powerpoint/2012/main">
        <p15:guide id="1" orient="horz" pos="67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2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72" y="301752"/>
            <a:ext cx="10643616" cy="731520"/>
          </a:xfrm>
        </p:spPr>
        <p:txBody>
          <a:bodyPr/>
          <a:lstStyle>
            <a:lvl1pPr>
              <a:defRPr>
                <a:solidFill>
                  <a:schemeClr val="accent2"/>
                </a:solidFill>
              </a:defRPr>
            </a:lvl1pPr>
          </a:lstStyle>
          <a:p>
            <a:r>
              <a:rPr lang="en-US"/>
              <a:t>Click to Edit Master Title Style</a:t>
            </a:r>
          </a:p>
        </p:txBody>
      </p:sp>
      <p:sp>
        <p:nvSpPr>
          <p:cNvPr id="6" name="TextBox 5">
            <a:extLst>
              <a:ext uri="{FF2B5EF4-FFF2-40B4-BE49-F238E27FC236}">
                <a16:creationId xmlns:a16="http://schemas.microsoft.com/office/drawing/2014/main" id="{BE5F9843-C52D-47E3-A05B-59792BDCED50}"/>
              </a:ext>
            </a:extLst>
          </p:cNvPr>
          <p:cNvSpPr txBox="1"/>
          <p:nvPr/>
        </p:nvSpPr>
        <p:spPr>
          <a:xfrm>
            <a:off x="11582400" y="6400800"/>
            <a:ext cx="457200" cy="246221"/>
          </a:xfrm>
          <a:prstGeom prst="rect">
            <a:avLst/>
          </a:prstGeom>
          <a:noFill/>
        </p:spPr>
        <p:txBody>
          <a:bodyPr wrap="square" rtlCol="0">
            <a:spAutoFit/>
          </a:bodyPr>
          <a:lstStyle/>
          <a:p>
            <a:pPr algn="ctr"/>
            <a:fld id="{2D9A43B7-4510-4DEB-B46F-69CB46569A0A}" type="slidenum">
              <a:rPr lang="en-US" sz="1000" smtClean="0"/>
              <a:pPr algn="ctr"/>
              <a:t>‹#›</a:t>
            </a:fld>
            <a:endParaRPr lang="en-US" sz="1000"/>
          </a:p>
        </p:txBody>
      </p:sp>
      <p:sp>
        <p:nvSpPr>
          <p:cNvPr id="4" name="TextBox 3">
            <a:extLst>
              <a:ext uri="{FF2B5EF4-FFF2-40B4-BE49-F238E27FC236}">
                <a16:creationId xmlns:a16="http://schemas.microsoft.com/office/drawing/2014/main" id="{156C2BC3-ABAE-404D-A86F-51BA6E1D363F}"/>
              </a:ext>
            </a:extLst>
          </p:cNvPr>
          <p:cNvSpPr txBox="1"/>
          <p:nvPr userDrawn="1"/>
        </p:nvSpPr>
        <p:spPr>
          <a:xfrm>
            <a:off x="4144941" y="6400800"/>
            <a:ext cx="3505200" cy="261610"/>
          </a:xfrm>
          <a:prstGeom prst="rect">
            <a:avLst/>
          </a:prstGeom>
          <a:noFill/>
        </p:spPr>
        <p:txBody>
          <a:bodyPr wrap="square" rtlCol="0">
            <a:spAutoFit/>
          </a:bodyPr>
          <a:lstStyle/>
          <a:p>
            <a:pPr algn="ctr"/>
            <a:r>
              <a:rPr lang="en-US" sz="1100">
                <a:solidFill>
                  <a:schemeClr val="accent1"/>
                </a:solidFill>
              </a:rPr>
              <a:t>CEbP Proprietary: Do Not Distribute</a:t>
            </a:r>
          </a:p>
        </p:txBody>
      </p:sp>
    </p:spTree>
    <p:extLst>
      <p:ext uri="{BB962C8B-B14F-4D97-AF65-F5344CB8AC3E}">
        <p14:creationId xmlns:p14="http://schemas.microsoft.com/office/powerpoint/2010/main" val="1017315774"/>
      </p:ext>
    </p:extLst>
  </p:cSld>
  <p:clrMapOvr>
    <a:masterClrMapping/>
  </p:clrMapOvr>
  <p:extLst>
    <p:ext uri="{DCECCB84-F9BA-43D5-87BE-67443E8EF086}">
      <p15:sldGuideLst xmlns:p15="http://schemas.microsoft.com/office/powerpoint/2012/main">
        <p15:guide id="1" orient="horz" pos="67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with page numb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8B0467-6060-4FAA-BD56-772F40BF4F1A}"/>
              </a:ext>
            </a:extLst>
          </p:cNvPr>
          <p:cNvSpPr txBox="1"/>
          <p:nvPr/>
        </p:nvSpPr>
        <p:spPr>
          <a:xfrm>
            <a:off x="11582400" y="6400800"/>
            <a:ext cx="457200" cy="246221"/>
          </a:xfrm>
          <a:prstGeom prst="rect">
            <a:avLst/>
          </a:prstGeom>
          <a:noFill/>
        </p:spPr>
        <p:txBody>
          <a:bodyPr wrap="square" rtlCol="0">
            <a:spAutoFit/>
          </a:bodyPr>
          <a:lstStyle/>
          <a:p>
            <a:pPr algn="ctr"/>
            <a:fld id="{2D9A43B7-4510-4DEB-B46F-69CB46569A0A}" type="slidenum">
              <a:rPr lang="en-US" sz="1000" smtClean="0"/>
              <a:pPr algn="ctr"/>
              <a:t>‹#›</a:t>
            </a:fld>
            <a:endParaRPr lang="en-US" sz="1000"/>
          </a:p>
        </p:txBody>
      </p:sp>
      <p:sp>
        <p:nvSpPr>
          <p:cNvPr id="3" name="TextBox 2">
            <a:extLst>
              <a:ext uri="{FF2B5EF4-FFF2-40B4-BE49-F238E27FC236}">
                <a16:creationId xmlns:a16="http://schemas.microsoft.com/office/drawing/2014/main" id="{1E9A6D8B-5E96-4891-940C-A58736A6F740}"/>
              </a:ext>
            </a:extLst>
          </p:cNvPr>
          <p:cNvSpPr txBox="1"/>
          <p:nvPr userDrawn="1"/>
        </p:nvSpPr>
        <p:spPr>
          <a:xfrm>
            <a:off x="4144941" y="6400800"/>
            <a:ext cx="3505200" cy="261610"/>
          </a:xfrm>
          <a:prstGeom prst="rect">
            <a:avLst/>
          </a:prstGeom>
          <a:noFill/>
        </p:spPr>
        <p:txBody>
          <a:bodyPr wrap="square" rtlCol="0">
            <a:spAutoFit/>
          </a:bodyPr>
          <a:lstStyle/>
          <a:p>
            <a:pPr algn="ctr"/>
            <a:r>
              <a:rPr lang="en-US" sz="1100">
                <a:solidFill>
                  <a:schemeClr val="accent1"/>
                </a:solidFill>
              </a:rPr>
              <a:t>CEbP Proprietary: Do Not Distribute</a:t>
            </a:r>
          </a:p>
        </p:txBody>
      </p:sp>
    </p:spTree>
    <p:extLst>
      <p:ext uri="{BB962C8B-B14F-4D97-AF65-F5344CB8AC3E}">
        <p14:creationId xmlns:p14="http://schemas.microsoft.com/office/powerpoint/2010/main" val="11418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523926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5733" y="304801"/>
            <a:ext cx="10643616" cy="731838"/>
          </a:xfrm>
        </p:spPr>
        <p:txBody>
          <a:bodyPr/>
          <a:lstStyle>
            <a:lvl1pPr>
              <a:defRPr>
                <a:solidFill>
                  <a:schemeClr val="accent2"/>
                </a:solidFill>
              </a:defRPr>
            </a:lvl1pPr>
          </a:lstStyle>
          <a:p>
            <a:r>
              <a:rPr lang="en-US"/>
              <a:t>Click to edit Master title style</a:t>
            </a:r>
          </a:p>
        </p:txBody>
      </p:sp>
      <p:sp>
        <p:nvSpPr>
          <p:cNvPr id="3" name="Content Placeholder 2"/>
          <p:cNvSpPr>
            <a:spLocks noGrp="1"/>
          </p:cNvSpPr>
          <p:nvPr>
            <p:ph idx="1" hasCustomPrompt="1"/>
          </p:nvPr>
        </p:nvSpPr>
        <p:spPr>
          <a:xfrm>
            <a:off x="685800" y="1051560"/>
            <a:ext cx="10533888" cy="4946904"/>
          </a:xfrm>
        </p:spPr>
        <p:txBody>
          <a:bodyPr/>
          <a:lstStyle>
            <a:lvl3pPr>
              <a:defRPr sz="2400"/>
            </a:lvl3p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11"/>
          </p:nvPr>
        </p:nvSpPr>
        <p:spPr/>
        <p:txBody>
          <a:bodyPr/>
          <a:lstStyle/>
          <a:p>
            <a:endParaRPr lang="en-US"/>
          </a:p>
        </p:txBody>
      </p:sp>
      <p:sp>
        <p:nvSpPr>
          <p:cNvPr id="7" name="TextBox 6">
            <a:extLst>
              <a:ext uri="{FF2B5EF4-FFF2-40B4-BE49-F238E27FC236}">
                <a16:creationId xmlns:a16="http://schemas.microsoft.com/office/drawing/2014/main" id="{C90F4C4D-55D4-466B-93DE-23695784FC39}"/>
              </a:ext>
            </a:extLst>
          </p:cNvPr>
          <p:cNvSpPr txBox="1">
            <a:spLocks/>
          </p:cNvSpPr>
          <p:nvPr/>
        </p:nvSpPr>
        <p:spPr>
          <a:xfrm>
            <a:off x="11582400" y="6400800"/>
            <a:ext cx="457200" cy="246888"/>
          </a:xfrm>
          <a:prstGeom prst="rect">
            <a:avLst/>
          </a:prstGeom>
          <a:noFill/>
        </p:spPr>
        <p:txBody>
          <a:bodyPr wrap="square" rtlCol="0" anchor="ctr">
            <a:spAutoFit/>
          </a:bodyPr>
          <a:lstStyle/>
          <a:p>
            <a:pPr algn="ctr"/>
            <a:fld id="{2D9A43B7-4510-4DEB-B46F-69CB46569A0A}" type="slidenum">
              <a:rPr lang="en-US" sz="1000" smtClean="0"/>
              <a:pPr algn="ctr"/>
              <a:t>‹#›</a:t>
            </a:fld>
            <a:endParaRPr lang="en-US" sz="1000"/>
          </a:p>
        </p:txBody>
      </p:sp>
    </p:spTree>
    <p:extLst>
      <p:ext uri="{BB962C8B-B14F-4D97-AF65-F5344CB8AC3E}">
        <p14:creationId xmlns:p14="http://schemas.microsoft.com/office/powerpoint/2010/main" val="2023163547"/>
      </p:ext>
    </p:extLst>
  </p:cSld>
  <p:clrMapOvr>
    <a:masterClrMapping/>
  </p:clrMapOvr>
  <p:extLst>
    <p:ext uri="{DCECCB84-F9BA-43D5-87BE-67443E8EF086}">
      <p15:sldGuideLst xmlns:p15="http://schemas.microsoft.com/office/powerpoint/2012/main">
        <p15:guide id="1" orient="horz" pos="67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0" y="2941637"/>
            <a:ext cx="11125200" cy="974726"/>
          </a:xfrm>
        </p:spPr>
        <p:txBody>
          <a:bodyPr>
            <a:noAutofit/>
          </a:bodyPr>
          <a:lstStyle>
            <a:lvl1pPr algn="ctr">
              <a:defRPr sz="4800">
                <a:solidFill>
                  <a:schemeClr val="accent2"/>
                </a:solidFill>
              </a:defRPr>
            </a:lvl1pPr>
          </a:lstStyle>
          <a:p>
            <a:r>
              <a:rPr lang="en-US"/>
              <a:t>Click to edit slide </a:t>
            </a:r>
          </a:p>
        </p:txBody>
      </p:sp>
      <p:pic>
        <p:nvPicPr>
          <p:cNvPr id="4" name="Picture 3">
            <a:extLst>
              <a:ext uri="{FF2B5EF4-FFF2-40B4-BE49-F238E27FC236}">
                <a16:creationId xmlns:a16="http://schemas.microsoft.com/office/drawing/2014/main" id="{86601F95-8DC7-4E8C-835A-917B8EE41178}"/>
              </a:ext>
            </a:extLst>
          </p:cNvPr>
          <p:cNvPicPr>
            <a:picLocks noChangeAspect="1"/>
          </p:cNvPicPr>
          <p:nvPr/>
        </p:nvPicPr>
        <p:blipFill>
          <a:blip r:embed="rId2"/>
          <a:stretch>
            <a:fillRect/>
          </a:stretch>
        </p:blipFill>
        <p:spPr>
          <a:xfrm>
            <a:off x="10591889" y="5410200"/>
            <a:ext cx="1106897" cy="1144000"/>
          </a:xfrm>
          <a:prstGeom prst="rect">
            <a:avLst/>
          </a:prstGeom>
          <a:ln>
            <a:noFill/>
          </a:ln>
        </p:spPr>
      </p:pic>
      <p:pic>
        <p:nvPicPr>
          <p:cNvPr id="5" name="Picture 4">
            <a:extLst>
              <a:ext uri="{FF2B5EF4-FFF2-40B4-BE49-F238E27FC236}">
                <a16:creationId xmlns:a16="http://schemas.microsoft.com/office/drawing/2014/main" id="{C8DDAE57-4FE1-4014-97E4-A80CD60EE00D}"/>
              </a:ext>
            </a:extLst>
          </p:cNvPr>
          <p:cNvPicPr>
            <a:picLocks noChangeAspect="1"/>
          </p:cNvPicPr>
          <p:nvPr/>
        </p:nvPicPr>
        <p:blipFill>
          <a:blip r:embed="rId2"/>
          <a:stretch>
            <a:fillRect/>
          </a:stretch>
        </p:blipFill>
        <p:spPr>
          <a:xfrm>
            <a:off x="10591889" y="5410200"/>
            <a:ext cx="1106897" cy="1144000"/>
          </a:xfrm>
          <a:prstGeom prst="rect">
            <a:avLst/>
          </a:prstGeom>
          <a:ln>
            <a:noFill/>
          </a:ln>
        </p:spPr>
      </p:pic>
      <p:pic>
        <p:nvPicPr>
          <p:cNvPr id="6" name="Picture 5">
            <a:extLst>
              <a:ext uri="{FF2B5EF4-FFF2-40B4-BE49-F238E27FC236}">
                <a16:creationId xmlns:a16="http://schemas.microsoft.com/office/drawing/2014/main" id="{334AE0BE-1F76-43F2-BA32-849657950DB0}"/>
              </a:ext>
            </a:extLst>
          </p:cNvPr>
          <p:cNvPicPr>
            <a:picLocks noChangeAspect="1"/>
          </p:cNvPicPr>
          <p:nvPr userDrawn="1"/>
        </p:nvPicPr>
        <p:blipFill>
          <a:blip r:embed="rId2"/>
          <a:stretch>
            <a:fillRect/>
          </a:stretch>
        </p:blipFill>
        <p:spPr>
          <a:xfrm>
            <a:off x="10591889" y="5410200"/>
            <a:ext cx="1106897" cy="1144000"/>
          </a:xfrm>
          <a:prstGeom prst="rect">
            <a:avLst/>
          </a:prstGeom>
          <a:ln>
            <a:noFill/>
          </a:ln>
        </p:spPr>
      </p:pic>
    </p:spTree>
    <p:extLst>
      <p:ext uri="{BB962C8B-B14F-4D97-AF65-F5344CB8AC3E}">
        <p14:creationId xmlns:p14="http://schemas.microsoft.com/office/powerpoint/2010/main" val="3401884202"/>
      </p:ext>
    </p:extLst>
  </p:cSld>
  <p:clrMapOvr>
    <a:masterClrMapping/>
  </p:clrMapOvr>
  <p:extLst>
    <p:ext uri="{DCECCB84-F9BA-43D5-87BE-67443E8EF086}">
      <p15:sldGuideLst xmlns:p15="http://schemas.microsoft.com/office/powerpoint/2012/main">
        <p15:guide id="1" orient="horz" pos="1824">
          <p15:clr>
            <a:srgbClr val="FBAE40"/>
          </p15:clr>
        </p15:guide>
        <p15:guide id="2" orient="horz" pos="249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losing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4CA2A5-CAA4-4B7F-B7A8-A9C8FA8910A8}"/>
              </a:ext>
            </a:extLst>
          </p:cNvPr>
          <p:cNvPicPr>
            <a:picLocks noChangeAspect="1"/>
          </p:cNvPicPr>
          <p:nvPr/>
        </p:nvPicPr>
        <p:blipFill>
          <a:blip r:embed="rId2"/>
          <a:stretch>
            <a:fillRect/>
          </a:stretch>
        </p:blipFill>
        <p:spPr>
          <a:xfrm>
            <a:off x="4636170" y="1920240"/>
            <a:ext cx="2919659" cy="3017520"/>
          </a:xfrm>
          <a:prstGeom prst="rect">
            <a:avLst/>
          </a:prstGeom>
        </p:spPr>
      </p:pic>
      <p:pic>
        <p:nvPicPr>
          <p:cNvPr id="4" name="Picture 3">
            <a:extLst>
              <a:ext uri="{FF2B5EF4-FFF2-40B4-BE49-F238E27FC236}">
                <a16:creationId xmlns:a16="http://schemas.microsoft.com/office/drawing/2014/main" id="{7574AF03-1B1A-42BC-8CE2-A83DB4EB2018}"/>
              </a:ext>
            </a:extLst>
          </p:cNvPr>
          <p:cNvPicPr>
            <a:picLocks noChangeAspect="1"/>
          </p:cNvPicPr>
          <p:nvPr/>
        </p:nvPicPr>
        <p:blipFill>
          <a:blip r:embed="rId2"/>
          <a:stretch>
            <a:fillRect/>
          </a:stretch>
        </p:blipFill>
        <p:spPr>
          <a:xfrm>
            <a:off x="4636170" y="1920240"/>
            <a:ext cx="2919659" cy="3017520"/>
          </a:xfrm>
          <a:prstGeom prst="rect">
            <a:avLst/>
          </a:prstGeom>
        </p:spPr>
      </p:pic>
      <p:pic>
        <p:nvPicPr>
          <p:cNvPr id="5" name="Picture 4">
            <a:extLst>
              <a:ext uri="{FF2B5EF4-FFF2-40B4-BE49-F238E27FC236}">
                <a16:creationId xmlns:a16="http://schemas.microsoft.com/office/drawing/2014/main" id="{3888758C-0B44-49D9-ADF1-2623AE100210}"/>
              </a:ext>
            </a:extLst>
          </p:cNvPr>
          <p:cNvPicPr>
            <a:picLocks noChangeAspect="1"/>
          </p:cNvPicPr>
          <p:nvPr userDrawn="1"/>
        </p:nvPicPr>
        <p:blipFill>
          <a:blip r:embed="rId2"/>
          <a:stretch>
            <a:fillRect/>
          </a:stretch>
        </p:blipFill>
        <p:spPr>
          <a:xfrm>
            <a:off x="4636170" y="1920240"/>
            <a:ext cx="2919659" cy="3017520"/>
          </a:xfrm>
          <a:prstGeom prst="rect">
            <a:avLst/>
          </a:prstGeom>
        </p:spPr>
      </p:pic>
    </p:spTree>
    <p:extLst>
      <p:ext uri="{BB962C8B-B14F-4D97-AF65-F5344CB8AC3E}">
        <p14:creationId xmlns:p14="http://schemas.microsoft.com/office/powerpoint/2010/main" val="9266456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name="1_Blank">
    <p:bg>
      <p:bgPr>
        <a:solidFill>
          <a:srgbClr val="37A5DD"/>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4768668" y="2057400"/>
            <a:ext cx="2654665" cy="2743200"/>
          </a:xfrm>
          <a:prstGeom prst="rect">
            <a:avLst/>
          </a:prstGeom>
        </p:spPr>
      </p:pic>
    </p:spTree>
    <p:extLst>
      <p:ext uri="{BB962C8B-B14F-4D97-AF65-F5344CB8AC3E}">
        <p14:creationId xmlns:p14="http://schemas.microsoft.com/office/powerpoint/2010/main" val="2091625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5733" y="304801"/>
            <a:ext cx="10250763" cy="731838"/>
          </a:xfrm>
        </p:spPr>
        <p:txBody>
          <a:bodyPr/>
          <a:lstStyle>
            <a:lvl1pPr>
              <a:defRPr>
                <a:solidFill>
                  <a:schemeClr val="accent2"/>
                </a:solidFill>
              </a:defRPr>
            </a:lvl1pPr>
          </a:lstStyle>
          <a:p>
            <a:r>
              <a:rPr lang="en-US"/>
              <a:t>Click to edit Master title style</a:t>
            </a:r>
          </a:p>
        </p:txBody>
      </p:sp>
      <p:sp>
        <p:nvSpPr>
          <p:cNvPr id="3" name="Content Placeholder 2"/>
          <p:cNvSpPr>
            <a:spLocks noGrp="1"/>
          </p:cNvSpPr>
          <p:nvPr>
            <p:ph idx="1" hasCustomPrompt="1"/>
          </p:nvPr>
        </p:nvSpPr>
        <p:spPr>
          <a:xfrm>
            <a:off x="685800" y="1051560"/>
            <a:ext cx="10140696" cy="4946904"/>
          </a:xfrm>
        </p:spPr>
        <p:txBody>
          <a:bodyPr/>
          <a:lstStyle>
            <a:lvl3pPr>
              <a:defRPr sz="2400"/>
            </a:lvl3p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11"/>
          </p:nvPr>
        </p:nvSpPr>
        <p:spPr/>
        <p:txBody>
          <a:bodyPr/>
          <a:lstStyle/>
          <a:p>
            <a:endParaRPr lang="en-US"/>
          </a:p>
        </p:txBody>
      </p:sp>
      <p:sp>
        <p:nvSpPr>
          <p:cNvPr id="9" name="TextBox 8">
            <a:extLst>
              <a:ext uri="{FF2B5EF4-FFF2-40B4-BE49-F238E27FC236}">
                <a16:creationId xmlns:a16="http://schemas.microsoft.com/office/drawing/2014/main" id="{0BE8DA3A-0ABB-40E7-B33E-F60E6BAAE221}"/>
              </a:ext>
            </a:extLst>
          </p:cNvPr>
          <p:cNvSpPr txBox="1"/>
          <p:nvPr/>
        </p:nvSpPr>
        <p:spPr>
          <a:xfrm>
            <a:off x="11582400" y="6400800"/>
            <a:ext cx="457200" cy="246888"/>
          </a:xfrm>
          <a:prstGeom prst="rect">
            <a:avLst/>
          </a:prstGeom>
          <a:noFill/>
        </p:spPr>
        <p:txBody>
          <a:bodyPr wrap="square" rtlCol="0">
            <a:spAutoFit/>
          </a:bodyPr>
          <a:lstStyle/>
          <a:p>
            <a:pPr algn="ctr"/>
            <a:fld id="{2D9A43B7-4510-4DEB-B46F-69CB46569A0A}" type="slidenum">
              <a:rPr lang="en-US" sz="1000" smtClean="0"/>
              <a:pPr algn="ctr"/>
              <a:t>‹#›</a:t>
            </a:fld>
            <a:endParaRPr lang="en-US" sz="1000"/>
          </a:p>
        </p:txBody>
      </p:sp>
      <p:pic>
        <p:nvPicPr>
          <p:cNvPr id="7" name="Picture 6">
            <a:extLst>
              <a:ext uri="{FF2B5EF4-FFF2-40B4-BE49-F238E27FC236}">
                <a16:creationId xmlns:a16="http://schemas.microsoft.com/office/drawing/2014/main" id="{605E648E-4A5B-4D87-BF8B-4DB43553872E}"/>
              </a:ext>
            </a:extLst>
          </p:cNvPr>
          <p:cNvPicPr>
            <a:picLocks noChangeAspect="1"/>
          </p:cNvPicPr>
          <p:nvPr/>
        </p:nvPicPr>
        <p:blipFill>
          <a:blip r:embed="rId2"/>
          <a:stretch>
            <a:fillRect/>
          </a:stretch>
        </p:blipFill>
        <p:spPr>
          <a:xfrm>
            <a:off x="11064240" y="274320"/>
            <a:ext cx="839042" cy="1005840"/>
          </a:xfrm>
          <a:prstGeom prst="rect">
            <a:avLst/>
          </a:prstGeom>
        </p:spPr>
      </p:pic>
      <p:sp>
        <p:nvSpPr>
          <p:cNvPr id="10" name="Text Placeholder 9">
            <a:extLst>
              <a:ext uri="{FF2B5EF4-FFF2-40B4-BE49-F238E27FC236}">
                <a16:creationId xmlns:a16="http://schemas.microsoft.com/office/drawing/2014/main" id="{700E14D0-277C-43A5-920C-DB27583D1F92}"/>
              </a:ext>
            </a:extLst>
          </p:cNvPr>
          <p:cNvSpPr>
            <a:spLocks noGrp="1"/>
          </p:cNvSpPr>
          <p:nvPr>
            <p:ph type="body" sz="quarter" idx="12" hasCustomPrompt="1"/>
          </p:nvPr>
        </p:nvSpPr>
        <p:spPr>
          <a:xfrm>
            <a:off x="11064239" y="609600"/>
            <a:ext cx="822960" cy="533400"/>
          </a:xfrm>
        </p:spPr>
        <p:txBody>
          <a:bodyPr/>
          <a:lstStyle>
            <a:lvl1pPr marL="0" indent="0" algn="ctr">
              <a:buNone/>
              <a:defRPr sz="1400">
                <a:solidFill>
                  <a:srgbClr val="FF0000"/>
                </a:solidFill>
              </a:defRPr>
            </a:lvl1pPr>
          </a:lstStyle>
          <a:p>
            <a:pPr lvl="0"/>
            <a:r>
              <a:rPr lang="en-US"/>
              <a:t>Report page #</a:t>
            </a:r>
          </a:p>
        </p:txBody>
      </p:sp>
    </p:spTree>
    <p:extLst>
      <p:ext uri="{BB962C8B-B14F-4D97-AF65-F5344CB8AC3E}">
        <p14:creationId xmlns:p14="http://schemas.microsoft.com/office/powerpoint/2010/main" val="3493271866"/>
      </p:ext>
    </p:extLst>
  </p:cSld>
  <p:clrMapOvr>
    <a:masterClrMapping/>
  </p:clrMapOvr>
  <p:extLst>
    <p:ext uri="{DCECCB84-F9BA-43D5-87BE-67443E8EF086}">
      <p15:sldGuideLst xmlns:p15="http://schemas.microsoft.com/office/powerpoint/2012/main">
        <p15:guide id="1" orient="horz" pos="67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ransition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240280"/>
            <a:ext cx="10363200" cy="974726"/>
          </a:xfrm>
        </p:spPr>
        <p:txBody>
          <a:bodyPr>
            <a:noAutofit/>
          </a:bodyPr>
          <a:lstStyle>
            <a:lvl1pPr algn="l">
              <a:defRPr sz="4800">
                <a:solidFill>
                  <a:schemeClr val="accent2"/>
                </a:solidFill>
              </a:defRPr>
            </a:lvl1pPr>
          </a:lstStyle>
          <a:p>
            <a:r>
              <a:rPr lang="en-US"/>
              <a:t>Transition Slide</a:t>
            </a:r>
          </a:p>
        </p:txBody>
      </p:sp>
      <p:sp>
        <p:nvSpPr>
          <p:cNvPr id="3" name="Subtitle 2"/>
          <p:cNvSpPr>
            <a:spLocks noGrp="1"/>
          </p:cNvSpPr>
          <p:nvPr>
            <p:ph type="subTitle" idx="1"/>
          </p:nvPr>
        </p:nvSpPr>
        <p:spPr>
          <a:xfrm>
            <a:off x="731520" y="3657600"/>
            <a:ext cx="10314432" cy="1216152"/>
          </a:xfrm>
        </p:spPr>
        <p:txBody>
          <a:bodyPr>
            <a:noAutofit/>
          </a:bodyPr>
          <a:lstStyle>
            <a:lvl1pPr marL="0" indent="0" algn="l">
              <a:buNone/>
              <a:defRPr sz="2800">
                <a:solidFill>
                  <a:srgbClr val="231F2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Picture 3">
            <a:extLst>
              <a:ext uri="{FF2B5EF4-FFF2-40B4-BE49-F238E27FC236}">
                <a16:creationId xmlns:a16="http://schemas.microsoft.com/office/drawing/2014/main" id="{86601F95-8DC7-4E8C-835A-917B8EE41178}"/>
              </a:ext>
            </a:extLst>
          </p:cNvPr>
          <p:cNvPicPr>
            <a:picLocks noChangeAspect="1"/>
          </p:cNvPicPr>
          <p:nvPr/>
        </p:nvPicPr>
        <p:blipFill>
          <a:blip r:embed="rId2"/>
          <a:stretch>
            <a:fillRect/>
          </a:stretch>
        </p:blipFill>
        <p:spPr>
          <a:xfrm>
            <a:off x="10591889" y="5410200"/>
            <a:ext cx="1106897" cy="1144000"/>
          </a:xfrm>
          <a:prstGeom prst="rect">
            <a:avLst/>
          </a:prstGeom>
          <a:ln>
            <a:noFill/>
          </a:ln>
        </p:spPr>
      </p:pic>
      <p:pic>
        <p:nvPicPr>
          <p:cNvPr id="5" name="Picture 4">
            <a:extLst>
              <a:ext uri="{FF2B5EF4-FFF2-40B4-BE49-F238E27FC236}">
                <a16:creationId xmlns:a16="http://schemas.microsoft.com/office/drawing/2014/main" id="{C8DDAE57-4FE1-4014-97E4-A80CD60EE00D}"/>
              </a:ext>
            </a:extLst>
          </p:cNvPr>
          <p:cNvPicPr>
            <a:picLocks noChangeAspect="1"/>
          </p:cNvPicPr>
          <p:nvPr/>
        </p:nvPicPr>
        <p:blipFill>
          <a:blip r:embed="rId2"/>
          <a:stretch>
            <a:fillRect/>
          </a:stretch>
        </p:blipFill>
        <p:spPr>
          <a:xfrm>
            <a:off x="10591889" y="5410200"/>
            <a:ext cx="1106897" cy="1144000"/>
          </a:xfrm>
          <a:prstGeom prst="rect">
            <a:avLst/>
          </a:prstGeom>
          <a:ln>
            <a:noFill/>
          </a:ln>
        </p:spPr>
      </p:pic>
      <p:pic>
        <p:nvPicPr>
          <p:cNvPr id="6" name="Picture 5">
            <a:extLst>
              <a:ext uri="{FF2B5EF4-FFF2-40B4-BE49-F238E27FC236}">
                <a16:creationId xmlns:a16="http://schemas.microsoft.com/office/drawing/2014/main" id="{334AE0BE-1F76-43F2-BA32-849657950DB0}"/>
              </a:ext>
            </a:extLst>
          </p:cNvPr>
          <p:cNvPicPr>
            <a:picLocks noChangeAspect="1"/>
          </p:cNvPicPr>
          <p:nvPr userDrawn="1"/>
        </p:nvPicPr>
        <p:blipFill>
          <a:blip r:embed="rId2"/>
          <a:stretch>
            <a:fillRect/>
          </a:stretch>
        </p:blipFill>
        <p:spPr>
          <a:xfrm>
            <a:off x="10591889" y="5410200"/>
            <a:ext cx="1106897" cy="1144000"/>
          </a:xfrm>
          <a:prstGeom prst="rect">
            <a:avLst/>
          </a:prstGeom>
          <a:ln>
            <a:noFill/>
          </a:ln>
        </p:spPr>
      </p:pic>
    </p:spTree>
    <p:extLst>
      <p:ext uri="{BB962C8B-B14F-4D97-AF65-F5344CB8AC3E}">
        <p14:creationId xmlns:p14="http://schemas.microsoft.com/office/powerpoint/2010/main" val="1739047522"/>
      </p:ext>
    </p:extLst>
  </p:cSld>
  <p:clrMapOvr>
    <a:masterClrMapping/>
  </p:clrMapOvr>
  <p:extLst>
    <p:ext uri="{DCECCB84-F9BA-43D5-87BE-67443E8EF086}">
      <p15:sldGuideLst xmlns:p15="http://schemas.microsoft.com/office/powerpoint/2012/main">
        <p15:guide id="1" orient="horz" pos="1392" userDrawn="1">
          <p15:clr>
            <a:srgbClr val="FBAE40"/>
          </p15:clr>
        </p15:guide>
        <p15:guide id="2" orient="horz" pos="2016" userDrawn="1">
          <p15:clr>
            <a:srgbClr val="FBAE40"/>
          </p15:clr>
        </p15:guide>
        <p15:guide id="3" orient="horz" pos="2304" userDrawn="1">
          <p15:clr>
            <a:srgbClr val="FBAE40"/>
          </p15:clr>
        </p15:guide>
        <p15:guide id="4" orient="horz" pos="307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72" y="301752"/>
            <a:ext cx="10643616" cy="731838"/>
          </a:xfrm>
        </p:spPr>
        <p:txBody>
          <a:bodyPr/>
          <a:lstStyle>
            <a:lvl1pPr>
              <a:defRPr>
                <a:solidFill>
                  <a:schemeClr val="accent2"/>
                </a:solidFill>
              </a:defRPr>
            </a:lvl1pPr>
          </a:lstStyle>
          <a:p>
            <a:r>
              <a:rPr lang="en-US"/>
              <a:t>Click to Edit Master Title Style</a:t>
            </a:r>
          </a:p>
        </p:txBody>
      </p:sp>
      <p:sp>
        <p:nvSpPr>
          <p:cNvPr id="3" name="Content Placeholder 2"/>
          <p:cNvSpPr>
            <a:spLocks noGrp="1"/>
          </p:cNvSpPr>
          <p:nvPr>
            <p:ph sz="half" idx="1" hasCustomPrompt="1"/>
          </p:nvPr>
        </p:nvSpPr>
        <p:spPr>
          <a:xfrm>
            <a:off x="685800" y="1051560"/>
            <a:ext cx="5184648" cy="49469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hasCustomPrompt="1"/>
          </p:nvPr>
        </p:nvSpPr>
        <p:spPr>
          <a:xfrm>
            <a:off x="5943600" y="1051560"/>
            <a:ext cx="5184648" cy="49469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Footer Placeholder 5"/>
          <p:cNvSpPr>
            <a:spLocks noGrp="1"/>
          </p:cNvSpPr>
          <p:nvPr>
            <p:ph type="ftr" sz="quarter" idx="11"/>
          </p:nvPr>
        </p:nvSpPr>
        <p:spPr/>
        <p:txBody>
          <a:bodyPr/>
          <a:lstStyle/>
          <a:p>
            <a:endParaRPr lang="en-US"/>
          </a:p>
        </p:txBody>
      </p:sp>
      <p:sp>
        <p:nvSpPr>
          <p:cNvPr id="9" name="TextBox 8">
            <a:extLst>
              <a:ext uri="{FF2B5EF4-FFF2-40B4-BE49-F238E27FC236}">
                <a16:creationId xmlns:a16="http://schemas.microsoft.com/office/drawing/2014/main" id="{D7C760A6-EDB3-4817-9B59-DBAACDB974E2}"/>
              </a:ext>
            </a:extLst>
          </p:cNvPr>
          <p:cNvSpPr txBox="1"/>
          <p:nvPr/>
        </p:nvSpPr>
        <p:spPr>
          <a:xfrm>
            <a:off x="11582400" y="6400800"/>
            <a:ext cx="457200" cy="246888"/>
          </a:xfrm>
          <a:prstGeom prst="rect">
            <a:avLst/>
          </a:prstGeom>
          <a:noFill/>
        </p:spPr>
        <p:txBody>
          <a:bodyPr wrap="square" rtlCol="0">
            <a:spAutoFit/>
          </a:bodyPr>
          <a:lstStyle/>
          <a:p>
            <a:pPr algn="ctr"/>
            <a:fld id="{2D9A43B7-4510-4DEB-B46F-69CB46569A0A}" type="slidenum">
              <a:rPr lang="en-US" sz="1000" smtClean="0"/>
              <a:pPr algn="ctr"/>
              <a:t>‹#›</a:t>
            </a:fld>
            <a:endParaRPr lang="en-US" sz="1000"/>
          </a:p>
        </p:txBody>
      </p:sp>
    </p:spTree>
    <p:extLst>
      <p:ext uri="{BB962C8B-B14F-4D97-AF65-F5344CB8AC3E}">
        <p14:creationId xmlns:p14="http://schemas.microsoft.com/office/powerpoint/2010/main" val="1238164107"/>
      </p:ext>
    </p:extLst>
  </p:cSld>
  <p:clrMapOvr>
    <a:masterClrMapping/>
  </p:clrMapOvr>
  <p:extLst>
    <p:ext uri="{DCECCB84-F9BA-43D5-87BE-67443E8EF086}">
      <p15:sldGuideLst xmlns:p15="http://schemas.microsoft.com/office/powerpoint/2012/main">
        <p15:guide id="1" orient="horz" pos="67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6072" y="301752"/>
            <a:ext cx="10250424" cy="731838"/>
          </a:xfrm>
        </p:spPr>
        <p:txBody>
          <a:bodyPr/>
          <a:lstStyle>
            <a:lvl1pPr>
              <a:defRPr>
                <a:solidFill>
                  <a:schemeClr val="accent2"/>
                </a:solidFill>
              </a:defRPr>
            </a:lvl1pPr>
          </a:lstStyle>
          <a:p>
            <a:r>
              <a:rPr lang="en-US"/>
              <a:t>Click to Edit Master Title Style</a:t>
            </a:r>
          </a:p>
        </p:txBody>
      </p:sp>
      <p:sp>
        <p:nvSpPr>
          <p:cNvPr id="3" name="Content Placeholder 2"/>
          <p:cNvSpPr>
            <a:spLocks noGrp="1"/>
          </p:cNvSpPr>
          <p:nvPr>
            <p:ph sz="half" idx="1" hasCustomPrompt="1"/>
          </p:nvPr>
        </p:nvSpPr>
        <p:spPr>
          <a:xfrm>
            <a:off x="685800" y="1051560"/>
            <a:ext cx="5029200" cy="49469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hasCustomPrompt="1"/>
          </p:nvPr>
        </p:nvSpPr>
        <p:spPr>
          <a:xfrm>
            <a:off x="5791200" y="1051560"/>
            <a:ext cx="5029200" cy="49469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Footer Placeholder 5"/>
          <p:cNvSpPr>
            <a:spLocks noGrp="1"/>
          </p:cNvSpPr>
          <p:nvPr>
            <p:ph type="ftr" sz="quarter" idx="11"/>
          </p:nvPr>
        </p:nvSpPr>
        <p:spPr/>
        <p:txBody>
          <a:bodyPr/>
          <a:lstStyle/>
          <a:p>
            <a:endParaRPr lang="en-US"/>
          </a:p>
        </p:txBody>
      </p:sp>
      <p:pic>
        <p:nvPicPr>
          <p:cNvPr id="10" name="Picture 9">
            <a:extLst>
              <a:ext uri="{FF2B5EF4-FFF2-40B4-BE49-F238E27FC236}">
                <a16:creationId xmlns:a16="http://schemas.microsoft.com/office/drawing/2014/main" id="{F4C69DF4-8DEB-4170-A81C-818D867519CE}"/>
              </a:ext>
            </a:extLst>
          </p:cNvPr>
          <p:cNvPicPr>
            <a:picLocks noChangeAspect="1"/>
          </p:cNvPicPr>
          <p:nvPr userDrawn="1"/>
        </p:nvPicPr>
        <p:blipFill>
          <a:blip r:embed="rId2"/>
          <a:stretch>
            <a:fillRect/>
          </a:stretch>
        </p:blipFill>
        <p:spPr>
          <a:xfrm>
            <a:off x="11064240" y="274320"/>
            <a:ext cx="839042" cy="1005840"/>
          </a:xfrm>
          <a:prstGeom prst="rect">
            <a:avLst/>
          </a:prstGeom>
        </p:spPr>
      </p:pic>
      <p:sp>
        <p:nvSpPr>
          <p:cNvPr id="11" name="Text Placeholder 9">
            <a:extLst>
              <a:ext uri="{FF2B5EF4-FFF2-40B4-BE49-F238E27FC236}">
                <a16:creationId xmlns:a16="http://schemas.microsoft.com/office/drawing/2014/main" id="{32DCD13F-DB52-4F4C-A4B5-27A58F5F0820}"/>
              </a:ext>
            </a:extLst>
          </p:cNvPr>
          <p:cNvSpPr>
            <a:spLocks noGrp="1"/>
          </p:cNvSpPr>
          <p:nvPr>
            <p:ph type="body" sz="quarter" idx="12" hasCustomPrompt="1"/>
          </p:nvPr>
        </p:nvSpPr>
        <p:spPr>
          <a:xfrm>
            <a:off x="11064240" y="609600"/>
            <a:ext cx="822960" cy="533400"/>
          </a:xfrm>
        </p:spPr>
        <p:txBody>
          <a:bodyPr/>
          <a:lstStyle>
            <a:lvl1pPr marL="0" indent="0" algn="ctr">
              <a:buNone/>
              <a:defRPr sz="1400">
                <a:solidFill>
                  <a:srgbClr val="FF0000"/>
                </a:solidFill>
              </a:defRPr>
            </a:lvl1pPr>
          </a:lstStyle>
          <a:p>
            <a:pPr lvl="0"/>
            <a:r>
              <a:rPr lang="en-US"/>
              <a:t>Report page #</a:t>
            </a:r>
          </a:p>
        </p:txBody>
      </p:sp>
      <p:sp>
        <p:nvSpPr>
          <p:cNvPr id="14" name="TextBox 13">
            <a:extLst>
              <a:ext uri="{FF2B5EF4-FFF2-40B4-BE49-F238E27FC236}">
                <a16:creationId xmlns:a16="http://schemas.microsoft.com/office/drawing/2014/main" id="{7C799DEF-AE32-4D6F-96F0-52564E9EDF0C}"/>
              </a:ext>
            </a:extLst>
          </p:cNvPr>
          <p:cNvSpPr txBox="1"/>
          <p:nvPr userDrawn="1"/>
        </p:nvSpPr>
        <p:spPr>
          <a:xfrm>
            <a:off x="11582400" y="6400800"/>
            <a:ext cx="457200" cy="246888"/>
          </a:xfrm>
          <a:prstGeom prst="rect">
            <a:avLst/>
          </a:prstGeom>
          <a:noFill/>
        </p:spPr>
        <p:txBody>
          <a:bodyPr wrap="square" rtlCol="0">
            <a:spAutoFit/>
          </a:bodyPr>
          <a:lstStyle/>
          <a:p>
            <a:pPr algn="ctr"/>
            <a:fld id="{2D9A43B7-4510-4DEB-B46F-69CB46569A0A}" type="slidenum">
              <a:rPr lang="en-US" sz="1000" smtClean="0"/>
              <a:pPr algn="ctr"/>
              <a:t>‹#›</a:t>
            </a:fld>
            <a:endParaRPr lang="en-US" sz="1000"/>
          </a:p>
        </p:txBody>
      </p:sp>
    </p:spTree>
    <p:extLst>
      <p:ext uri="{BB962C8B-B14F-4D97-AF65-F5344CB8AC3E}">
        <p14:creationId xmlns:p14="http://schemas.microsoft.com/office/powerpoint/2010/main" val="2150175790"/>
      </p:ext>
    </p:extLst>
  </p:cSld>
  <p:clrMapOvr>
    <a:masterClrMapping/>
  </p:clrMapOvr>
  <p:extLst>
    <p:ext uri="{DCECCB84-F9BA-43D5-87BE-67443E8EF086}">
      <p15:sldGuideLst xmlns:p15="http://schemas.microsoft.com/office/powerpoint/2012/main">
        <p15:guide id="1" orient="horz" pos="67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with page number">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28B0467-6060-4FAA-BD56-772F40BF4F1A}"/>
              </a:ext>
            </a:extLst>
          </p:cNvPr>
          <p:cNvSpPr txBox="1"/>
          <p:nvPr/>
        </p:nvSpPr>
        <p:spPr>
          <a:xfrm>
            <a:off x="11582400" y="6400800"/>
            <a:ext cx="457200" cy="246221"/>
          </a:xfrm>
          <a:prstGeom prst="rect">
            <a:avLst/>
          </a:prstGeom>
          <a:noFill/>
        </p:spPr>
        <p:txBody>
          <a:bodyPr wrap="square" rtlCol="0">
            <a:spAutoFit/>
          </a:bodyPr>
          <a:lstStyle/>
          <a:p>
            <a:pPr algn="ctr"/>
            <a:fld id="{2D9A43B7-4510-4DEB-B46F-69CB46569A0A}" type="slidenum">
              <a:rPr lang="en-US" sz="1000" smtClean="0"/>
              <a:pPr algn="ctr"/>
              <a:t>‹#›</a:t>
            </a:fld>
            <a:endParaRPr lang="en-US" sz="1000"/>
          </a:p>
        </p:txBody>
      </p:sp>
    </p:spTree>
    <p:extLst>
      <p:ext uri="{BB962C8B-B14F-4D97-AF65-F5344CB8AC3E}">
        <p14:creationId xmlns:p14="http://schemas.microsoft.com/office/powerpoint/2010/main" val="279712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940828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estions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3400" y="2941637"/>
            <a:ext cx="11125200" cy="974726"/>
          </a:xfrm>
        </p:spPr>
        <p:txBody>
          <a:bodyPr>
            <a:noAutofit/>
          </a:bodyPr>
          <a:lstStyle>
            <a:lvl1pPr algn="ctr">
              <a:defRPr sz="4800">
                <a:solidFill>
                  <a:schemeClr val="accent2"/>
                </a:solidFill>
              </a:defRPr>
            </a:lvl1pPr>
          </a:lstStyle>
          <a:p>
            <a:r>
              <a:rPr lang="en-US"/>
              <a:t>Click to edit slide </a:t>
            </a:r>
          </a:p>
        </p:txBody>
      </p:sp>
      <p:pic>
        <p:nvPicPr>
          <p:cNvPr id="4" name="Picture 3">
            <a:extLst>
              <a:ext uri="{FF2B5EF4-FFF2-40B4-BE49-F238E27FC236}">
                <a16:creationId xmlns:a16="http://schemas.microsoft.com/office/drawing/2014/main" id="{86601F95-8DC7-4E8C-835A-917B8EE41178}"/>
              </a:ext>
            </a:extLst>
          </p:cNvPr>
          <p:cNvPicPr>
            <a:picLocks noChangeAspect="1"/>
          </p:cNvPicPr>
          <p:nvPr/>
        </p:nvPicPr>
        <p:blipFill>
          <a:blip r:embed="rId2"/>
          <a:stretch>
            <a:fillRect/>
          </a:stretch>
        </p:blipFill>
        <p:spPr>
          <a:xfrm>
            <a:off x="10591889" y="5410200"/>
            <a:ext cx="1106897" cy="1144000"/>
          </a:xfrm>
          <a:prstGeom prst="rect">
            <a:avLst/>
          </a:prstGeom>
          <a:ln>
            <a:noFill/>
          </a:ln>
        </p:spPr>
      </p:pic>
      <p:pic>
        <p:nvPicPr>
          <p:cNvPr id="5" name="Picture 4">
            <a:extLst>
              <a:ext uri="{FF2B5EF4-FFF2-40B4-BE49-F238E27FC236}">
                <a16:creationId xmlns:a16="http://schemas.microsoft.com/office/drawing/2014/main" id="{C8DDAE57-4FE1-4014-97E4-A80CD60EE00D}"/>
              </a:ext>
            </a:extLst>
          </p:cNvPr>
          <p:cNvPicPr>
            <a:picLocks noChangeAspect="1"/>
          </p:cNvPicPr>
          <p:nvPr/>
        </p:nvPicPr>
        <p:blipFill>
          <a:blip r:embed="rId2"/>
          <a:stretch>
            <a:fillRect/>
          </a:stretch>
        </p:blipFill>
        <p:spPr>
          <a:xfrm>
            <a:off x="10591889" y="5410200"/>
            <a:ext cx="1106897" cy="1144000"/>
          </a:xfrm>
          <a:prstGeom prst="rect">
            <a:avLst/>
          </a:prstGeom>
          <a:ln>
            <a:noFill/>
          </a:ln>
        </p:spPr>
      </p:pic>
      <p:pic>
        <p:nvPicPr>
          <p:cNvPr id="6" name="Picture 5">
            <a:extLst>
              <a:ext uri="{FF2B5EF4-FFF2-40B4-BE49-F238E27FC236}">
                <a16:creationId xmlns:a16="http://schemas.microsoft.com/office/drawing/2014/main" id="{334AE0BE-1F76-43F2-BA32-849657950DB0}"/>
              </a:ext>
            </a:extLst>
          </p:cNvPr>
          <p:cNvPicPr>
            <a:picLocks noChangeAspect="1"/>
          </p:cNvPicPr>
          <p:nvPr userDrawn="1"/>
        </p:nvPicPr>
        <p:blipFill>
          <a:blip r:embed="rId2"/>
          <a:stretch>
            <a:fillRect/>
          </a:stretch>
        </p:blipFill>
        <p:spPr>
          <a:xfrm>
            <a:off x="10591889" y="5410200"/>
            <a:ext cx="1106897" cy="1144000"/>
          </a:xfrm>
          <a:prstGeom prst="rect">
            <a:avLst/>
          </a:prstGeom>
          <a:ln>
            <a:noFill/>
          </a:ln>
        </p:spPr>
      </p:pic>
    </p:spTree>
    <p:extLst>
      <p:ext uri="{BB962C8B-B14F-4D97-AF65-F5344CB8AC3E}">
        <p14:creationId xmlns:p14="http://schemas.microsoft.com/office/powerpoint/2010/main" val="1895920228"/>
      </p:ext>
    </p:extLst>
  </p:cSld>
  <p:clrMapOvr>
    <a:masterClrMapping/>
  </p:clrMapOvr>
  <p:extLst>
    <p:ext uri="{DCECCB84-F9BA-43D5-87BE-67443E8EF086}">
      <p15:sldGuideLst xmlns:p15="http://schemas.microsoft.com/office/powerpoint/2012/main">
        <p15:guide id="1" orient="horz" pos="1824" userDrawn="1">
          <p15:clr>
            <a:srgbClr val="FBAE40"/>
          </p15:clr>
        </p15:guide>
        <p15:guide id="2" orient="horz" pos="249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072" y="301752"/>
            <a:ext cx="10643616" cy="7318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1051560"/>
            <a:ext cx="10533888" cy="494690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3"/>
          </p:nvPr>
        </p:nvSpPr>
        <p:spPr>
          <a:xfrm>
            <a:off x="1524000" y="5991225"/>
            <a:ext cx="3556000" cy="365125"/>
          </a:xfrm>
          <a:prstGeom prst="rect">
            <a:avLst/>
          </a:prstGeom>
        </p:spPr>
        <p:txBody>
          <a:bodyPr vert="horz" lIns="91440" tIns="45720" rIns="91440" bIns="45720" rtlCol="0" anchor="ctr"/>
          <a:lstStyle>
            <a:lvl1pPr algn="l">
              <a:defRPr sz="1400" i="1">
                <a:solidFill>
                  <a:srgbClr val="373F4B"/>
                </a:solidFill>
                <a:latin typeface="+mj-lt"/>
                <a:cs typeface="Arial"/>
              </a:defRPr>
            </a:lvl1pPr>
          </a:lstStyle>
          <a:p>
            <a:endParaRPr lang="en-US"/>
          </a:p>
        </p:txBody>
      </p:sp>
    </p:spTree>
    <p:extLst>
      <p:ext uri="{BB962C8B-B14F-4D97-AF65-F5344CB8AC3E}">
        <p14:creationId xmlns:p14="http://schemas.microsoft.com/office/powerpoint/2010/main" val="1787904509"/>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6" r:id="rId7"/>
    <p:sldLayoutId id="2147483707" r:id="rId8"/>
    <p:sldLayoutId id="2147483709" r:id="rId9"/>
    <p:sldLayoutId id="2147483708" r:id="rId10"/>
  </p:sldLayoutIdLst>
  <p:hf hdr="0" ftr="0" dt="0"/>
  <p:txStyles>
    <p:titleStyle>
      <a:lvl1pPr algn="l" defTabSz="457200" rtl="0" eaLnBrk="1" latinLnBrk="0" hangingPunct="1">
        <a:spcBef>
          <a:spcPct val="0"/>
        </a:spcBef>
        <a:buNone/>
        <a:defRPr sz="3200" kern="1200">
          <a:solidFill>
            <a:schemeClr val="accent2"/>
          </a:solidFill>
          <a:latin typeface="Lato Semibold" panose="020F0502020204030203" pitchFamily="34" charset="0"/>
          <a:ea typeface="Lato Semibold" panose="020F0502020204030203" pitchFamily="34" charset="0"/>
          <a:cs typeface="Lato Semibold" panose="020F0502020204030203" pitchFamily="34" charset="0"/>
        </a:defRPr>
      </a:lvl1pPr>
    </p:titleStyle>
    <p:bodyStyle>
      <a:lvl1pPr marL="342900" indent="-342900" algn="l" defTabSz="457200" rtl="0" eaLnBrk="1" latinLnBrk="0" hangingPunct="1">
        <a:spcBef>
          <a:spcPct val="20000"/>
        </a:spcBef>
        <a:buClr>
          <a:srgbClr val="37A5DD"/>
        </a:buClr>
        <a:buSzPct val="120000"/>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0100" indent="-342900" algn="l" defTabSz="457200" rtl="0" eaLnBrk="1" latinLnBrk="0" hangingPunct="1">
        <a:spcBef>
          <a:spcPct val="20000"/>
        </a:spcBef>
        <a:buClr>
          <a:srgbClr val="37A5DD"/>
        </a:buClr>
        <a:buSzPct val="50000"/>
        <a:buFont typeface="Wingdings" panose="05000000000000000000" pitchFamily="2" charset="2"/>
        <a:buChar char="q"/>
        <a:defRPr sz="26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Clr>
          <a:srgbClr val="37A5DD"/>
        </a:buClr>
        <a:buSzPct val="80000"/>
        <a:buFont typeface="Courier New" panose="02070309020205020404" pitchFamily="49" charset="0"/>
        <a:buChar char="o"/>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1600" kern="1200">
          <a:solidFill>
            <a:srgbClr val="00ADEE"/>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00ADE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2" userDrawn="1">
          <p15:clr>
            <a:srgbClr val="F26B43"/>
          </p15:clr>
        </p15:guide>
        <p15:guide id="2" pos="384" userDrawn="1">
          <p15:clr>
            <a:srgbClr val="F26B43"/>
          </p15:clr>
        </p15:guide>
        <p15:guide id="4" pos="7296" userDrawn="1">
          <p15:clr>
            <a:srgbClr val="F26B43"/>
          </p15:clr>
        </p15:guide>
        <p15:guide id="5" orient="horz"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072" y="301752"/>
            <a:ext cx="10643616" cy="73183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1051560"/>
            <a:ext cx="10533888" cy="4946904"/>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
        <p:nvSpPr>
          <p:cNvPr id="5" name="Footer Placeholder 4"/>
          <p:cNvSpPr>
            <a:spLocks noGrp="1"/>
          </p:cNvSpPr>
          <p:nvPr>
            <p:ph type="ftr" sz="quarter" idx="3"/>
          </p:nvPr>
        </p:nvSpPr>
        <p:spPr>
          <a:xfrm>
            <a:off x="1524000" y="5991225"/>
            <a:ext cx="3556000" cy="365125"/>
          </a:xfrm>
          <a:prstGeom prst="rect">
            <a:avLst/>
          </a:prstGeom>
        </p:spPr>
        <p:txBody>
          <a:bodyPr vert="horz" lIns="91440" tIns="45720" rIns="91440" bIns="45720" rtlCol="0" anchor="ctr"/>
          <a:lstStyle>
            <a:lvl1pPr algn="l">
              <a:defRPr sz="1400" i="1">
                <a:solidFill>
                  <a:srgbClr val="373F4B"/>
                </a:solidFill>
                <a:latin typeface="+mj-lt"/>
                <a:cs typeface="Arial"/>
              </a:defRPr>
            </a:lvl1pPr>
          </a:lstStyle>
          <a:p>
            <a:endParaRPr lang="en-US"/>
          </a:p>
        </p:txBody>
      </p:sp>
    </p:spTree>
    <p:extLst>
      <p:ext uri="{BB962C8B-B14F-4D97-AF65-F5344CB8AC3E}">
        <p14:creationId xmlns:p14="http://schemas.microsoft.com/office/powerpoint/2010/main" val="228627077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hf hdr="0" ftr="0" dt="0"/>
  <p:txStyles>
    <p:titleStyle>
      <a:lvl1pPr algn="l" defTabSz="457200" rtl="0" eaLnBrk="1" latinLnBrk="0" hangingPunct="1">
        <a:spcBef>
          <a:spcPct val="0"/>
        </a:spcBef>
        <a:buNone/>
        <a:defRPr sz="3200" kern="1200">
          <a:solidFill>
            <a:schemeClr val="accent2"/>
          </a:solidFill>
          <a:latin typeface="Lato Semibold" panose="020F0502020204030203" pitchFamily="34" charset="0"/>
          <a:ea typeface="Lato Semibold" panose="020F0502020204030203" pitchFamily="34" charset="0"/>
          <a:cs typeface="Lato Semibold" panose="020F0502020204030203" pitchFamily="34" charset="0"/>
        </a:defRPr>
      </a:lvl1pPr>
    </p:titleStyle>
    <p:bodyStyle>
      <a:lvl1pPr marL="342900" indent="-342900" algn="l" defTabSz="457200" rtl="0" eaLnBrk="1" latinLnBrk="0" hangingPunct="1">
        <a:spcBef>
          <a:spcPct val="20000"/>
        </a:spcBef>
        <a:buClr>
          <a:srgbClr val="37A5DD"/>
        </a:buClr>
        <a:buSzPct val="120000"/>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0100" indent="-342900" algn="l" defTabSz="457200" rtl="0" eaLnBrk="1" latinLnBrk="0" hangingPunct="1">
        <a:spcBef>
          <a:spcPct val="20000"/>
        </a:spcBef>
        <a:buClr>
          <a:srgbClr val="37A5DD"/>
        </a:buClr>
        <a:buSzPct val="50000"/>
        <a:buFont typeface="Wingdings" panose="05000000000000000000" pitchFamily="2" charset="2"/>
        <a:buChar char="q"/>
        <a:defRPr sz="26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Clr>
          <a:srgbClr val="37A5DD"/>
        </a:buClr>
        <a:buSzPct val="80000"/>
        <a:buFont typeface="Courier New" panose="02070309020205020404" pitchFamily="49" charset="0"/>
        <a:buChar char="o"/>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1600" kern="1200">
          <a:solidFill>
            <a:srgbClr val="00ADEE"/>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00ADE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92">
          <p15:clr>
            <a:srgbClr val="F26B43"/>
          </p15:clr>
        </p15:guide>
        <p15:guide id="2" pos="384">
          <p15:clr>
            <a:srgbClr val="F26B43"/>
          </p15:clr>
        </p15:guide>
        <p15:guide id="4" pos="7296">
          <p15:clr>
            <a:srgbClr val="F26B43"/>
          </p15:clr>
        </p15:guide>
        <p15:guide id="5" orient="horz" pos="403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plattk@ohsu.edu"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hyperlink" Target="https://www.iconfinder.com/"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7.png"/><Relationship Id="rId4" Type="http://schemas.openxmlformats.org/officeDocument/2006/relationships/diagramLayout" Target="../diagrams/layout2.xml"/><Relationship Id="rId9"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image" Target="../media/image8.png"/><Relationship Id="rId7" Type="http://schemas.openxmlformats.org/officeDocument/2006/relationships/hyperlink" Target="https://www.iconfinder.com/" TargetMode="External"/><Relationship Id="rId12"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diagramColors" Target="../diagrams/colors3.xml"/><Relationship Id="rId5" Type="http://schemas.openxmlformats.org/officeDocument/2006/relationships/image" Target="../media/image10.png"/><Relationship Id="rId10" Type="http://schemas.openxmlformats.org/officeDocument/2006/relationships/diagramQuickStyle" Target="../diagrams/quickStyle3.xml"/><Relationship Id="rId4" Type="http://schemas.openxmlformats.org/officeDocument/2006/relationships/image" Target="../media/image9.png"/><Relationship Id="rId9"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iconfinder.com/search?q=question+mark&amp;price=free"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10" Type="http://schemas.openxmlformats.org/officeDocument/2006/relationships/hyperlink" Target="State%20child%20welfare%20agency%20staff%20were%20also%20interviewed%20in%20Arkansas,%20New%20Hampshire%20and%20Virginia." TargetMode="External"/><Relationship Id="rId4" Type="http://schemas.openxmlformats.org/officeDocument/2006/relationships/diagramLayout" Target="../diagrams/layout6.xml"/><Relationship Id="rId9"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hyperlink" Target="https://www.iconfinder.com/" TargetMode="Externa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28.xml"/><Relationship Id="rId1" Type="http://schemas.openxmlformats.org/officeDocument/2006/relationships/slideLayout" Target="../slideLayouts/slideLayout1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33.xml"/><Relationship Id="rId1" Type="http://schemas.openxmlformats.org/officeDocument/2006/relationships/slideLayout" Target="../slideLayouts/slideLayout1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4.xml"/><Relationship Id="rId1" Type="http://schemas.openxmlformats.org/officeDocument/2006/relationships/slideLayout" Target="../slideLayouts/slideLayout1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12.xml"/><Relationship Id="rId4" Type="http://schemas.openxmlformats.org/officeDocument/2006/relationships/hyperlink" Target="https://www.iconfinder.com/" TargetMode="Externa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s://www.iconfinder.com/" TargetMode="External"/><Relationship Id="rId3" Type="http://schemas.openxmlformats.org/officeDocument/2006/relationships/diagramData" Target="../diagrams/data27.xml"/><Relationship Id="rId7" Type="http://schemas.microsoft.com/office/2007/relationships/diagramDrawing" Target="../diagrams/drawing27.xml"/><Relationship Id="rId12"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12.xml"/><Relationship Id="rId6" Type="http://schemas.openxmlformats.org/officeDocument/2006/relationships/diagramColors" Target="../diagrams/colors27.xml"/><Relationship Id="rId11" Type="http://schemas.openxmlformats.org/officeDocument/2006/relationships/image" Target="../media/image20.png"/><Relationship Id="rId5" Type="http://schemas.openxmlformats.org/officeDocument/2006/relationships/diagramQuickStyle" Target="../diagrams/quickStyle27.xml"/><Relationship Id="rId10" Type="http://schemas.openxmlformats.org/officeDocument/2006/relationships/image" Target="../media/image19.png"/><Relationship Id="rId4" Type="http://schemas.openxmlformats.org/officeDocument/2006/relationships/diagramLayout" Target="../diagrams/layout27.xml"/><Relationship Id="rId9" Type="http://schemas.openxmlformats.org/officeDocument/2006/relationships/image" Target="../media/image18.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49.xml"/><Relationship Id="rId1" Type="http://schemas.openxmlformats.org/officeDocument/2006/relationships/slideLayout" Target="../slideLayouts/slideLayout1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50.xml"/><Relationship Id="rId1" Type="http://schemas.openxmlformats.org/officeDocument/2006/relationships/slideLayout" Target="../slideLayouts/slideLayout1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51.xml"/><Relationship Id="rId1" Type="http://schemas.openxmlformats.org/officeDocument/2006/relationships/slideLayout" Target="../slideLayouts/slideLayout1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52.xml"/><Relationship Id="rId1" Type="http://schemas.openxmlformats.org/officeDocument/2006/relationships/slideLayout" Target="../slideLayouts/slideLayout1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6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A629A0-7D35-47DE-BA9B-79B3795D564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DED1CC2E-4195-1428-ED1D-523D6582A63C}"/>
              </a:ext>
            </a:extLst>
          </p:cNvPr>
          <p:cNvPicPr>
            <a:picLocks noChangeAspect="1"/>
          </p:cNvPicPr>
          <p:nvPr/>
        </p:nvPicPr>
        <p:blipFill>
          <a:blip r:embed="rId2"/>
          <a:stretch>
            <a:fillRect/>
          </a:stretch>
        </p:blipFill>
        <p:spPr>
          <a:xfrm>
            <a:off x="0" y="0"/>
            <a:ext cx="12192000" cy="2218944"/>
          </a:xfrm>
          <a:prstGeom prst="rect">
            <a:avLst/>
          </a:prstGeom>
        </p:spPr>
      </p:pic>
      <p:sp>
        <p:nvSpPr>
          <p:cNvPr id="6" name="Subtitle 4">
            <a:extLst>
              <a:ext uri="{FF2B5EF4-FFF2-40B4-BE49-F238E27FC236}">
                <a16:creationId xmlns:a16="http://schemas.microsoft.com/office/drawing/2014/main" id="{310B3EE6-6857-10D5-FDAA-BB76EE4EE6FB}"/>
              </a:ext>
            </a:extLst>
          </p:cNvPr>
          <p:cNvSpPr txBox="1">
            <a:spLocks/>
          </p:cNvSpPr>
          <p:nvPr/>
        </p:nvSpPr>
        <p:spPr>
          <a:xfrm>
            <a:off x="939800" y="2688492"/>
            <a:ext cx="10314432" cy="3961305"/>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Clr>
                <a:srgbClr val="37A5DD"/>
              </a:buClr>
              <a:buSzPct val="120000"/>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0100" indent="-342900" algn="l" defTabSz="457200" rtl="0" eaLnBrk="1" latinLnBrk="0" hangingPunct="1">
              <a:spcBef>
                <a:spcPct val="20000"/>
              </a:spcBef>
              <a:buClr>
                <a:srgbClr val="37A5DD"/>
              </a:buClr>
              <a:buSzPct val="50000"/>
              <a:buFont typeface="Wingdings" panose="05000000000000000000" pitchFamily="2" charset="2"/>
              <a:buChar char="q"/>
              <a:defRPr sz="26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Clr>
                <a:srgbClr val="37A5DD"/>
              </a:buClr>
              <a:buSzPct val="80000"/>
              <a:buFont typeface="Courier New" panose="02070309020205020404" pitchFamily="49" charset="0"/>
              <a:buChar char="o"/>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1600" kern="1200">
                <a:solidFill>
                  <a:srgbClr val="00ADEE"/>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00ADE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atin typeface="Lato"/>
                <a:ea typeface="Lato"/>
                <a:cs typeface="Lato"/>
              </a:rPr>
              <a:t>Today's webinar will be recorded and posted on the Center for Evidence-based Policy website. Only the slides and presenter will be recorded. </a:t>
            </a:r>
          </a:p>
          <a:p>
            <a:r>
              <a:rPr lang="en-US">
                <a:latin typeface="Lato"/>
                <a:ea typeface="Lato"/>
                <a:cs typeface="Lato"/>
              </a:rPr>
              <a:t>Please use the chat function to ask questions. Questions will be answered after the presentation. </a:t>
            </a:r>
          </a:p>
          <a:p>
            <a:r>
              <a:rPr lang="en-US">
                <a:latin typeface="Lato"/>
                <a:ea typeface="Lato"/>
                <a:cs typeface="Lato"/>
              </a:rPr>
              <a:t>For assistance with Webex, please email </a:t>
            </a:r>
            <a:r>
              <a:rPr lang="en-US">
                <a:latin typeface="Lato"/>
                <a:ea typeface="Lato"/>
                <a:cs typeface="Lato"/>
                <a:hlinkClick r:id="rId3"/>
              </a:rPr>
              <a:t>plattk@ohsu.edu</a:t>
            </a:r>
            <a:r>
              <a:rPr lang="en-US">
                <a:latin typeface="Lato"/>
                <a:ea typeface="Lato"/>
                <a:cs typeface="Lato"/>
              </a:rPr>
              <a:t>.  </a:t>
            </a:r>
          </a:p>
        </p:txBody>
      </p:sp>
    </p:spTree>
    <p:extLst>
      <p:ext uri="{BB962C8B-B14F-4D97-AF65-F5344CB8AC3E}">
        <p14:creationId xmlns:p14="http://schemas.microsoft.com/office/powerpoint/2010/main" val="33060437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sz="2800"/>
              <a:t>This topic was nominated by Medicaid Evidence-based Decisions (MED) project participants</a:t>
            </a:r>
          </a:p>
          <a:p>
            <a:r>
              <a:rPr lang="en-US"/>
              <a:t>MED is collaborative of 22 state Medicaid programs</a:t>
            </a:r>
          </a:p>
          <a:p>
            <a:r>
              <a:rPr lang="en-US"/>
              <a:t>State-driven governance and research agenda</a:t>
            </a:r>
          </a:p>
          <a:p>
            <a:r>
              <a:rPr lang="en-US" sz="2800"/>
              <a:t>Researchers at the Center for Evidence-based Policy developed and carried out the project, based on state feedback</a:t>
            </a:r>
          </a:p>
        </p:txBody>
      </p:sp>
      <p:sp>
        <p:nvSpPr>
          <p:cNvPr id="5" name="Title 8"/>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Background: Topic Nomination</a:t>
            </a:r>
          </a:p>
        </p:txBody>
      </p:sp>
    </p:spTree>
    <p:extLst>
      <p:ext uri="{BB962C8B-B14F-4D97-AF65-F5344CB8AC3E}">
        <p14:creationId xmlns:p14="http://schemas.microsoft.com/office/powerpoint/2010/main" val="3734689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563842FB-9883-486F-AF28-71DB3672602D}"/>
              </a:ext>
            </a:extLst>
          </p:cNvPr>
          <p:cNvGraphicFramePr/>
          <p:nvPr>
            <p:extLst>
              <p:ext uri="{D42A27DB-BD31-4B8C-83A1-F6EECF244321}">
                <p14:modId xmlns:p14="http://schemas.microsoft.com/office/powerpoint/2010/main" val="1009533643"/>
              </p:ext>
            </p:extLst>
          </p:nvPr>
        </p:nvGraphicFramePr>
        <p:xfrm>
          <a:off x="2267966" y="2137064"/>
          <a:ext cx="7561834" cy="42192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a:extLst>
              <a:ext uri="{FF2B5EF4-FFF2-40B4-BE49-F238E27FC236}">
                <a16:creationId xmlns:a16="http://schemas.microsoft.com/office/drawing/2014/main" id="{4F913FB4-3592-4759-A22E-F88C3583A60E}"/>
              </a:ext>
            </a:extLst>
          </p:cNvPr>
          <p:cNvSpPr txBox="1"/>
          <p:nvPr/>
        </p:nvSpPr>
        <p:spPr>
          <a:xfrm>
            <a:off x="9948054" y="4723977"/>
            <a:ext cx="1858862" cy="276999"/>
          </a:xfrm>
          <a:prstGeom prst="rect">
            <a:avLst/>
          </a:prstGeom>
          <a:noFill/>
        </p:spPr>
        <p:txBody>
          <a:bodyPr wrap="square" rtlCol="0">
            <a:spAutoFit/>
          </a:bodyPr>
          <a:lstStyle/>
          <a:p>
            <a:r>
              <a:rPr lang="en-US" sz="1200" i="1">
                <a:solidFill>
                  <a:srgbClr val="455B65"/>
                </a:solidFill>
              </a:rPr>
              <a:t>Image </a:t>
            </a:r>
            <a:r>
              <a:rPr lang="en-US" sz="1200" i="1">
                <a:solidFill>
                  <a:srgbClr val="445B65"/>
                </a:solidFill>
              </a:rPr>
              <a:t>source</a:t>
            </a:r>
            <a:r>
              <a:rPr lang="en-US" sz="1200" i="1">
                <a:solidFill>
                  <a:srgbClr val="455B65"/>
                </a:solidFill>
              </a:rPr>
              <a:t>. </a:t>
            </a:r>
            <a:r>
              <a:rPr lang="en-US" sz="1200" i="1">
                <a:solidFill>
                  <a:schemeClr val="accent2"/>
                </a:solidFill>
                <a:hlinkClick r:id="rId8">
                  <a:extLst>
                    <a:ext uri="{A12FA001-AC4F-418D-AE19-62706E023703}">
                      <ahyp:hlinkClr xmlns:ahyp="http://schemas.microsoft.com/office/drawing/2018/hyperlinkcolor" val="tx"/>
                    </a:ext>
                  </a:extLst>
                </a:hlinkClick>
              </a:rPr>
              <a:t>Iconfinder</a:t>
            </a:r>
            <a:r>
              <a:rPr lang="en-US" sz="1200" i="1">
                <a:solidFill>
                  <a:srgbClr val="373F4B"/>
                </a:solidFill>
              </a:rPr>
              <a:t> </a:t>
            </a:r>
            <a:endParaRPr lang="en-US" sz="1200">
              <a:solidFill>
                <a:srgbClr val="373F4B"/>
              </a:solidFill>
            </a:endParaRPr>
          </a:p>
        </p:txBody>
      </p:sp>
      <p:pic>
        <p:nvPicPr>
          <p:cNvPr id="8" name="Picture 7">
            <a:extLst>
              <a:ext uri="{FF2B5EF4-FFF2-40B4-BE49-F238E27FC236}">
                <a16:creationId xmlns:a16="http://schemas.microsoft.com/office/drawing/2014/main" id="{D679814B-F4F2-4A9A-93E4-CCB24AC4EDC9}"/>
              </a:ext>
            </a:extLst>
          </p:cNvPr>
          <p:cNvPicPr>
            <a:picLocks noChangeAspect="1"/>
          </p:cNvPicPr>
          <p:nvPr/>
        </p:nvPicPr>
        <p:blipFill>
          <a:blip r:embed="rId9"/>
          <a:stretch>
            <a:fillRect/>
          </a:stretch>
        </p:blipFill>
        <p:spPr>
          <a:xfrm>
            <a:off x="550522" y="3314526"/>
            <a:ext cx="1282080" cy="1282080"/>
          </a:xfrm>
          <a:prstGeom prst="rect">
            <a:avLst/>
          </a:prstGeom>
        </p:spPr>
      </p:pic>
      <p:pic>
        <p:nvPicPr>
          <p:cNvPr id="13" name="Picture 12">
            <a:extLst>
              <a:ext uri="{FF2B5EF4-FFF2-40B4-BE49-F238E27FC236}">
                <a16:creationId xmlns:a16="http://schemas.microsoft.com/office/drawing/2014/main" id="{07CB8F68-F92D-4954-9505-BB7E9EDA6584}"/>
              </a:ext>
            </a:extLst>
          </p:cNvPr>
          <p:cNvPicPr>
            <a:picLocks noChangeAspect="1"/>
          </p:cNvPicPr>
          <p:nvPr/>
        </p:nvPicPr>
        <p:blipFill>
          <a:blip r:embed="rId10"/>
          <a:stretch>
            <a:fillRect/>
          </a:stretch>
        </p:blipFill>
        <p:spPr>
          <a:xfrm>
            <a:off x="10265164" y="3415145"/>
            <a:ext cx="1198924" cy="1254232"/>
          </a:xfrm>
          <a:prstGeom prst="rect">
            <a:avLst/>
          </a:prstGeom>
        </p:spPr>
      </p:pic>
      <p:sp>
        <p:nvSpPr>
          <p:cNvPr id="10" name="Content Placeholder 9"/>
          <p:cNvSpPr>
            <a:spLocks noGrp="1"/>
          </p:cNvSpPr>
          <p:nvPr>
            <p:ph idx="1"/>
          </p:nvPr>
        </p:nvSpPr>
        <p:spPr>
          <a:xfrm>
            <a:off x="685800" y="1051560"/>
            <a:ext cx="10533888" cy="4946904"/>
          </a:xfrm>
        </p:spPr>
        <p:txBody>
          <a:bodyPr/>
          <a:lstStyle/>
          <a:p>
            <a:r>
              <a:rPr lang="en-US"/>
              <a:t>To administer Medicaid, state agencies are tasked with a diverse set of responsibilities, such as:</a:t>
            </a:r>
          </a:p>
        </p:txBody>
      </p:sp>
      <p:sp>
        <p:nvSpPr>
          <p:cNvPr id="5" name="Title 8"/>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Background: Medicaid Administration</a:t>
            </a:r>
          </a:p>
        </p:txBody>
      </p:sp>
    </p:spTree>
    <p:extLst>
      <p:ext uri="{BB962C8B-B14F-4D97-AF65-F5344CB8AC3E}">
        <p14:creationId xmlns:p14="http://schemas.microsoft.com/office/powerpoint/2010/main" val="25100020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333D53A-5E97-40FF-B784-A422E35EDDF5}"/>
              </a:ext>
            </a:extLst>
          </p:cNvPr>
          <p:cNvPicPr>
            <a:picLocks noChangeAspect="1"/>
          </p:cNvPicPr>
          <p:nvPr/>
        </p:nvPicPr>
        <p:blipFill>
          <a:blip r:embed="rId3"/>
          <a:stretch>
            <a:fillRect/>
          </a:stretch>
        </p:blipFill>
        <p:spPr>
          <a:xfrm flipH="1">
            <a:off x="972312" y="2541760"/>
            <a:ext cx="811040" cy="811040"/>
          </a:xfrm>
          <a:prstGeom prst="rect">
            <a:avLst/>
          </a:prstGeom>
        </p:spPr>
      </p:pic>
      <p:pic>
        <p:nvPicPr>
          <p:cNvPr id="6" name="Picture 5">
            <a:extLst>
              <a:ext uri="{FF2B5EF4-FFF2-40B4-BE49-F238E27FC236}">
                <a16:creationId xmlns:a16="http://schemas.microsoft.com/office/drawing/2014/main" id="{423209B2-A39D-4CB7-BB5E-AF2E3B1C4C2F}"/>
              </a:ext>
            </a:extLst>
          </p:cNvPr>
          <p:cNvPicPr>
            <a:picLocks noChangeAspect="1"/>
          </p:cNvPicPr>
          <p:nvPr/>
        </p:nvPicPr>
        <p:blipFill>
          <a:blip r:embed="rId4"/>
          <a:stretch>
            <a:fillRect/>
          </a:stretch>
        </p:blipFill>
        <p:spPr>
          <a:xfrm>
            <a:off x="1135888" y="3529446"/>
            <a:ext cx="533400" cy="533400"/>
          </a:xfrm>
          <a:prstGeom prst="rect">
            <a:avLst/>
          </a:prstGeom>
        </p:spPr>
      </p:pic>
      <p:pic>
        <p:nvPicPr>
          <p:cNvPr id="9" name="Picture 8">
            <a:extLst>
              <a:ext uri="{FF2B5EF4-FFF2-40B4-BE49-F238E27FC236}">
                <a16:creationId xmlns:a16="http://schemas.microsoft.com/office/drawing/2014/main" id="{9C04B212-87BD-4A27-B10E-FA5BFDA9A1DF}"/>
              </a:ext>
            </a:extLst>
          </p:cNvPr>
          <p:cNvPicPr>
            <a:picLocks noChangeAspect="1"/>
          </p:cNvPicPr>
          <p:nvPr/>
        </p:nvPicPr>
        <p:blipFill>
          <a:blip r:embed="rId5"/>
          <a:stretch>
            <a:fillRect/>
          </a:stretch>
        </p:blipFill>
        <p:spPr>
          <a:xfrm>
            <a:off x="1021824" y="4423349"/>
            <a:ext cx="647464" cy="647464"/>
          </a:xfrm>
          <a:prstGeom prst="rect">
            <a:avLst/>
          </a:prstGeom>
        </p:spPr>
      </p:pic>
      <p:pic>
        <p:nvPicPr>
          <p:cNvPr id="13" name="Picture 12">
            <a:extLst>
              <a:ext uri="{FF2B5EF4-FFF2-40B4-BE49-F238E27FC236}">
                <a16:creationId xmlns:a16="http://schemas.microsoft.com/office/drawing/2014/main" id="{9A183B12-EF7C-42BF-BE14-FCB24BF0B78B}"/>
              </a:ext>
            </a:extLst>
          </p:cNvPr>
          <p:cNvPicPr>
            <a:picLocks noChangeAspect="1"/>
          </p:cNvPicPr>
          <p:nvPr/>
        </p:nvPicPr>
        <p:blipFill>
          <a:blip r:embed="rId6"/>
          <a:stretch>
            <a:fillRect/>
          </a:stretch>
        </p:blipFill>
        <p:spPr>
          <a:xfrm>
            <a:off x="1041123" y="5270090"/>
            <a:ext cx="731838" cy="731838"/>
          </a:xfrm>
          <a:prstGeom prst="rect">
            <a:avLst/>
          </a:prstGeom>
        </p:spPr>
      </p:pic>
      <p:sp>
        <p:nvSpPr>
          <p:cNvPr id="14" name="TextBox 13">
            <a:extLst>
              <a:ext uri="{FF2B5EF4-FFF2-40B4-BE49-F238E27FC236}">
                <a16:creationId xmlns:a16="http://schemas.microsoft.com/office/drawing/2014/main" id="{06AAC6B1-EFB8-4208-97A0-0D239BED3161}"/>
              </a:ext>
            </a:extLst>
          </p:cNvPr>
          <p:cNvSpPr txBox="1"/>
          <p:nvPr/>
        </p:nvSpPr>
        <p:spPr>
          <a:xfrm>
            <a:off x="232455" y="6256739"/>
            <a:ext cx="1806865" cy="276999"/>
          </a:xfrm>
          <a:prstGeom prst="rect">
            <a:avLst/>
          </a:prstGeom>
          <a:noFill/>
        </p:spPr>
        <p:txBody>
          <a:bodyPr wrap="square" rtlCol="0">
            <a:spAutoFit/>
          </a:bodyPr>
          <a:lstStyle/>
          <a:p>
            <a:r>
              <a:rPr lang="en-US" sz="1200" i="1">
                <a:solidFill>
                  <a:srgbClr val="455B65"/>
                </a:solidFill>
              </a:rPr>
              <a:t>Image </a:t>
            </a:r>
            <a:r>
              <a:rPr lang="en-US" sz="1200" i="1">
                <a:solidFill>
                  <a:srgbClr val="445B65"/>
                </a:solidFill>
              </a:rPr>
              <a:t>source</a:t>
            </a:r>
            <a:r>
              <a:rPr lang="en-US" sz="1200" i="1">
                <a:solidFill>
                  <a:srgbClr val="455B65"/>
                </a:solidFill>
              </a:rPr>
              <a:t>. </a:t>
            </a:r>
            <a:r>
              <a:rPr lang="en-US" sz="1200" i="1">
                <a:solidFill>
                  <a:schemeClr val="accent2"/>
                </a:solidFill>
                <a:hlinkClick r:id="rId7">
                  <a:extLst>
                    <a:ext uri="{A12FA001-AC4F-418D-AE19-62706E023703}">
                      <ahyp:hlinkClr xmlns:ahyp="http://schemas.microsoft.com/office/drawing/2018/hyperlinkcolor" val="tx"/>
                    </a:ext>
                  </a:extLst>
                </a:hlinkClick>
              </a:rPr>
              <a:t>Iconfinder</a:t>
            </a:r>
            <a:r>
              <a:rPr lang="en-US" sz="1200" i="1">
                <a:solidFill>
                  <a:srgbClr val="373F4B"/>
                </a:solidFill>
              </a:rPr>
              <a:t> </a:t>
            </a:r>
            <a:endParaRPr lang="en-US" sz="1200">
              <a:solidFill>
                <a:srgbClr val="373F4B"/>
              </a:solidFill>
            </a:endParaRPr>
          </a:p>
        </p:txBody>
      </p:sp>
      <p:graphicFrame>
        <p:nvGraphicFramePr>
          <p:cNvPr id="7" name="Diagram 6">
            <a:extLst>
              <a:ext uri="{FF2B5EF4-FFF2-40B4-BE49-F238E27FC236}">
                <a16:creationId xmlns:a16="http://schemas.microsoft.com/office/drawing/2014/main" id="{C22BF92C-1163-4A32-AC41-27984E872712}"/>
              </a:ext>
            </a:extLst>
          </p:cNvPr>
          <p:cNvGraphicFramePr/>
          <p:nvPr>
            <p:extLst>
              <p:ext uri="{D42A27DB-BD31-4B8C-83A1-F6EECF244321}">
                <p14:modId xmlns:p14="http://schemas.microsoft.com/office/powerpoint/2010/main" val="3677791395"/>
              </p:ext>
            </p:extLst>
          </p:nvPr>
        </p:nvGraphicFramePr>
        <p:xfrm>
          <a:off x="2032000" y="2472267"/>
          <a:ext cx="8128000" cy="369993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0" name="Content Placeholder 9"/>
          <p:cNvSpPr>
            <a:spLocks noGrp="1"/>
          </p:cNvSpPr>
          <p:nvPr>
            <p:ph idx="1"/>
          </p:nvPr>
        </p:nvSpPr>
        <p:spPr>
          <a:xfrm>
            <a:off x="685800" y="1051560"/>
            <a:ext cx="10533888" cy="4946904"/>
          </a:xfrm>
        </p:spPr>
        <p:txBody>
          <a:bodyPr/>
          <a:lstStyle/>
          <a:p>
            <a:r>
              <a:rPr lang="en-US" sz="2400"/>
              <a:t>Medicaid is the primary insurance source for over 20% of Americans, including many with complex medical needs, alongside significant system changes:</a:t>
            </a:r>
          </a:p>
        </p:txBody>
      </p:sp>
      <p:sp>
        <p:nvSpPr>
          <p:cNvPr id="5" name="Title 8"/>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Background: Current Medicaid Landscape</a:t>
            </a:r>
          </a:p>
        </p:txBody>
      </p:sp>
      <p:sp>
        <p:nvSpPr>
          <p:cNvPr id="3" name="TextBox 2">
            <a:extLst>
              <a:ext uri="{FF2B5EF4-FFF2-40B4-BE49-F238E27FC236}">
                <a16:creationId xmlns:a16="http://schemas.microsoft.com/office/drawing/2014/main" id="{5EF72982-971F-46AE-8C35-7E20C230AE10}"/>
              </a:ext>
            </a:extLst>
          </p:cNvPr>
          <p:cNvSpPr txBox="1"/>
          <p:nvPr/>
        </p:nvSpPr>
        <p:spPr>
          <a:xfrm>
            <a:off x="2159000" y="6256739"/>
            <a:ext cx="7874000" cy="246221"/>
          </a:xfrm>
          <a:prstGeom prst="rect">
            <a:avLst/>
          </a:prstGeom>
          <a:noFill/>
        </p:spPr>
        <p:txBody>
          <a:bodyPr wrap="square" rtlCol="0">
            <a:spAutoFit/>
          </a:bodyPr>
          <a:lstStyle/>
          <a:p>
            <a:r>
              <a:rPr lang="en-US" sz="1000" i="1">
                <a:solidFill>
                  <a:schemeClr val="accent1"/>
                </a:solidFill>
              </a:rPr>
              <a:t>Source: </a:t>
            </a:r>
            <a:r>
              <a:rPr lang="en-US" sz="1000" i="1" baseline="30000">
                <a:solidFill>
                  <a:schemeClr val="accent1"/>
                </a:solidFill>
              </a:rPr>
              <a:t> </a:t>
            </a:r>
            <a:r>
              <a:rPr lang="en-US" sz="1000" i="1">
                <a:solidFill>
                  <a:schemeClr val="accent1"/>
                </a:solidFill>
              </a:rPr>
              <a:t>KFF. Medicaid enrollment and unwinding tracker.</a:t>
            </a:r>
          </a:p>
        </p:txBody>
      </p:sp>
    </p:spTree>
    <p:extLst>
      <p:ext uri="{BB962C8B-B14F-4D97-AF65-F5344CB8AC3E}">
        <p14:creationId xmlns:p14="http://schemas.microsoft.com/office/powerpoint/2010/main" val="3027716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75FD59F-5668-4852-B298-274623A611B9}"/>
              </a:ext>
            </a:extLst>
          </p:cNvPr>
          <p:cNvSpPr txBox="1"/>
          <p:nvPr/>
        </p:nvSpPr>
        <p:spPr>
          <a:xfrm>
            <a:off x="5057186" y="5859964"/>
            <a:ext cx="1878553" cy="276999"/>
          </a:xfrm>
          <a:prstGeom prst="rect">
            <a:avLst/>
          </a:prstGeom>
          <a:noFill/>
        </p:spPr>
        <p:txBody>
          <a:bodyPr wrap="square" rtlCol="0">
            <a:spAutoFit/>
          </a:bodyPr>
          <a:lstStyle/>
          <a:p>
            <a:r>
              <a:rPr lang="en-US" sz="1200" i="1">
                <a:solidFill>
                  <a:srgbClr val="455B65"/>
                </a:solidFill>
              </a:rPr>
              <a:t>Image </a:t>
            </a:r>
            <a:r>
              <a:rPr lang="en-US" sz="1200" i="1">
                <a:solidFill>
                  <a:srgbClr val="445B65"/>
                </a:solidFill>
              </a:rPr>
              <a:t>source</a:t>
            </a:r>
            <a:r>
              <a:rPr lang="en-US" sz="1200" i="1">
                <a:solidFill>
                  <a:schemeClr val="accent2"/>
                </a:solidFill>
              </a:rPr>
              <a:t>. </a:t>
            </a:r>
            <a:r>
              <a:rPr lang="en-US" sz="1200" i="1">
                <a:solidFill>
                  <a:schemeClr val="accent2"/>
                </a:solidFill>
                <a:hlinkClick r:id="rId3">
                  <a:extLst>
                    <a:ext uri="{A12FA001-AC4F-418D-AE19-62706E023703}">
                      <ahyp:hlinkClr xmlns:ahyp="http://schemas.microsoft.com/office/drawing/2018/hyperlinkcolor" val="tx"/>
                    </a:ext>
                  </a:extLst>
                </a:hlinkClick>
              </a:rPr>
              <a:t>Iconfinder</a:t>
            </a:r>
            <a:endParaRPr lang="en-US" sz="1200">
              <a:solidFill>
                <a:schemeClr val="accent2"/>
              </a:solidFill>
            </a:endParaRPr>
          </a:p>
        </p:txBody>
      </p:sp>
      <p:pic>
        <p:nvPicPr>
          <p:cNvPr id="4" name="Picture 3">
            <a:extLst>
              <a:ext uri="{FF2B5EF4-FFF2-40B4-BE49-F238E27FC236}">
                <a16:creationId xmlns:a16="http://schemas.microsoft.com/office/drawing/2014/main" id="{13265FC1-882A-41E1-ACE3-8C88A2B403E2}"/>
              </a:ext>
            </a:extLst>
          </p:cNvPr>
          <p:cNvPicPr>
            <a:picLocks noChangeAspect="1"/>
          </p:cNvPicPr>
          <p:nvPr/>
        </p:nvPicPr>
        <p:blipFill>
          <a:blip r:embed="rId4"/>
          <a:stretch>
            <a:fillRect/>
          </a:stretch>
        </p:blipFill>
        <p:spPr>
          <a:xfrm>
            <a:off x="5000707" y="3657600"/>
            <a:ext cx="1991513" cy="1991513"/>
          </a:xfrm>
          <a:prstGeom prst="rect">
            <a:avLst/>
          </a:prstGeom>
        </p:spPr>
      </p:pic>
      <p:sp>
        <p:nvSpPr>
          <p:cNvPr id="10" name="Content Placeholder 9"/>
          <p:cNvSpPr>
            <a:spLocks noGrp="1"/>
          </p:cNvSpPr>
          <p:nvPr>
            <p:ph idx="1"/>
          </p:nvPr>
        </p:nvSpPr>
        <p:spPr>
          <a:xfrm>
            <a:off x="685800" y="1051560"/>
            <a:ext cx="10533888" cy="4946904"/>
          </a:xfrm>
        </p:spPr>
        <p:txBody>
          <a:bodyPr/>
          <a:lstStyle/>
          <a:p>
            <a:pPr marL="514350" lvl="0" indent="-514350">
              <a:buSzPct val="100000"/>
              <a:buFont typeface="+mj-lt"/>
              <a:buAutoNum type="arabicPeriod"/>
            </a:pPr>
            <a:r>
              <a:rPr lang="en-US"/>
              <a:t>How do state Medicaid programs structure their clinical staff?</a:t>
            </a:r>
          </a:p>
          <a:p>
            <a:pPr marL="514350" lvl="0" indent="-514350">
              <a:buSzPct val="100000"/>
              <a:buFont typeface="+mj-lt"/>
              <a:buAutoNum type="arabicPeriod"/>
            </a:pPr>
            <a:r>
              <a:rPr lang="en-US"/>
              <a:t>What are the typical clinically oriented duties for clinical professionals on Medicaid program staff?</a:t>
            </a:r>
          </a:p>
          <a:p>
            <a:pPr marL="514350" lvl="0" indent="-514350">
              <a:buSzPct val="100000"/>
              <a:buFont typeface="+mj-lt"/>
              <a:buAutoNum type="arabicPeriod"/>
            </a:pPr>
            <a:r>
              <a:rPr lang="en-US"/>
              <a:t>What are the duties Medicaid programs have clinicians perform that may not require clinical training?</a:t>
            </a:r>
          </a:p>
        </p:txBody>
      </p:sp>
      <p:sp>
        <p:nvSpPr>
          <p:cNvPr id="5" name="Title 8"/>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Key Questions</a:t>
            </a:r>
          </a:p>
        </p:txBody>
      </p:sp>
    </p:spTree>
    <p:extLst>
      <p:ext uri="{BB962C8B-B14F-4D97-AF65-F5344CB8AC3E}">
        <p14:creationId xmlns:p14="http://schemas.microsoft.com/office/powerpoint/2010/main" val="3992520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685800" y="1051560"/>
            <a:ext cx="10533888" cy="4946904"/>
          </a:xfrm>
        </p:spPr>
        <p:txBody>
          <a:bodyPr/>
          <a:lstStyle/>
          <a:p>
            <a:r>
              <a:rPr lang="en-US" sz="2400"/>
              <a:t>Searched relevant policy sources including guidance and information from the Centers for Medicare &amp; Medicaid Services (CMS) and the Medicaid and CHIP Payment and Access Commission as well as policy briefs from organizations such as KFF and the Center for Health Care Strategies</a:t>
            </a:r>
          </a:p>
          <a:p>
            <a:r>
              <a:rPr lang="en-US" sz="2400"/>
              <a:t>Searched Ovid MEDLINE from 2013 onward</a:t>
            </a:r>
          </a:p>
          <a:p>
            <a:r>
              <a:rPr lang="en-US" sz="2400"/>
              <a:t>Interviewed officials from 6 state Medicaid programs</a:t>
            </a:r>
          </a:p>
          <a:p>
            <a:pPr lvl="1"/>
            <a:r>
              <a:rPr lang="en-US" sz="2200"/>
              <a:t>Mixture of managed care and fee-for-service</a:t>
            </a:r>
          </a:p>
          <a:p>
            <a:pPr lvl="1"/>
            <a:r>
              <a:rPr lang="en-US" sz="2200"/>
              <a:t>Diversity in geography and size of enrollment, from less than 100,000 to 2 million members</a:t>
            </a:r>
          </a:p>
          <a:p>
            <a:pPr lvl="1"/>
            <a:r>
              <a:rPr lang="en-US" sz="2200"/>
              <a:t>We have anonymized responses to preserve confidentiality</a:t>
            </a:r>
          </a:p>
          <a:p>
            <a:r>
              <a:rPr lang="en-US" sz="2400"/>
              <a:t>Interviewed officials from CMS</a:t>
            </a:r>
          </a:p>
        </p:txBody>
      </p:sp>
      <p:sp>
        <p:nvSpPr>
          <p:cNvPr id="5" name="Title 8"/>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Methods</a:t>
            </a:r>
          </a:p>
        </p:txBody>
      </p:sp>
    </p:spTree>
    <p:extLst>
      <p:ext uri="{BB962C8B-B14F-4D97-AF65-F5344CB8AC3E}">
        <p14:creationId xmlns:p14="http://schemas.microsoft.com/office/powerpoint/2010/main" val="2432814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C4CAA-37C2-8815-4B82-3526B081B2A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7B2B635-A514-E8B6-0AF8-06E9B6E09502}"/>
              </a:ext>
            </a:extLst>
          </p:cNvPr>
          <p:cNvSpPr>
            <a:spLocks noGrp="1"/>
          </p:cNvSpPr>
          <p:nvPr>
            <p:ph type="ctrTitle"/>
          </p:nvPr>
        </p:nvSpPr>
        <p:spPr>
          <a:xfrm>
            <a:off x="685800" y="2240280"/>
            <a:ext cx="10363200" cy="974726"/>
          </a:xfrm>
        </p:spPr>
        <p:txBody>
          <a:bodyPr/>
          <a:lstStyle/>
          <a:p>
            <a:r>
              <a:rPr lang="en-US"/>
              <a:t>Findings</a:t>
            </a:r>
          </a:p>
        </p:txBody>
      </p:sp>
    </p:spTree>
    <p:extLst>
      <p:ext uri="{BB962C8B-B14F-4D97-AF65-F5344CB8AC3E}">
        <p14:creationId xmlns:p14="http://schemas.microsoft.com/office/powerpoint/2010/main" val="3363802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1FDCC6F2-6F9B-49BD-84AD-4B6F2E3138A2}"/>
              </a:ext>
            </a:extLst>
          </p:cNvPr>
          <p:cNvGraphicFramePr/>
          <p:nvPr/>
        </p:nvGraphicFramePr>
        <p:xfrm>
          <a:off x="723900" y="755120"/>
          <a:ext cx="107442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8"/>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Findings</a:t>
            </a:r>
          </a:p>
        </p:txBody>
      </p:sp>
    </p:spTree>
    <p:extLst>
      <p:ext uri="{BB962C8B-B14F-4D97-AF65-F5344CB8AC3E}">
        <p14:creationId xmlns:p14="http://schemas.microsoft.com/office/powerpoint/2010/main" val="1638003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8EB4F-2B18-790F-FBB4-B321CFA4515E}"/>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79180B85-F2DD-A420-F435-1347C3B31D7E}"/>
              </a:ext>
            </a:extLst>
          </p:cNvPr>
          <p:cNvSpPr/>
          <p:nvPr/>
        </p:nvSpPr>
        <p:spPr>
          <a:xfrm>
            <a:off x="609600" y="1905000"/>
            <a:ext cx="2285997" cy="31242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Diagram 8">
            <a:extLst>
              <a:ext uri="{FF2B5EF4-FFF2-40B4-BE49-F238E27FC236}">
                <a16:creationId xmlns:a16="http://schemas.microsoft.com/office/drawing/2014/main" id="{BA614C72-942B-AE01-C846-9C57A5810C71}"/>
              </a:ext>
            </a:extLst>
          </p:cNvPr>
          <p:cNvGraphicFramePr/>
          <p:nvPr/>
        </p:nvGraphicFramePr>
        <p:xfrm>
          <a:off x="723900" y="755120"/>
          <a:ext cx="107442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8">
            <a:extLst>
              <a:ext uri="{FF2B5EF4-FFF2-40B4-BE49-F238E27FC236}">
                <a16:creationId xmlns:a16="http://schemas.microsoft.com/office/drawing/2014/main" id="{22B2BC31-5954-F6E3-F2B6-C661E2E93D8A}"/>
              </a:ext>
            </a:extLst>
          </p:cNvPr>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Findings</a:t>
            </a:r>
          </a:p>
        </p:txBody>
      </p:sp>
    </p:spTree>
    <p:extLst>
      <p:ext uri="{BB962C8B-B14F-4D97-AF65-F5344CB8AC3E}">
        <p14:creationId xmlns:p14="http://schemas.microsoft.com/office/powerpoint/2010/main" val="4184883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807178C5-1817-43F4-8667-68E66BA21F39}"/>
              </a:ext>
            </a:extLst>
          </p:cNvPr>
          <p:cNvGraphicFramePr/>
          <p:nvPr>
            <p:extLst>
              <p:ext uri="{D42A27DB-BD31-4B8C-83A1-F6EECF244321}">
                <p14:modId xmlns:p14="http://schemas.microsoft.com/office/powerpoint/2010/main" val="1509523626"/>
              </p:ext>
            </p:extLst>
          </p:nvPr>
        </p:nvGraphicFramePr>
        <p:xfrm>
          <a:off x="1892300" y="1294228"/>
          <a:ext cx="84074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7433994D-270A-4422-BAF4-1CDB4C032C76}"/>
              </a:ext>
            </a:extLst>
          </p:cNvPr>
          <p:cNvPicPr>
            <a:picLocks noChangeAspect="1"/>
          </p:cNvPicPr>
          <p:nvPr/>
        </p:nvPicPr>
        <p:blipFill>
          <a:blip r:embed="rId8"/>
          <a:stretch>
            <a:fillRect/>
          </a:stretch>
        </p:blipFill>
        <p:spPr>
          <a:xfrm>
            <a:off x="2133600" y="4471515"/>
            <a:ext cx="1524000" cy="1524000"/>
          </a:xfrm>
          <a:prstGeom prst="rect">
            <a:avLst/>
          </a:prstGeom>
        </p:spPr>
      </p:pic>
      <p:pic>
        <p:nvPicPr>
          <p:cNvPr id="7" name="Picture 6">
            <a:extLst>
              <a:ext uri="{FF2B5EF4-FFF2-40B4-BE49-F238E27FC236}">
                <a16:creationId xmlns:a16="http://schemas.microsoft.com/office/drawing/2014/main" id="{333D20FE-BF1C-4981-830F-99C8AF8B65E9}"/>
              </a:ext>
            </a:extLst>
          </p:cNvPr>
          <p:cNvPicPr>
            <a:picLocks noChangeAspect="1"/>
          </p:cNvPicPr>
          <p:nvPr/>
        </p:nvPicPr>
        <p:blipFill>
          <a:blip r:embed="rId9"/>
          <a:stretch>
            <a:fillRect/>
          </a:stretch>
        </p:blipFill>
        <p:spPr>
          <a:xfrm>
            <a:off x="8229600" y="4187865"/>
            <a:ext cx="1930400" cy="1930400"/>
          </a:xfrm>
          <a:prstGeom prst="rect">
            <a:avLst/>
          </a:prstGeom>
        </p:spPr>
      </p:pic>
      <p:sp>
        <p:nvSpPr>
          <p:cNvPr id="9" name="TextBox 8">
            <a:extLst>
              <a:ext uri="{FF2B5EF4-FFF2-40B4-BE49-F238E27FC236}">
                <a16:creationId xmlns:a16="http://schemas.microsoft.com/office/drawing/2014/main" id="{7BD8972A-326C-4B67-BCF0-FE021D3DB727}"/>
              </a:ext>
            </a:extLst>
          </p:cNvPr>
          <p:cNvSpPr txBox="1"/>
          <p:nvPr/>
        </p:nvSpPr>
        <p:spPr>
          <a:xfrm>
            <a:off x="8291367" y="6198829"/>
            <a:ext cx="1806865" cy="276999"/>
          </a:xfrm>
          <a:prstGeom prst="rect">
            <a:avLst/>
          </a:prstGeom>
          <a:noFill/>
        </p:spPr>
        <p:txBody>
          <a:bodyPr wrap="square" rtlCol="0">
            <a:spAutoFit/>
          </a:bodyPr>
          <a:lstStyle/>
          <a:p>
            <a:r>
              <a:rPr lang="en-US" sz="1200" i="1">
                <a:solidFill>
                  <a:srgbClr val="455B65"/>
                </a:solidFill>
              </a:rPr>
              <a:t>Image </a:t>
            </a:r>
            <a:r>
              <a:rPr lang="en-US" sz="1200" i="1">
                <a:solidFill>
                  <a:srgbClr val="445B65"/>
                </a:solidFill>
              </a:rPr>
              <a:t>source</a:t>
            </a:r>
            <a:r>
              <a:rPr lang="en-US" sz="1200" i="1">
                <a:solidFill>
                  <a:srgbClr val="455B65"/>
                </a:solidFill>
              </a:rPr>
              <a:t>. </a:t>
            </a:r>
            <a:r>
              <a:rPr lang="en-US" sz="1200" i="1">
                <a:solidFill>
                  <a:schemeClr val="accent2"/>
                </a:solidFill>
                <a:hlinkClick r:id="rId10">
                  <a:extLst>
                    <a:ext uri="{A12FA001-AC4F-418D-AE19-62706E023703}">
                      <ahyp:hlinkClr xmlns:ahyp="http://schemas.microsoft.com/office/drawing/2018/hyperlinkcolor" val="tx"/>
                    </a:ext>
                  </a:extLst>
                </a:hlinkClick>
              </a:rPr>
              <a:t>Iconfinder</a:t>
            </a:r>
            <a:r>
              <a:rPr lang="en-US" sz="1200" i="1">
                <a:solidFill>
                  <a:srgbClr val="373F4B"/>
                </a:solidFill>
              </a:rPr>
              <a:t> </a:t>
            </a:r>
            <a:endParaRPr lang="en-US" sz="1200">
              <a:solidFill>
                <a:srgbClr val="373F4B"/>
              </a:solidFill>
            </a:endParaRPr>
          </a:p>
        </p:txBody>
      </p:sp>
      <p:sp>
        <p:nvSpPr>
          <p:cNvPr id="5" name="Title 8"/>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Findings: Clinical Staff Structures</a:t>
            </a:r>
          </a:p>
        </p:txBody>
      </p:sp>
    </p:spTree>
    <p:extLst>
      <p:ext uri="{BB962C8B-B14F-4D97-AF65-F5344CB8AC3E}">
        <p14:creationId xmlns:p14="http://schemas.microsoft.com/office/powerpoint/2010/main" val="3266868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93161152-0A14-4477-833E-2EB1C564E304}"/>
              </a:ext>
            </a:extLst>
          </p:cNvPr>
          <p:cNvGraphicFramePr>
            <a:graphicFrameLocks noGrp="1"/>
          </p:cNvGraphicFramePr>
          <p:nvPr/>
        </p:nvGraphicFramePr>
        <p:xfrm>
          <a:off x="1144444" y="1356360"/>
          <a:ext cx="9509760" cy="4206240"/>
        </p:xfrm>
        <a:graphic>
          <a:graphicData uri="http://schemas.openxmlformats.org/drawingml/2006/table">
            <a:tbl>
              <a:tblPr firstRow="1" firstCol="1" bandRow="1"/>
              <a:tblGrid>
                <a:gridCol w="2377440">
                  <a:extLst>
                    <a:ext uri="{9D8B030D-6E8A-4147-A177-3AD203B41FA5}">
                      <a16:colId xmlns:a16="http://schemas.microsoft.com/office/drawing/2014/main" val="754224474"/>
                    </a:ext>
                  </a:extLst>
                </a:gridCol>
                <a:gridCol w="2377440">
                  <a:extLst>
                    <a:ext uri="{9D8B030D-6E8A-4147-A177-3AD203B41FA5}">
                      <a16:colId xmlns:a16="http://schemas.microsoft.com/office/drawing/2014/main" val="3852563674"/>
                    </a:ext>
                  </a:extLst>
                </a:gridCol>
                <a:gridCol w="2377440">
                  <a:extLst>
                    <a:ext uri="{9D8B030D-6E8A-4147-A177-3AD203B41FA5}">
                      <a16:colId xmlns:a16="http://schemas.microsoft.com/office/drawing/2014/main" val="4056439925"/>
                    </a:ext>
                  </a:extLst>
                </a:gridCol>
                <a:gridCol w="2377440">
                  <a:extLst>
                    <a:ext uri="{9D8B030D-6E8A-4147-A177-3AD203B41FA5}">
                      <a16:colId xmlns:a16="http://schemas.microsoft.com/office/drawing/2014/main" val="156560900"/>
                    </a:ext>
                  </a:extLst>
                </a:gridCol>
              </a:tblGrid>
              <a:tr h="365760">
                <a:tc>
                  <a:txBody>
                    <a:bodyPr/>
                    <a:lstStyle/>
                    <a:p>
                      <a:pPr marL="0" marR="0" algn="ctr">
                        <a:spcBef>
                          <a:spcPts val="600"/>
                        </a:spcBef>
                        <a:spcAft>
                          <a:spcPts val="600"/>
                        </a:spcAft>
                      </a:pPr>
                      <a:r>
                        <a:rPr lang="en-US" sz="2000">
                          <a:solidFill>
                            <a:srgbClr val="FFFFFF"/>
                          </a:solidFill>
                          <a:effectLst/>
                          <a:latin typeface="Lato Semibold" panose="020F0502020204030203" pitchFamily="34" charset="0"/>
                          <a:ea typeface="Calibri" panose="020F0502020204030204" pitchFamily="34" charset="0"/>
                          <a:cs typeface="Times New Roman" panose="02020603050405020304" pitchFamily="18" charset="0"/>
                        </a:rPr>
                        <a:t>State</a:t>
                      </a:r>
                    </a:p>
                  </a:txBody>
                  <a:tcPr marL="87736" marR="8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A5DD"/>
                    </a:solidFill>
                  </a:tcPr>
                </a:tc>
                <a:tc>
                  <a:txBody>
                    <a:bodyPr/>
                    <a:lstStyle/>
                    <a:p>
                      <a:pPr marL="0" marR="0" algn="ctr">
                        <a:spcBef>
                          <a:spcPts val="200"/>
                        </a:spcBef>
                        <a:spcAft>
                          <a:spcPts val="200"/>
                        </a:spcAft>
                      </a:pPr>
                      <a:r>
                        <a:rPr lang="en-US" sz="2000">
                          <a:solidFill>
                            <a:srgbClr val="FFFFFF"/>
                          </a:solidFill>
                          <a:effectLst/>
                          <a:latin typeface="Lato Semibold" panose="020F0502020204030203" pitchFamily="34" charset="0"/>
                          <a:ea typeface="Calibri" panose="020F0502020204030204" pitchFamily="34" charset="0"/>
                          <a:cs typeface="Times New Roman" panose="02020603050405020304" pitchFamily="18" charset="0"/>
                        </a:rPr>
                        <a:t>Medical Directors</a:t>
                      </a:r>
                    </a:p>
                  </a:txBody>
                  <a:tcPr marL="87736" marR="8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A5DD"/>
                    </a:solidFill>
                  </a:tcPr>
                </a:tc>
                <a:tc>
                  <a:txBody>
                    <a:bodyPr/>
                    <a:lstStyle/>
                    <a:p>
                      <a:pPr marL="0" marR="0" algn="ctr">
                        <a:spcBef>
                          <a:spcPts val="200"/>
                        </a:spcBef>
                        <a:spcAft>
                          <a:spcPts val="200"/>
                        </a:spcAft>
                      </a:pPr>
                      <a:r>
                        <a:rPr lang="en-US" sz="2000">
                          <a:solidFill>
                            <a:srgbClr val="FFFFFF"/>
                          </a:solidFill>
                          <a:effectLst/>
                          <a:latin typeface="Lato Semibold" panose="020F0502020204030203" pitchFamily="34" charset="0"/>
                          <a:ea typeface="Calibri" panose="020F0502020204030204" pitchFamily="34" charset="0"/>
                          <a:cs typeface="Times New Roman" panose="02020603050405020304" pitchFamily="18" charset="0"/>
                        </a:rPr>
                        <a:t>Pharmacists</a:t>
                      </a:r>
                    </a:p>
                  </a:txBody>
                  <a:tcPr marL="87736" marR="8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A5DD"/>
                    </a:solidFill>
                  </a:tcPr>
                </a:tc>
                <a:tc>
                  <a:txBody>
                    <a:bodyPr/>
                    <a:lstStyle/>
                    <a:p>
                      <a:pPr marL="0" marR="0" algn="ctr">
                        <a:spcBef>
                          <a:spcPts val="200"/>
                        </a:spcBef>
                        <a:spcAft>
                          <a:spcPts val="200"/>
                        </a:spcAft>
                      </a:pPr>
                      <a:r>
                        <a:rPr lang="en-US" sz="2000">
                          <a:solidFill>
                            <a:srgbClr val="FFFFFF"/>
                          </a:solidFill>
                          <a:effectLst/>
                          <a:latin typeface="Lato Semibold" panose="020F0502020204030203" pitchFamily="34" charset="0"/>
                          <a:ea typeface="Calibri" panose="020F0502020204030204" pitchFamily="34" charset="0"/>
                          <a:cs typeface="Times New Roman" panose="02020603050405020304" pitchFamily="18" charset="0"/>
                        </a:rPr>
                        <a:t>Dentists</a:t>
                      </a:r>
                    </a:p>
                  </a:txBody>
                  <a:tcPr marL="87736" marR="8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7A5DD"/>
                    </a:solidFill>
                  </a:tcPr>
                </a:tc>
                <a:extLst>
                  <a:ext uri="{0D108BD9-81ED-4DB2-BD59-A6C34878D82A}">
                    <a16:rowId xmlns:a16="http://schemas.microsoft.com/office/drawing/2014/main" val="3677022803"/>
                  </a:ext>
                </a:extLst>
              </a:tr>
              <a:tr h="640080">
                <a:tc>
                  <a:txBody>
                    <a:bodyPr/>
                    <a:lstStyle/>
                    <a:p>
                      <a:pPr marL="0" marR="0" algn="ctr">
                        <a:spcBef>
                          <a:spcPts val="0"/>
                        </a:spcBef>
                        <a:spcAft>
                          <a:spcPts val="0"/>
                        </a:spcAft>
                      </a:pPr>
                      <a:r>
                        <a:rPr lang="en-US" sz="2000">
                          <a:solidFill>
                            <a:srgbClr val="455B65"/>
                          </a:solidFill>
                          <a:effectLst/>
                          <a:latin typeface="Lato" panose="020F0502020204030203" pitchFamily="34" charset="0"/>
                          <a:ea typeface="Calibri" panose="020F0502020204030204" pitchFamily="34" charset="0"/>
                          <a:cs typeface="Times New Roman" panose="02020603050405020304" pitchFamily="18" charset="0"/>
                        </a:rPr>
                        <a:t>A</a:t>
                      </a:r>
                    </a:p>
                  </a:txBody>
                  <a:tcPr marL="87736" marR="8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rgbClr val="455B65"/>
                          </a:solidFill>
                          <a:effectLst/>
                          <a:latin typeface="Lato" panose="020F0502020204030203" pitchFamily="34" charset="0"/>
                          <a:ea typeface="Calibri" panose="020F0502020204030204" pitchFamily="34" charset="0"/>
                          <a:cs typeface="Times New Roman" panose="02020603050405020304" pitchFamily="18" charset="0"/>
                        </a:rPr>
                        <a:t>1 </a:t>
                      </a:r>
                    </a:p>
                    <a:p>
                      <a:pPr marL="0" marR="0" algn="ctr">
                        <a:spcBef>
                          <a:spcPts val="0"/>
                        </a:spcBef>
                        <a:spcAft>
                          <a:spcPts val="0"/>
                        </a:spcAft>
                      </a:pPr>
                      <a:r>
                        <a:rPr lang="en-US" sz="1600" i="1">
                          <a:solidFill>
                            <a:srgbClr val="455B65"/>
                          </a:solidFill>
                          <a:effectLst/>
                          <a:latin typeface="Lato" panose="020F0502020204030203" pitchFamily="34" charset="0"/>
                          <a:ea typeface="Calibri" panose="020F0502020204030204" pitchFamily="34" charset="0"/>
                          <a:cs typeface="Times New Roman" panose="02020603050405020304" pitchFamily="18" charset="0"/>
                        </a:rPr>
                        <a:t>(typically 2)</a:t>
                      </a:r>
                    </a:p>
                  </a:txBody>
                  <a:tcPr marL="87736" marR="8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rgbClr val="455B65"/>
                          </a:solidFill>
                          <a:effectLst/>
                          <a:latin typeface="Lato" panose="020F0502020204030203" pitchFamily="34" charset="0"/>
                          <a:ea typeface="Calibri" panose="020F0502020204030204" pitchFamily="34" charset="0"/>
                          <a:cs typeface="Times New Roman" panose="02020603050405020304" pitchFamily="18" charset="0"/>
                        </a:rPr>
                        <a:t>3</a:t>
                      </a:r>
                    </a:p>
                  </a:txBody>
                  <a:tcPr marL="87736" marR="8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2000">
                          <a:solidFill>
                            <a:srgbClr val="455B65"/>
                          </a:solidFill>
                          <a:effectLst/>
                          <a:latin typeface="Lato" panose="020F0502020204030203" pitchFamily="34" charset="0"/>
                          <a:ea typeface="Calibri" panose="020F0502020204030204" pitchFamily="34" charset="0"/>
                          <a:cs typeface="Times New Roman" panose="02020603050405020304" pitchFamily="18" charset="0"/>
                        </a:rPr>
                        <a:t>1</a:t>
                      </a:r>
                    </a:p>
                  </a:txBody>
                  <a:tcPr marL="87736" marR="8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03470415"/>
                  </a:ext>
                </a:extLst>
              </a:tr>
              <a:tr h="640080">
                <a:tc>
                  <a:txBody>
                    <a:bodyPr/>
                    <a:lstStyle/>
                    <a:p>
                      <a:pPr marL="0" marR="0" lvl="0" indent="0" algn="ctr"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000">
                          <a:solidFill>
                            <a:srgbClr val="455B65"/>
                          </a:solidFill>
                          <a:effectLst/>
                          <a:latin typeface="Lato" panose="020F0502020204030203" pitchFamily="34" charset="0"/>
                          <a:ea typeface="Calibri" panose="020F0502020204030204" pitchFamily="34" charset="0"/>
                          <a:cs typeface="Times New Roman" panose="02020603050405020304" pitchFamily="18" charset="0"/>
                        </a:rPr>
                        <a:t>B</a:t>
                      </a:r>
                    </a:p>
                  </a:txBody>
                  <a:tcPr marL="87736" marR="8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000">
                          <a:solidFill>
                            <a:srgbClr val="455B65"/>
                          </a:solidFill>
                          <a:effectLst/>
                          <a:latin typeface="Lato" panose="020F0502020204030203" pitchFamily="34" charset="0"/>
                          <a:ea typeface="Calibri" panose="020F0502020204030204" pitchFamily="34" charset="0"/>
                          <a:cs typeface="Times New Roman" panose="02020603050405020304" pitchFamily="18" charset="0"/>
                        </a:rPr>
                        <a:t> 1</a:t>
                      </a:r>
                    </a:p>
                  </a:txBody>
                  <a:tcPr marL="87736" marR="8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000">
                          <a:solidFill>
                            <a:srgbClr val="455B65"/>
                          </a:solidFill>
                          <a:effectLst/>
                          <a:latin typeface="Lato" panose="020F0502020204030203" pitchFamily="34" charset="0"/>
                          <a:ea typeface="Calibri" panose="020F0502020204030204" pitchFamily="34" charset="0"/>
                          <a:cs typeface="Times New Roman" panose="02020603050405020304" pitchFamily="18" charset="0"/>
                        </a:rPr>
                        <a:t>8</a:t>
                      </a:r>
                    </a:p>
                  </a:txBody>
                  <a:tcPr marL="87736" marR="8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000">
                          <a:solidFill>
                            <a:srgbClr val="455B65"/>
                          </a:solidFill>
                          <a:effectLst/>
                          <a:latin typeface="Lato" panose="020F0502020204030203" pitchFamily="34" charset="0"/>
                          <a:ea typeface="Calibri" panose="020F0502020204030204" pitchFamily="34" charset="0"/>
                          <a:cs typeface="Times New Roman" panose="02020603050405020304" pitchFamily="18" charset="0"/>
                        </a:rPr>
                        <a:t> 0</a:t>
                      </a:r>
                    </a:p>
                    <a:p>
                      <a:pPr marL="0" marR="0" algn="ctr">
                        <a:spcBef>
                          <a:spcPts val="0"/>
                        </a:spcBef>
                        <a:spcAft>
                          <a:spcPts val="0"/>
                        </a:spcAft>
                      </a:pPr>
                      <a:r>
                        <a:rPr lang="en-US" sz="1600" i="1">
                          <a:solidFill>
                            <a:srgbClr val="455B65"/>
                          </a:solidFill>
                          <a:effectLst/>
                          <a:latin typeface="Lato" panose="020F0502020204030203" pitchFamily="34" charset="0"/>
                          <a:ea typeface="Calibri" panose="020F0502020204030204" pitchFamily="34" charset="0"/>
                          <a:cs typeface="Times New Roman" panose="02020603050405020304" pitchFamily="18" charset="0"/>
                        </a:rPr>
                        <a:t>(1 dental hygienist)</a:t>
                      </a:r>
                    </a:p>
                  </a:txBody>
                  <a:tcPr marL="87736" marR="8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231096001"/>
                  </a:ext>
                </a:extLst>
              </a:tr>
              <a:tr h="640080">
                <a:tc>
                  <a:txBody>
                    <a:bodyPr/>
                    <a:lstStyle/>
                    <a:p>
                      <a:pPr marL="0" marR="0" algn="ctr">
                        <a:spcBef>
                          <a:spcPts val="0"/>
                        </a:spcBef>
                        <a:spcAft>
                          <a:spcPts val="0"/>
                        </a:spcAft>
                      </a:pPr>
                      <a:r>
                        <a:rPr lang="en-US" sz="2000">
                          <a:solidFill>
                            <a:srgbClr val="455B65"/>
                          </a:solidFill>
                          <a:effectLst/>
                          <a:latin typeface="Lato" panose="020F0502020204030203" pitchFamily="34" charset="0"/>
                          <a:ea typeface="Calibri" panose="020F0502020204030204" pitchFamily="34" charset="0"/>
                          <a:cs typeface="Times New Roman" panose="02020603050405020304" pitchFamily="18" charset="0"/>
                        </a:rPr>
                        <a:t>C</a:t>
                      </a:r>
                    </a:p>
                  </a:txBody>
                  <a:tcPr marL="87736" marR="8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000">
                          <a:solidFill>
                            <a:srgbClr val="455B65"/>
                          </a:solidFill>
                          <a:effectLst/>
                          <a:latin typeface="Lato" panose="020F0502020204030203" pitchFamily="34" charset="0"/>
                          <a:ea typeface="Calibri" panose="020F0502020204030204" pitchFamily="34" charset="0"/>
                          <a:cs typeface="Times New Roman" panose="02020603050405020304" pitchFamily="18" charset="0"/>
                        </a:rPr>
                        <a:t> 14 </a:t>
                      </a:r>
                    </a:p>
                    <a:p>
                      <a:pPr marL="0" marR="0" algn="ctr">
                        <a:spcBef>
                          <a:spcPts val="0"/>
                        </a:spcBef>
                        <a:spcAft>
                          <a:spcPts val="0"/>
                        </a:spcAft>
                      </a:pPr>
                      <a:r>
                        <a:rPr lang="en-US" sz="1600" i="1">
                          <a:solidFill>
                            <a:srgbClr val="455B65"/>
                          </a:solidFill>
                          <a:effectLst/>
                          <a:latin typeface="Lato" panose="020F0502020204030203" pitchFamily="34" charset="0"/>
                          <a:ea typeface="Calibri" panose="020F0502020204030204" pitchFamily="34" charset="0"/>
                          <a:cs typeface="Times New Roman" panose="02020603050405020304" pitchFamily="18" charset="0"/>
                        </a:rPr>
                        <a:t>(9 full-time)</a:t>
                      </a:r>
                    </a:p>
                  </a:txBody>
                  <a:tcPr marL="87736" marR="8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000">
                          <a:solidFill>
                            <a:srgbClr val="455B65"/>
                          </a:solidFill>
                          <a:effectLst/>
                          <a:latin typeface="Lato" panose="020F0502020204030203" pitchFamily="34" charset="0"/>
                          <a:ea typeface="Calibri" panose="020F0502020204030204" pitchFamily="34" charset="0"/>
                          <a:cs typeface="Times New Roman" panose="02020603050405020304" pitchFamily="18" charset="0"/>
                        </a:rPr>
                        <a:t>8</a:t>
                      </a:r>
                    </a:p>
                  </a:txBody>
                  <a:tcPr marL="87736" marR="8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000">
                          <a:solidFill>
                            <a:srgbClr val="455B65"/>
                          </a:solidFill>
                          <a:effectLst/>
                          <a:latin typeface="Lato" panose="020F0502020204030203" pitchFamily="34" charset="0"/>
                          <a:ea typeface="Calibri" panose="020F0502020204030204" pitchFamily="34" charset="0"/>
                          <a:cs typeface="Times New Roman" panose="02020603050405020304" pitchFamily="18" charset="0"/>
                        </a:rPr>
                        <a:t> 1</a:t>
                      </a:r>
                    </a:p>
                  </a:txBody>
                  <a:tcPr marL="87736" marR="8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27468538"/>
                  </a:ext>
                </a:extLst>
              </a:tr>
              <a:tr h="640080">
                <a:tc>
                  <a:txBody>
                    <a:bodyPr/>
                    <a:lstStyle/>
                    <a:p>
                      <a:pPr marL="0" marR="0" algn="ctr">
                        <a:spcBef>
                          <a:spcPts val="0"/>
                        </a:spcBef>
                        <a:spcAft>
                          <a:spcPts val="0"/>
                        </a:spcAft>
                      </a:pPr>
                      <a:r>
                        <a:rPr lang="en-US" sz="2000">
                          <a:solidFill>
                            <a:srgbClr val="455B65"/>
                          </a:solidFill>
                          <a:effectLst/>
                          <a:latin typeface="Lato" panose="020F0502020204030203" pitchFamily="34" charset="0"/>
                          <a:ea typeface="Calibri" panose="020F0502020204030204" pitchFamily="34" charset="0"/>
                          <a:cs typeface="Times New Roman" panose="02020603050405020304" pitchFamily="18" charset="0"/>
                        </a:rPr>
                        <a:t>D</a:t>
                      </a:r>
                    </a:p>
                  </a:txBody>
                  <a:tcPr marL="87736" marR="8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000">
                          <a:solidFill>
                            <a:srgbClr val="455B65"/>
                          </a:solidFill>
                          <a:effectLst/>
                          <a:latin typeface="Lato" panose="020F0502020204030203" pitchFamily="34" charset="0"/>
                          <a:ea typeface="Calibri" panose="020F0502020204030204" pitchFamily="34" charset="0"/>
                          <a:cs typeface="Times New Roman" panose="02020603050405020304" pitchFamily="18" charset="0"/>
                        </a:rPr>
                        <a:t>4</a:t>
                      </a:r>
                    </a:p>
                  </a:txBody>
                  <a:tcPr marL="87736" marR="8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000">
                          <a:solidFill>
                            <a:srgbClr val="455B65"/>
                          </a:solidFill>
                          <a:effectLst/>
                          <a:latin typeface="Lato" panose="020F0502020204030203" pitchFamily="34" charset="0"/>
                          <a:ea typeface="Calibri" panose="020F0502020204030204" pitchFamily="34" charset="0"/>
                          <a:cs typeface="Times New Roman" panose="02020603050405020304" pitchFamily="18" charset="0"/>
                        </a:rPr>
                        <a:t>4</a:t>
                      </a:r>
                    </a:p>
                  </a:txBody>
                  <a:tcPr marL="87736" marR="8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000">
                          <a:solidFill>
                            <a:srgbClr val="455B65"/>
                          </a:solidFill>
                          <a:effectLst/>
                          <a:latin typeface="Lato" panose="020F0502020204030203" pitchFamily="34" charset="0"/>
                          <a:ea typeface="Calibri" panose="020F0502020204030204" pitchFamily="34" charset="0"/>
                          <a:cs typeface="Times New Roman" panose="02020603050405020304" pitchFamily="18" charset="0"/>
                        </a:rPr>
                        <a:t>2</a:t>
                      </a:r>
                    </a:p>
                  </a:txBody>
                  <a:tcPr marL="87736" marR="8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38899824"/>
                  </a:ext>
                </a:extLst>
              </a:tr>
              <a:tr h="640080">
                <a:tc>
                  <a:txBody>
                    <a:bodyPr/>
                    <a:lstStyle/>
                    <a:p>
                      <a:pPr marL="0" marR="0" algn="ctr">
                        <a:spcBef>
                          <a:spcPts val="0"/>
                        </a:spcBef>
                        <a:spcAft>
                          <a:spcPts val="0"/>
                        </a:spcAft>
                      </a:pPr>
                      <a:r>
                        <a:rPr lang="en-US" sz="2000">
                          <a:solidFill>
                            <a:srgbClr val="455B65"/>
                          </a:solidFill>
                          <a:effectLst/>
                          <a:latin typeface="Lato" panose="020F0502020204030203" pitchFamily="34" charset="0"/>
                          <a:ea typeface="Calibri" panose="020F0502020204030204" pitchFamily="34" charset="0"/>
                          <a:cs typeface="Times New Roman" panose="02020603050405020304" pitchFamily="18" charset="0"/>
                        </a:rPr>
                        <a:t>E</a:t>
                      </a:r>
                    </a:p>
                  </a:txBody>
                  <a:tcPr marL="87736" marR="8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a:solidFill>
                            <a:srgbClr val="455B65"/>
                          </a:solidFill>
                          <a:effectLst/>
                          <a:latin typeface="Lato" panose="020F0502020204030203" pitchFamily="34" charset="0"/>
                          <a:ea typeface="Calibri" panose="020F0502020204030204" pitchFamily="34" charset="0"/>
                          <a:cs typeface="Times New Roman" panose="02020603050405020304" pitchFamily="18" charset="0"/>
                        </a:rPr>
                        <a:t>4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i="1">
                          <a:solidFill>
                            <a:srgbClr val="455B65"/>
                          </a:solidFill>
                          <a:effectLst/>
                          <a:latin typeface="Lato" panose="020F0502020204030203" pitchFamily="34" charset="0"/>
                          <a:ea typeface="Calibri" panose="020F0502020204030204" pitchFamily="34" charset="0"/>
                          <a:cs typeface="Times New Roman" panose="02020603050405020304" pitchFamily="18" charset="0"/>
                        </a:rPr>
                        <a:t>(3 full-time)</a:t>
                      </a:r>
                    </a:p>
                  </a:txBody>
                  <a:tcPr marL="87736" marR="8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a:solidFill>
                            <a:srgbClr val="455B65"/>
                          </a:solidFill>
                          <a:effectLst/>
                          <a:latin typeface="Lato" panose="020F0502020204030203" pitchFamily="34" charset="0"/>
                          <a:ea typeface="Calibri" panose="020F0502020204030204" pitchFamily="34" charset="0"/>
                          <a:cs typeface="Times New Roman" panose="02020603050405020304" pitchFamily="18" charset="0"/>
                        </a:rPr>
                        <a:t>6</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i="1">
                          <a:solidFill>
                            <a:srgbClr val="455B65"/>
                          </a:solidFill>
                          <a:effectLst/>
                          <a:latin typeface="Lato" panose="020F0502020204030203" pitchFamily="34" charset="0"/>
                          <a:ea typeface="Calibri" panose="020F0502020204030204" pitchFamily="34" charset="0"/>
                          <a:cs typeface="Times New Roman" panose="02020603050405020304" pitchFamily="18" charset="0"/>
                        </a:rPr>
                        <a:t>(3 exclusively Medicaid)</a:t>
                      </a:r>
                    </a:p>
                  </a:txBody>
                  <a:tcPr marL="87736" marR="8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000">
                          <a:solidFill>
                            <a:srgbClr val="455B65"/>
                          </a:solidFill>
                          <a:effectLst/>
                          <a:latin typeface="Lato" panose="020F0502020204030203" pitchFamily="34" charset="0"/>
                          <a:ea typeface="Calibri" panose="020F0502020204030204" pitchFamily="34" charset="0"/>
                          <a:cs typeface="Times New Roman" panose="02020603050405020304" pitchFamily="18" charset="0"/>
                        </a:rPr>
                        <a:t>1 </a:t>
                      </a:r>
                      <a:r>
                        <a:rPr lang="en-US" sz="1600" i="1">
                          <a:solidFill>
                            <a:srgbClr val="455B65"/>
                          </a:solidFill>
                          <a:effectLst/>
                          <a:latin typeface="Lato" panose="020F0502020204030203" pitchFamily="34" charset="0"/>
                          <a:ea typeface="Calibri" panose="020F0502020204030204" pitchFamily="34" charset="0"/>
                          <a:cs typeface="Times New Roman" panose="02020603050405020304" pitchFamily="18" charset="0"/>
                        </a:rPr>
                        <a:t>(half-time)</a:t>
                      </a:r>
                      <a:endParaRPr lang="en-US" sz="2000" i="1">
                        <a:solidFill>
                          <a:srgbClr val="455B65"/>
                        </a:solidFill>
                        <a:effectLst/>
                        <a:latin typeface="Lato" panose="020F0502020204030203" pitchFamily="34" charset="0"/>
                        <a:ea typeface="Calibri" panose="020F0502020204030204" pitchFamily="34" charset="0"/>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i="1">
                          <a:solidFill>
                            <a:srgbClr val="455B65"/>
                          </a:solidFill>
                          <a:effectLst/>
                          <a:latin typeface="Lato" panose="020F0502020204030203" pitchFamily="34" charset="0"/>
                          <a:ea typeface="Calibri" panose="020F0502020204030204" pitchFamily="34" charset="0"/>
                          <a:cs typeface="Times New Roman" panose="02020603050405020304" pitchFamily="18" charset="0"/>
                        </a:rPr>
                        <a:t>(2 dental hygienists)</a:t>
                      </a:r>
                    </a:p>
                  </a:txBody>
                  <a:tcPr marL="87736" marR="8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95303767"/>
                  </a:ext>
                </a:extLst>
              </a:tr>
              <a:tr h="640080">
                <a:tc>
                  <a:txBody>
                    <a:bodyPr/>
                    <a:lstStyle/>
                    <a:p>
                      <a:pPr marL="0" marR="0" algn="ctr">
                        <a:spcBef>
                          <a:spcPts val="0"/>
                        </a:spcBef>
                        <a:spcAft>
                          <a:spcPts val="0"/>
                        </a:spcAft>
                      </a:pPr>
                      <a:r>
                        <a:rPr lang="en-US" sz="2000">
                          <a:solidFill>
                            <a:srgbClr val="455B65"/>
                          </a:solidFill>
                          <a:effectLst/>
                          <a:latin typeface="Lato" panose="020F0502020204030203" pitchFamily="34" charset="0"/>
                          <a:ea typeface="Calibri" panose="020F0502020204030204" pitchFamily="34" charset="0"/>
                          <a:cs typeface="Times New Roman" panose="02020603050405020304" pitchFamily="18" charset="0"/>
                        </a:rPr>
                        <a:t> F</a:t>
                      </a:r>
                    </a:p>
                  </a:txBody>
                  <a:tcPr marL="87736" marR="8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000">
                          <a:solidFill>
                            <a:srgbClr val="455B65"/>
                          </a:solidFill>
                          <a:effectLst/>
                          <a:latin typeface="Lato" panose="020F0502020204030203" pitchFamily="34" charset="0"/>
                          <a:ea typeface="Calibri" panose="020F0502020204030204" pitchFamily="34" charset="0"/>
                          <a:cs typeface="Times New Roman" panose="02020603050405020304" pitchFamily="18" charset="0"/>
                        </a:rPr>
                        <a:t> 1</a:t>
                      </a:r>
                    </a:p>
                  </a:txBody>
                  <a:tcPr marL="87736" marR="8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000">
                          <a:solidFill>
                            <a:srgbClr val="455B65"/>
                          </a:solidFill>
                          <a:effectLst/>
                          <a:latin typeface="Lato" panose="020F0502020204030203" pitchFamily="34" charset="0"/>
                          <a:ea typeface="Calibri" panose="020F0502020204030204" pitchFamily="34" charset="0"/>
                          <a:cs typeface="Times New Roman" panose="02020603050405020304" pitchFamily="18" charset="0"/>
                        </a:rPr>
                        <a:t>3</a:t>
                      </a:r>
                    </a:p>
                  </a:txBody>
                  <a:tcPr marL="87736" marR="8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spcBef>
                          <a:spcPts val="0"/>
                        </a:spcBef>
                        <a:spcAft>
                          <a:spcPts val="0"/>
                        </a:spcAft>
                      </a:pPr>
                      <a:r>
                        <a:rPr lang="en-US" sz="2000">
                          <a:solidFill>
                            <a:srgbClr val="455B65"/>
                          </a:solidFill>
                          <a:effectLst/>
                          <a:latin typeface="Lato" panose="020F0502020204030203" pitchFamily="34" charset="0"/>
                          <a:ea typeface="Calibri" panose="020F0502020204030204" pitchFamily="34" charset="0"/>
                          <a:cs typeface="Times New Roman" panose="02020603050405020304" pitchFamily="18" charset="0"/>
                        </a:rPr>
                        <a:t> 0</a:t>
                      </a:r>
                    </a:p>
                  </a:txBody>
                  <a:tcPr marL="87736" marR="877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52401603"/>
                  </a:ext>
                </a:extLst>
              </a:tr>
            </a:tbl>
          </a:graphicData>
        </a:graphic>
      </p:graphicFrame>
      <p:sp>
        <p:nvSpPr>
          <p:cNvPr id="5" name="Title 8"/>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Findings: Clinical Staff Resources</a:t>
            </a:r>
          </a:p>
        </p:txBody>
      </p:sp>
    </p:spTree>
    <p:extLst>
      <p:ext uri="{BB962C8B-B14F-4D97-AF65-F5344CB8AC3E}">
        <p14:creationId xmlns:p14="http://schemas.microsoft.com/office/powerpoint/2010/main" val="3074778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07F79-1547-42E3-8D5C-5E570C7B32E2}"/>
              </a:ext>
            </a:extLst>
          </p:cNvPr>
          <p:cNvSpPr>
            <a:spLocks noGrp="1"/>
          </p:cNvSpPr>
          <p:nvPr>
            <p:ph type="ctrTitle"/>
          </p:nvPr>
        </p:nvSpPr>
        <p:spPr/>
        <p:txBody>
          <a:bodyPr/>
          <a:lstStyle/>
          <a:p>
            <a:r>
              <a:rPr lang="en-US"/>
              <a:t>Center for Evidence-based Policy</a:t>
            </a:r>
          </a:p>
        </p:txBody>
      </p:sp>
      <p:sp>
        <p:nvSpPr>
          <p:cNvPr id="5" name="Subtitle 4">
            <a:extLst>
              <a:ext uri="{FF2B5EF4-FFF2-40B4-BE49-F238E27FC236}">
                <a16:creationId xmlns:a16="http://schemas.microsoft.com/office/drawing/2014/main" id="{7207547B-53E6-4BF0-9B05-29664DD56989}"/>
              </a:ext>
            </a:extLst>
          </p:cNvPr>
          <p:cNvSpPr>
            <a:spLocks noGrp="1"/>
          </p:cNvSpPr>
          <p:nvPr>
            <p:ph type="subTitle" idx="1"/>
          </p:nvPr>
        </p:nvSpPr>
        <p:spPr>
          <a:xfrm>
            <a:off x="685800" y="3215006"/>
            <a:ext cx="10314432" cy="1216152"/>
          </a:xfrm>
        </p:spPr>
        <p:txBody>
          <a:bodyPr/>
          <a:lstStyle/>
          <a:p>
            <a:r>
              <a:rPr lang="en-US" sz="2800" i="1">
                <a:latin typeface="+mj-lt"/>
              </a:rPr>
              <a:t>Addressing policy challenges with evidence and collaboration</a:t>
            </a:r>
            <a:endParaRPr lang="en-US" sz="2800"/>
          </a:p>
        </p:txBody>
      </p:sp>
    </p:spTree>
    <p:extLst>
      <p:ext uri="{BB962C8B-B14F-4D97-AF65-F5344CB8AC3E}">
        <p14:creationId xmlns:p14="http://schemas.microsoft.com/office/powerpoint/2010/main" val="2582636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FC8D85-35EF-D399-43E7-1B162E594EF0}"/>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9827227B-58A1-A1C5-5B6D-E96C34B107C5}"/>
              </a:ext>
            </a:extLst>
          </p:cNvPr>
          <p:cNvSpPr>
            <a:spLocks noGrp="1"/>
          </p:cNvSpPr>
          <p:nvPr>
            <p:ph idx="1"/>
          </p:nvPr>
        </p:nvSpPr>
        <p:spPr>
          <a:xfrm>
            <a:off x="685800" y="1051560"/>
            <a:ext cx="10533888" cy="4946904"/>
          </a:xfrm>
        </p:spPr>
        <p:txBody>
          <a:bodyPr/>
          <a:lstStyle/>
          <a:p>
            <a:r>
              <a:rPr lang="en-US" sz="2600"/>
              <a:t>Formed largest single category of clinicians in majority of states (from 1 to 35+ clinicians within the 6 states interviewed)</a:t>
            </a:r>
          </a:p>
          <a:p>
            <a:r>
              <a:rPr lang="en-US" sz="2600"/>
              <a:t>Filled wide variety of roles, including:</a:t>
            </a:r>
          </a:p>
          <a:p>
            <a:pPr lvl="1"/>
            <a:r>
              <a:rPr lang="en-US" sz="2400"/>
              <a:t>Leadership</a:t>
            </a:r>
          </a:p>
          <a:p>
            <a:pPr lvl="1"/>
            <a:r>
              <a:rPr lang="en-US" sz="2400"/>
              <a:t>Program management (e.g., maternal health)</a:t>
            </a:r>
          </a:p>
          <a:p>
            <a:pPr lvl="1"/>
            <a:r>
              <a:rPr lang="en-US" sz="2400"/>
              <a:t>Clinical analytics</a:t>
            </a:r>
          </a:p>
          <a:p>
            <a:pPr lvl="1"/>
            <a:r>
              <a:rPr lang="en-US" sz="2400"/>
              <a:t>Quality improvement and contract oversight</a:t>
            </a:r>
          </a:p>
          <a:p>
            <a:pPr lvl="1"/>
            <a:r>
              <a:rPr lang="en-US" sz="2400"/>
              <a:t>Utilization management</a:t>
            </a:r>
          </a:p>
          <a:p>
            <a:pPr lvl="1"/>
            <a:r>
              <a:rPr lang="en-US" sz="2400"/>
              <a:t>Long-term care intake and support</a:t>
            </a:r>
          </a:p>
          <a:p>
            <a:pPr lvl="1"/>
            <a:r>
              <a:rPr lang="en-US" sz="2400"/>
              <a:t>Program integrity</a:t>
            </a:r>
          </a:p>
        </p:txBody>
      </p:sp>
      <p:sp>
        <p:nvSpPr>
          <p:cNvPr id="5" name="Title 8">
            <a:extLst>
              <a:ext uri="{FF2B5EF4-FFF2-40B4-BE49-F238E27FC236}">
                <a16:creationId xmlns:a16="http://schemas.microsoft.com/office/drawing/2014/main" id="{F4BE7242-4741-3ECC-194F-C5115A284AB0}"/>
              </a:ext>
            </a:extLst>
          </p:cNvPr>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Findings: Clinical Staff Resources—Nursing</a:t>
            </a:r>
          </a:p>
        </p:txBody>
      </p:sp>
    </p:spTree>
    <p:extLst>
      <p:ext uri="{BB962C8B-B14F-4D97-AF65-F5344CB8AC3E}">
        <p14:creationId xmlns:p14="http://schemas.microsoft.com/office/powerpoint/2010/main" val="2750402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685800" y="1051560"/>
            <a:ext cx="10533888" cy="4946904"/>
          </a:xfrm>
        </p:spPr>
        <p:txBody>
          <a:bodyPr/>
          <a:lstStyle/>
          <a:p>
            <a:r>
              <a:rPr lang="en-US" sz="2600"/>
              <a:t>Interviewees reported different types of behavioral health clinicians on staff, both in clinical-specific offices and separate behavioral health offices</a:t>
            </a:r>
          </a:p>
          <a:p>
            <a:r>
              <a:rPr lang="en-US" sz="2600"/>
              <a:t>Clinicians included:</a:t>
            </a:r>
          </a:p>
          <a:p>
            <a:pPr lvl="1"/>
            <a:r>
              <a:rPr lang="en-US" sz="2400"/>
              <a:t>Psychiatrists and addiction medicine physicians</a:t>
            </a:r>
          </a:p>
          <a:p>
            <a:pPr lvl="1"/>
            <a:r>
              <a:rPr lang="en-US" sz="2400"/>
              <a:t>Psychologists</a:t>
            </a:r>
          </a:p>
          <a:p>
            <a:pPr lvl="1"/>
            <a:r>
              <a:rPr lang="en-US" sz="2400"/>
              <a:t>Licensed clinical social workers</a:t>
            </a:r>
          </a:p>
          <a:p>
            <a:pPr lvl="1"/>
            <a:r>
              <a:rPr lang="en-US" sz="2400"/>
              <a:t>Licensed professional counselors and therapists</a:t>
            </a:r>
          </a:p>
          <a:p>
            <a:pPr lvl="1"/>
            <a:r>
              <a:rPr lang="en-US" sz="2400"/>
              <a:t>Applied behavioral analysis providers </a:t>
            </a:r>
          </a:p>
          <a:p>
            <a:r>
              <a:rPr lang="en-US">
                <a:solidFill>
                  <a:prstClr val="black"/>
                </a:solidFill>
              </a:rPr>
              <a:t>Leadership positions included behavioral health office director, behavioral health medical directors, policy and benefit division director </a:t>
            </a:r>
          </a:p>
          <a:p>
            <a:pPr lvl="2"/>
            <a:endParaRPr lang="en-US" sz="2200"/>
          </a:p>
          <a:p>
            <a:pPr marL="914400" lvl="2" indent="0">
              <a:buNone/>
            </a:pPr>
            <a:endParaRPr lang="en-US" sz="2200"/>
          </a:p>
        </p:txBody>
      </p:sp>
      <p:sp>
        <p:nvSpPr>
          <p:cNvPr id="5" name="Title 8"/>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Findings: Clinical Staff Resources—Behavioral Health</a:t>
            </a:r>
          </a:p>
        </p:txBody>
      </p:sp>
    </p:spTree>
    <p:extLst>
      <p:ext uri="{BB962C8B-B14F-4D97-AF65-F5344CB8AC3E}">
        <p14:creationId xmlns:p14="http://schemas.microsoft.com/office/powerpoint/2010/main" val="564603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06792-54E4-5387-40EA-8CEF6EABB553}"/>
            </a:ext>
          </a:extLst>
        </p:cNvPr>
        <p:cNvGrpSpPr/>
        <p:nvPr/>
      </p:nvGrpSpPr>
      <p:grpSpPr>
        <a:xfrm>
          <a:off x="0" y="0"/>
          <a:ext cx="0" cy="0"/>
          <a:chOff x="0" y="0"/>
          <a:chExt cx="0" cy="0"/>
        </a:xfrm>
      </p:grpSpPr>
      <p:sp>
        <p:nvSpPr>
          <p:cNvPr id="5" name="Title 8">
            <a:extLst>
              <a:ext uri="{FF2B5EF4-FFF2-40B4-BE49-F238E27FC236}">
                <a16:creationId xmlns:a16="http://schemas.microsoft.com/office/drawing/2014/main" id="{B0ED98B8-6E27-2811-CDB0-2289D2E67188}"/>
              </a:ext>
            </a:extLst>
          </p:cNvPr>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Findings: Clinical Staff Resources—Hiring</a:t>
            </a:r>
          </a:p>
        </p:txBody>
      </p:sp>
      <p:sp>
        <p:nvSpPr>
          <p:cNvPr id="7" name="Flowchart: Process 6">
            <a:extLst>
              <a:ext uri="{FF2B5EF4-FFF2-40B4-BE49-F238E27FC236}">
                <a16:creationId xmlns:a16="http://schemas.microsoft.com/office/drawing/2014/main" id="{F5B2CAF1-2C26-FA11-0F43-11D58BE931AC}"/>
              </a:ext>
            </a:extLst>
          </p:cNvPr>
          <p:cNvSpPr/>
          <p:nvPr/>
        </p:nvSpPr>
        <p:spPr>
          <a:xfrm>
            <a:off x="719579" y="1235407"/>
            <a:ext cx="3505200" cy="838200"/>
          </a:xfrm>
          <a:prstGeom prst="flowChartProcess">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Directly Employed</a:t>
            </a:r>
          </a:p>
        </p:txBody>
      </p:sp>
      <p:sp>
        <p:nvSpPr>
          <p:cNvPr id="8" name="Flowchart: Process 7">
            <a:extLst>
              <a:ext uri="{FF2B5EF4-FFF2-40B4-BE49-F238E27FC236}">
                <a16:creationId xmlns:a16="http://schemas.microsoft.com/office/drawing/2014/main" id="{CC56BA2F-692B-7881-20C5-1ABE7A9CC247}"/>
              </a:ext>
            </a:extLst>
          </p:cNvPr>
          <p:cNvSpPr/>
          <p:nvPr/>
        </p:nvSpPr>
        <p:spPr>
          <a:xfrm>
            <a:off x="6537238" y="1235407"/>
            <a:ext cx="3505200" cy="838200"/>
          </a:xfrm>
          <a:prstGeom prst="flowChartProcess">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Contracted</a:t>
            </a:r>
          </a:p>
          <a:p>
            <a:pPr algn="ctr"/>
            <a:r>
              <a:rPr lang="en-US"/>
              <a:t>(Full- or Part-</a:t>
            </a:r>
            <a:r>
              <a:rPr lang="en-US">
                <a:solidFill>
                  <a:schemeClr val="bg1"/>
                </a:solidFill>
              </a:rPr>
              <a:t>T</a:t>
            </a:r>
            <a:r>
              <a:rPr lang="en-US"/>
              <a:t>ime)</a:t>
            </a:r>
          </a:p>
        </p:txBody>
      </p:sp>
      <p:cxnSp>
        <p:nvCxnSpPr>
          <p:cNvPr id="12" name="Straight Arrow Connector 11">
            <a:extLst>
              <a:ext uri="{FF2B5EF4-FFF2-40B4-BE49-F238E27FC236}">
                <a16:creationId xmlns:a16="http://schemas.microsoft.com/office/drawing/2014/main" id="{48674EF7-B7D4-E75D-4A08-E349DFCA2C0E}"/>
              </a:ext>
            </a:extLst>
          </p:cNvPr>
          <p:cNvCxnSpPr>
            <a:cxnSpLocks/>
          </p:cNvCxnSpPr>
          <p:nvPr/>
        </p:nvCxnSpPr>
        <p:spPr>
          <a:xfrm flipH="1">
            <a:off x="7494549" y="2151638"/>
            <a:ext cx="730076" cy="766600"/>
          </a:xfrm>
          <a:prstGeom prst="straightConnector1">
            <a:avLst/>
          </a:prstGeom>
          <a:ln w="76200">
            <a:tailEnd type="triangle"/>
          </a:ln>
          <a:effectLst/>
        </p:spPr>
        <p:style>
          <a:lnRef idx="2">
            <a:schemeClr val="accent1"/>
          </a:lnRef>
          <a:fillRef idx="0">
            <a:schemeClr val="accent1"/>
          </a:fillRef>
          <a:effectRef idx="1">
            <a:schemeClr val="accent1"/>
          </a:effectRef>
          <a:fontRef idx="minor">
            <a:schemeClr val="tx1"/>
          </a:fontRef>
        </p:style>
      </p:cxnSp>
      <p:sp>
        <p:nvSpPr>
          <p:cNvPr id="15" name="Flowchart: Process 14">
            <a:extLst>
              <a:ext uri="{FF2B5EF4-FFF2-40B4-BE49-F238E27FC236}">
                <a16:creationId xmlns:a16="http://schemas.microsoft.com/office/drawing/2014/main" id="{A632E518-4398-F09E-EA0C-C0DC137D5F68}"/>
              </a:ext>
            </a:extLst>
          </p:cNvPr>
          <p:cNvSpPr/>
          <p:nvPr/>
        </p:nvSpPr>
        <p:spPr>
          <a:xfrm>
            <a:off x="5517592" y="2977668"/>
            <a:ext cx="2438128" cy="838200"/>
          </a:xfrm>
          <a:prstGeom prst="flowChartProcess">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External Consultants</a:t>
            </a:r>
          </a:p>
        </p:txBody>
      </p:sp>
      <p:sp>
        <p:nvSpPr>
          <p:cNvPr id="16" name="Flowchart: Process 15">
            <a:extLst>
              <a:ext uri="{FF2B5EF4-FFF2-40B4-BE49-F238E27FC236}">
                <a16:creationId xmlns:a16="http://schemas.microsoft.com/office/drawing/2014/main" id="{11403C42-5198-F964-0625-5D23D6404DAA}"/>
              </a:ext>
            </a:extLst>
          </p:cNvPr>
          <p:cNvSpPr/>
          <p:nvPr/>
        </p:nvSpPr>
        <p:spPr>
          <a:xfrm>
            <a:off x="8673330" y="2957380"/>
            <a:ext cx="2438128" cy="838200"/>
          </a:xfrm>
          <a:prstGeom prst="flowChartProcess">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t>State University Partnership</a:t>
            </a:r>
          </a:p>
        </p:txBody>
      </p:sp>
      <p:cxnSp>
        <p:nvCxnSpPr>
          <p:cNvPr id="18" name="Straight Arrow Connector 17">
            <a:extLst>
              <a:ext uri="{FF2B5EF4-FFF2-40B4-BE49-F238E27FC236}">
                <a16:creationId xmlns:a16="http://schemas.microsoft.com/office/drawing/2014/main" id="{229BF52C-A11F-4601-9539-354926001AD5}"/>
              </a:ext>
            </a:extLst>
          </p:cNvPr>
          <p:cNvCxnSpPr>
            <a:cxnSpLocks/>
          </p:cNvCxnSpPr>
          <p:nvPr/>
        </p:nvCxnSpPr>
        <p:spPr>
          <a:xfrm>
            <a:off x="8337724" y="2151638"/>
            <a:ext cx="730076" cy="766600"/>
          </a:xfrm>
          <a:prstGeom prst="straightConnector1">
            <a:avLst/>
          </a:prstGeom>
          <a:ln w="76200">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D83620E1-6F1B-E475-9F15-E7E194A2E760}"/>
              </a:ext>
            </a:extLst>
          </p:cNvPr>
          <p:cNvSpPr txBox="1"/>
          <p:nvPr/>
        </p:nvSpPr>
        <p:spPr>
          <a:xfrm>
            <a:off x="665922" y="2151638"/>
            <a:ext cx="3776221" cy="1754326"/>
          </a:xfrm>
          <a:prstGeom prst="rect">
            <a:avLst/>
          </a:prstGeom>
          <a:noFill/>
        </p:spPr>
        <p:txBody>
          <a:bodyPr wrap="square" rtlCol="0">
            <a:spAutoFit/>
          </a:bodyPr>
          <a:lstStyle/>
          <a:p>
            <a:pPr marL="285750" indent="-285750">
              <a:buFont typeface="Arial" panose="020B0604020202020204" pitchFamily="34" charset="0"/>
              <a:buChar char="•"/>
            </a:pPr>
            <a:r>
              <a:rPr lang="en-US"/>
              <a:t>Most common staffing arrangement</a:t>
            </a:r>
          </a:p>
          <a:p>
            <a:pPr marL="285750" indent="-285750">
              <a:buFont typeface="Arial" panose="020B0604020202020204" pitchFamily="34" charset="0"/>
              <a:buChar char="•"/>
            </a:pPr>
            <a:r>
              <a:rPr lang="en-US"/>
              <a:t>Fits within state organization chart</a:t>
            </a:r>
          </a:p>
          <a:p>
            <a:pPr marL="285750" indent="-285750">
              <a:buFont typeface="Arial" panose="020B0604020202020204" pitchFamily="34" charset="0"/>
              <a:buChar char="•"/>
            </a:pPr>
            <a:r>
              <a:rPr lang="en-US"/>
              <a:t>Typically managerial responsibilities within agency</a:t>
            </a:r>
          </a:p>
        </p:txBody>
      </p:sp>
      <p:sp>
        <p:nvSpPr>
          <p:cNvPr id="20" name="TextBox 19">
            <a:extLst>
              <a:ext uri="{FF2B5EF4-FFF2-40B4-BE49-F238E27FC236}">
                <a16:creationId xmlns:a16="http://schemas.microsoft.com/office/drawing/2014/main" id="{15CC8A92-1B57-08DA-7DE2-5B645A5C7F92}"/>
              </a:ext>
            </a:extLst>
          </p:cNvPr>
          <p:cNvSpPr txBox="1"/>
          <p:nvPr/>
        </p:nvSpPr>
        <p:spPr>
          <a:xfrm>
            <a:off x="5410200" y="3903518"/>
            <a:ext cx="2785621" cy="1200329"/>
          </a:xfrm>
          <a:prstGeom prst="rect">
            <a:avLst/>
          </a:prstGeom>
          <a:noFill/>
        </p:spPr>
        <p:txBody>
          <a:bodyPr wrap="square" rtlCol="0">
            <a:spAutoFit/>
          </a:bodyPr>
          <a:lstStyle/>
          <a:p>
            <a:pPr marL="285750" indent="-285750">
              <a:buFont typeface="Arial" panose="020B0604020202020204" pitchFamily="34" charset="0"/>
              <a:buChar char="•"/>
            </a:pPr>
            <a:r>
              <a:rPr lang="en-US"/>
              <a:t>Flexible arrangements</a:t>
            </a:r>
          </a:p>
          <a:p>
            <a:pPr marL="285750" indent="-285750">
              <a:buFont typeface="Arial" panose="020B0604020202020204" pitchFamily="34" charset="0"/>
              <a:buChar char="•"/>
            </a:pPr>
            <a:r>
              <a:rPr lang="en-US"/>
              <a:t>Individuals or vendors</a:t>
            </a:r>
          </a:p>
          <a:p>
            <a:pPr marL="285750" indent="-285750">
              <a:buFont typeface="Arial" panose="020B0604020202020204" pitchFamily="34" charset="0"/>
              <a:buChar char="•"/>
            </a:pPr>
            <a:r>
              <a:rPr lang="en-US"/>
              <a:t>Often part-time or hourly staff</a:t>
            </a:r>
          </a:p>
        </p:txBody>
      </p:sp>
      <p:sp>
        <p:nvSpPr>
          <p:cNvPr id="21" name="TextBox 20">
            <a:extLst>
              <a:ext uri="{FF2B5EF4-FFF2-40B4-BE49-F238E27FC236}">
                <a16:creationId xmlns:a16="http://schemas.microsoft.com/office/drawing/2014/main" id="{802EBF99-7AA5-15EA-BA39-C045BE43632F}"/>
              </a:ext>
            </a:extLst>
          </p:cNvPr>
          <p:cNvSpPr txBox="1"/>
          <p:nvPr/>
        </p:nvSpPr>
        <p:spPr>
          <a:xfrm>
            <a:off x="8604347" y="3863876"/>
            <a:ext cx="2785621" cy="2308324"/>
          </a:xfrm>
          <a:prstGeom prst="rect">
            <a:avLst/>
          </a:prstGeom>
          <a:noFill/>
        </p:spPr>
        <p:txBody>
          <a:bodyPr wrap="square" rtlCol="0">
            <a:spAutoFit/>
          </a:bodyPr>
          <a:lstStyle/>
          <a:p>
            <a:pPr marL="285750" indent="-285750">
              <a:buFont typeface="Arial" panose="020B0604020202020204" pitchFamily="34" charset="0"/>
              <a:buChar char="•"/>
            </a:pPr>
            <a:r>
              <a:rPr lang="en-US"/>
              <a:t>Typically embedded within the agency</a:t>
            </a:r>
          </a:p>
          <a:p>
            <a:pPr marL="285750" indent="-285750">
              <a:buFont typeface="Arial" panose="020B0604020202020204" pitchFamily="34" charset="0"/>
              <a:buChar char="•"/>
            </a:pPr>
            <a:r>
              <a:rPr lang="en-US"/>
              <a:t>Often more flexible compensation</a:t>
            </a:r>
          </a:p>
          <a:p>
            <a:pPr marL="285750" indent="-285750">
              <a:buFont typeface="Arial" panose="020B0604020202020204" pitchFamily="34" charset="0"/>
              <a:buChar char="•"/>
            </a:pPr>
            <a:r>
              <a:rPr lang="en-US"/>
              <a:t>Potentially faster hiring timeline</a:t>
            </a:r>
          </a:p>
          <a:p>
            <a:pPr marL="285750" indent="-285750">
              <a:buFont typeface="Arial" panose="020B0604020202020204" pitchFamily="34" charset="0"/>
              <a:buChar char="•"/>
            </a:pPr>
            <a:r>
              <a:rPr lang="en-US"/>
              <a:t>Benefits of being in academic institution</a:t>
            </a:r>
          </a:p>
        </p:txBody>
      </p:sp>
    </p:spTree>
    <p:extLst>
      <p:ext uri="{BB962C8B-B14F-4D97-AF65-F5344CB8AC3E}">
        <p14:creationId xmlns:p14="http://schemas.microsoft.com/office/powerpoint/2010/main" val="941755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685800" y="1051560"/>
            <a:ext cx="10533888" cy="4946904"/>
          </a:xfrm>
        </p:spPr>
        <p:txBody>
          <a:bodyPr/>
          <a:lstStyle/>
          <a:p>
            <a:r>
              <a:rPr lang="en-US"/>
              <a:t>External contracts for agency roles:</a:t>
            </a:r>
          </a:p>
          <a:p>
            <a:pPr lvl="1"/>
            <a:r>
              <a:rPr lang="en-US"/>
              <a:t>Part-time pediatrics physician consultant</a:t>
            </a:r>
          </a:p>
          <a:p>
            <a:pPr lvl="1"/>
            <a:r>
              <a:rPr lang="en-US"/>
              <a:t>Dental director</a:t>
            </a:r>
          </a:p>
          <a:p>
            <a:pPr lvl="1"/>
            <a:r>
              <a:rPr lang="en-US"/>
              <a:t>Full-time pharmacists</a:t>
            </a:r>
          </a:p>
          <a:p>
            <a:r>
              <a:rPr lang="en-US"/>
              <a:t>Advisory consulting arrangements:</a:t>
            </a:r>
          </a:p>
          <a:p>
            <a:pPr lvl="1"/>
            <a:r>
              <a:rPr lang="en-US"/>
              <a:t>Clinical consulting vendors (e.g., independent reviews, specialty prior authorizations, clinical policy development)</a:t>
            </a:r>
          </a:p>
          <a:p>
            <a:pPr lvl="1"/>
            <a:r>
              <a:rPr lang="en-US"/>
              <a:t>Orthodontic evaluations</a:t>
            </a:r>
          </a:p>
          <a:p>
            <a:pPr lvl="1"/>
            <a:r>
              <a:rPr lang="en-US"/>
              <a:t>Hourly individual advisory consultation (e.g., specialty disciplines)</a:t>
            </a:r>
          </a:p>
          <a:p>
            <a:pPr lvl="1"/>
            <a:endParaRPr lang="en-US"/>
          </a:p>
        </p:txBody>
      </p:sp>
      <p:sp>
        <p:nvSpPr>
          <p:cNvPr id="5" name="Title 8"/>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External Consultants: Examples</a:t>
            </a:r>
          </a:p>
        </p:txBody>
      </p:sp>
    </p:spTree>
    <p:extLst>
      <p:ext uri="{BB962C8B-B14F-4D97-AF65-F5344CB8AC3E}">
        <p14:creationId xmlns:p14="http://schemas.microsoft.com/office/powerpoint/2010/main" val="1813014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B44209D-60DC-41D4-81F8-9C165E2E3FF7}"/>
              </a:ext>
            </a:extLst>
          </p:cNvPr>
          <p:cNvPicPr>
            <a:picLocks noChangeAspect="1"/>
          </p:cNvPicPr>
          <p:nvPr/>
        </p:nvPicPr>
        <p:blipFill>
          <a:blip r:embed="rId3"/>
          <a:stretch>
            <a:fillRect/>
          </a:stretch>
        </p:blipFill>
        <p:spPr>
          <a:xfrm>
            <a:off x="10275979" y="318516"/>
            <a:ext cx="1466088" cy="1466088"/>
          </a:xfrm>
          <a:prstGeom prst="rect">
            <a:avLst/>
          </a:prstGeom>
        </p:spPr>
      </p:pic>
      <p:sp>
        <p:nvSpPr>
          <p:cNvPr id="7" name="TextBox 6">
            <a:extLst>
              <a:ext uri="{FF2B5EF4-FFF2-40B4-BE49-F238E27FC236}">
                <a16:creationId xmlns:a16="http://schemas.microsoft.com/office/drawing/2014/main" id="{3B68CAB9-1FAF-4362-A586-D893A3043040}"/>
              </a:ext>
            </a:extLst>
          </p:cNvPr>
          <p:cNvSpPr txBox="1"/>
          <p:nvPr/>
        </p:nvSpPr>
        <p:spPr>
          <a:xfrm>
            <a:off x="10105591" y="1784604"/>
            <a:ext cx="1806865" cy="276999"/>
          </a:xfrm>
          <a:prstGeom prst="rect">
            <a:avLst/>
          </a:prstGeom>
          <a:noFill/>
        </p:spPr>
        <p:txBody>
          <a:bodyPr wrap="square" rtlCol="0">
            <a:spAutoFit/>
          </a:bodyPr>
          <a:lstStyle/>
          <a:p>
            <a:r>
              <a:rPr lang="en-US" sz="1200" i="1">
                <a:solidFill>
                  <a:srgbClr val="455B65"/>
                </a:solidFill>
              </a:rPr>
              <a:t>Image </a:t>
            </a:r>
            <a:r>
              <a:rPr lang="en-US" sz="1200" i="1">
                <a:solidFill>
                  <a:srgbClr val="445B65"/>
                </a:solidFill>
              </a:rPr>
              <a:t>source</a:t>
            </a:r>
            <a:r>
              <a:rPr lang="en-US" sz="1200" i="1">
                <a:solidFill>
                  <a:srgbClr val="455B65"/>
                </a:solidFill>
              </a:rPr>
              <a:t>. </a:t>
            </a:r>
            <a:r>
              <a:rPr lang="en-US" sz="1200" i="1">
                <a:solidFill>
                  <a:schemeClr val="accent2"/>
                </a:solidFill>
                <a:hlinkClick r:id="rId4">
                  <a:extLst>
                    <a:ext uri="{A12FA001-AC4F-418D-AE19-62706E023703}">
                      <ahyp:hlinkClr xmlns:ahyp="http://schemas.microsoft.com/office/drawing/2018/hyperlinkcolor" val="tx"/>
                    </a:ext>
                  </a:extLst>
                </a:hlinkClick>
              </a:rPr>
              <a:t>Iconfinder</a:t>
            </a:r>
            <a:r>
              <a:rPr lang="en-US" sz="1200" i="1">
                <a:solidFill>
                  <a:srgbClr val="373F4B"/>
                </a:solidFill>
              </a:rPr>
              <a:t> </a:t>
            </a:r>
            <a:endParaRPr lang="en-US" sz="1200">
              <a:solidFill>
                <a:srgbClr val="373F4B"/>
              </a:solidFill>
            </a:endParaRPr>
          </a:p>
        </p:txBody>
      </p:sp>
      <p:sp>
        <p:nvSpPr>
          <p:cNvPr id="10" name="Content Placeholder 9"/>
          <p:cNvSpPr>
            <a:spLocks noGrp="1"/>
          </p:cNvSpPr>
          <p:nvPr>
            <p:ph idx="1"/>
          </p:nvPr>
        </p:nvSpPr>
        <p:spPr>
          <a:xfrm>
            <a:off x="685800" y="1051560"/>
            <a:ext cx="10533888" cy="4946904"/>
          </a:xfrm>
        </p:spPr>
        <p:txBody>
          <a:bodyPr/>
          <a:lstStyle/>
          <a:p>
            <a:r>
              <a:rPr lang="en-US"/>
              <a:t>Pharmacy positions</a:t>
            </a:r>
          </a:p>
          <a:p>
            <a:pPr lvl="1"/>
            <a:r>
              <a:rPr lang="en-US"/>
              <a:t>2 states support Drug Utilization Review programs in part through pharmacists at state schools of pharmacy</a:t>
            </a:r>
          </a:p>
          <a:p>
            <a:r>
              <a:rPr lang="en-US"/>
              <a:t>Clinical office in a state university</a:t>
            </a:r>
          </a:p>
          <a:p>
            <a:pPr lvl="1"/>
            <a:r>
              <a:rPr lang="en-US"/>
              <a:t>1 state has majority of clinical staff as university employees but generally embedded directly within the agency</a:t>
            </a:r>
          </a:p>
          <a:p>
            <a:pPr lvl="1"/>
            <a:r>
              <a:rPr lang="en-US"/>
              <a:t>Allows for several specialty part-time clinicians, including a pediatrician, audiologist, optometrist</a:t>
            </a:r>
          </a:p>
          <a:p>
            <a:pPr lvl="1"/>
            <a:endParaRPr lang="en-US"/>
          </a:p>
          <a:p>
            <a:pPr lvl="1"/>
            <a:endParaRPr lang="en-US"/>
          </a:p>
        </p:txBody>
      </p:sp>
      <p:sp>
        <p:nvSpPr>
          <p:cNvPr id="5" name="Title 8"/>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State University Partnership: Examples</a:t>
            </a:r>
          </a:p>
        </p:txBody>
      </p:sp>
    </p:spTree>
    <p:extLst>
      <p:ext uri="{BB962C8B-B14F-4D97-AF65-F5344CB8AC3E}">
        <p14:creationId xmlns:p14="http://schemas.microsoft.com/office/powerpoint/2010/main" val="5304395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1FFD5B-9D0E-A7B7-1D43-C1111F591B87}"/>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3B62A8F-EA51-9747-74B5-8F94C0225884}"/>
              </a:ext>
            </a:extLst>
          </p:cNvPr>
          <p:cNvSpPr/>
          <p:nvPr/>
        </p:nvSpPr>
        <p:spPr>
          <a:xfrm>
            <a:off x="3505200" y="1905000"/>
            <a:ext cx="2285997" cy="31242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Diagram 8">
            <a:extLst>
              <a:ext uri="{FF2B5EF4-FFF2-40B4-BE49-F238E27FC236}">
                <a16:creationId xmlns:a16="http://schemas.microsoft.com/office/drawing/2014/main" id="{D7FD482B-CB52-5DBA-F028-6752E8F7AEAC}"/>
              </a:ext>
            </a:extLst>
          </p:cNvPr>
          <p:cNvGraphicFramePr/>
          <p:nvPr/>
        </p:nvGraphicFramePr>
        <p:xfrm>
          <a:off x="723900" y="755120"/>
          <a:ext cx="107442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8">
            <a:extLst>
              <a:ext uri="{FF2B5EF4-FFF2-40B4-BE49-F238E27FC236}">
                <a16:creationId xmlns:a16="http://schemas.microsoft.com/office/drawing/2014/main" id="{792DF9AC-B32C-B6DB-73D7-32FD2F19B37E}"/>
              </a:ext>
            </a:extLst>
          </p:cNvPr>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Findings</a:t>
            </a:r>
          </a:p>
        </p:txBody>
      </p:sp>
    </p:spTree>
    <p:extLst>
      <p:ext uri="{BB962C8B-B14F-4D97-AF65-F5344CB8AC3E}">
        <p14:creationId xmlns:p14="http://schemas.microsoft.com/office/powerpoint/2010/main" val="4289451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A92BDF84-0ED7-4E1A-BC36-8AB0E56FE7DA}"/>
              </a:ext>
            </a:extLst>
          </p:cNvPr>
          <p:cNvGraphicFramePr/>
          <p:nvPr>
            <p:extLst>
              <p:ext uri="{D42A27DB-BD31-4B8C-83A1-F6EECF244321}">
                <p14:modId xmlns:p14="http://schemas.microsoft.com/office/powerpoint/2010/main" val="3321435487"/>
              </p:ext>
            </p:extLst>
          </p:nvPr>
        </p:nvGraphicFramePr>
        <p:xfrm>
          <a:off x="1746424" y="1054101"/>
          <a:ext cx="8540576" cy="53657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8"/>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Findings: Clinical Staff Duties</a:t>
            </a:r>
          </a:p>
        </p:txBody>
      </p:sp>
    </p:spTree>
    <p:extLst>
      <p:ext uri="{BB962C8B-B14F-4D97-AF65-F5344CB8AC3E}">
        <p14:creationId xmlns:p14="http://schemas.microsoft.com/office/powerpoint/2010/main" val="2283105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4">
            <a:extLst>
              <a:ext uri="{FF2B5EF4-FFF2-40B4-BE49-F238E27FC236}">
                <a16:creationId xmlns:a16="http://schemas.microsoft.com/office/drawing/2014/main" id="{E69697FA-0069-4CF5-9D72-564E7C1FFBEC}"/>
              </a:ext>
            </a:extLst>
          </p:cNvPr>
          <p:cNvGraphicFramePr>
            <a:graphicFrameLocks noGrp="1"/>
          </p:cNvGraphicFramePr>
          <p:nvPr>
            <p:ph idx="1"/>
            <p:extLst>
              <p:ext uri="{D42A27DB-BD31-4B8C-83A1-F6EECF244321}">
                <p14:modId xmlns:p14="http://schemas.microsoft.com/office/powerpoint/2010/main" val="435856752"/>
              </p:ext>
            </p:extLst>
          </p:nvPr>
        </p:nvGraphicFramePr>
        <p:xfrm>
          <a:off x="685800" y="1051560"/>
          <a:ext cx="10533888" cy="4946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8"/>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Utilization Review</a:t>
            </a:r>
          </a:p>
        </p:txBody>
      </p:sp>
    </p:spTree>
    <p:extLst>
      <p:ext uri="{BB962C8B-B14F-4D97-AF65-F5344CB8AC3E}">
        <p14:creationId xmlns:p14="http://schemas.microsoft.com/office/powerpoint/2010/main" val="177177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C4E5B4-6B45-4A39-9B22-BD72C60C6D65}"/>
              </a:ext>
            </a:extLst>
          </p:cNvPr>
          <p:cNvSpPr/>
          <p:nvPr/>
        </p:nvSpPr>
        <p:spPr>
          <a:xfrm>
            <a:off x="652272" y="990600"/>
            <a:ext cx="10643616" cy="5066601"/>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 name="Content Placeholder 4">
            <a:extLst>
              <a:ext uri="{FF2B5EF4-FFF2-40B4-BE49-F238E27FC236}">
                <a16:creationId xmlns:a16="http://schemas.microsoft.com/office/drawing/2014/main" id="{E69697FA-0069-4CF5-9D72-564E7C1FFBEC}"/>
              </a:ext>
            </a:extLst>
          </p:cNvPr>
          <p:cNvGraphicFramePr>
            <a:graphicFrameLocks noGrp="1"/>
          </p:cNvGraphicFramePr>
          <p:nvPr>
            <p:ph idx="1"/>
            <p:extLst>
              <p:ext uri="{D42A27DB-BD31-4B8C-83A1-F6EECF244321}">
                <p14:modId xmlns:p14="http://schemas.microsoft.com/office/powerpoint/2010/main" val="2579330076"/>
              </p:ext>
            </p:extLst>
          </p:nvPr>
        </p:nvGraphicFramePr>
        <p:xfrm>
          <a:off x="685800" y="1051560"/>
          <a:ext cx="10533888" cy="4946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8"/>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Benefits Administration</a:t>
            </a:r>
          </a:p>
        </p:txBody>
      </p:sp>
    </p:spTree>
    <p:extLst>
      <p:ext uri="{BB962C8B-B14F-4D97-AF65-F5344CB8AC3E}">
        <p14:creationId xmlns:p14="http://schemas.microsoft.com/office/powerpoint/2010/main" val="1304030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F635E-2C45-9056-68F4-F42081097F50}"/>
            </a:ext>
          </a:extLst>
        </p:cNvPr>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BD656895-17BA-803E-D69B-F83F11FD8D4C}"/>
              </a:ext>
            </a:extLst>
          </p:cNvPr>
          <p:cNvGraphicFramePr>
            <a:graphicFrameLocks noGrp="1"/>
          </p:cNvGraphicFramePr>
          <p:nvPr>
            <p:ph idx="1"/>
            <p:extLst>
              <p:ext uri="{D42A27DB-BD31-4B8C-83A1-F6EECF244321}">
                <p14:modId xmlns:p14="http://schemas.microsoft.com/office/powerpoint/2010/main" val="3604602775"/>
              </p:ext>
            </p:extLst>
          </p:nvPr>
        </p:nvGraphicFramePr>
        <p:xfrm>
          <a:off x="1143000" y="1371599"/>
          <a:ext cx="10077450" cy="4627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38EE2BF2-817E-807B-20A7-48C223582A2D}"/>
              </a:ext>
            </a:extLst>
          </p:cNvPr>
          <p:cNvSpPr>
            <a:spLocks noGrp="1"/>
          </p:cNvSpPr>
          <p:nvPr>
            <p:ph type="title"/>
          </p:nvPr>
        </p:nvSpPr>
        <p:spPr/>
        <p:txBody>
          <a:bodyPr>
            <a:normAutofit/>
          </a:bodyPr>
          <a:lstStyle/>
          <a:p>
            <a:r>
              <a:rPr lang="en-US">
                <a:solidFill>
                  <a:srgbClr val="37A5DD"/>
                </a:solidFill>
              </a:rPr>
              <a:t>Benefits Administration: Examples</a:t>
            </a:r>
          </a:p>
        </p:txBody>
      </p:sp>
    </p:spTree>
    <p:extLst>
      <p:ext uri="{BB962C8B-B14F-4D97-AF65-F5344CB8AC3E}">
        <p14:creationId xmlns:p14="http://schemas.microsoft.com/office/powerpoint/2010/main" val="1107486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CB69C9-F668-DCFE-6528-DD5B96DD38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E4E112-9156-E429-062D-37DC601177F9}"/>
              </a:ext>
            </a:extLst>
          </p:cNvPr>
          <p:cNvSpPr>
            <a:spLocks noGrp="1"/>
          </p:cNvSpPr>
          <p:nvPr>
            <p:ph type="title"/>
          </p:nvPr>
        </p:nvSpPr>
        <p:spPr>
          <a:xfrm>
            <a:off x="425116" y="685641"/>
            <a:ext cx="10643616" cy="731838"/>
          </a:xfrm>
        </p:spPr>
        <p:txBody>
          <a:bodyPr>
            <a:normAutofit fontScale="90000"/>
          </a:bodyPr>
          <a:lstStyle/>
          <a:p>
            <a:r>
              <a:rPr lang="en-US" sz="5300"/>
              <a:t>About Our Work</a:t>
            </a:r>
            <a:br>
              <a:rPr lang="en-US"/>
            </a:br>
            <a:endParaRPr lang="en-US" sz="2700" i="1">
              <a:latin typeface="+mj-lt"/>
            </a:endParaRPr>
          </a:p>
        </p:txBody>
      </p:sp>
      <p:sp>
        <p:nvSpPr>
          <p:cNvPr id="3" name="Content Placeholder 2">
            <a:extLst>
              <a:ext uri="{FF2B5EF4-FFF2-40B4-BE49-F238E27FC236}">
                <a16:creationId xmlns:a16="http://schemas.microsoft.com/office/drawing/2014/main" id="{20478EDF-F3DA-8C42-9028-E16F08594298}"/>
              </a:ext>
            </a:extLst>
          </p:cNvPr>
          <p:cNvSpPr>
            <a:spLocks noGrp="1"/>
          </p:cNvSpPr>
          <p:nvPr>
            <p:ph idx="1"/>
          </p:nvPr>
        </p:nvSpPr>
        <p:spPr>
          <a:xfrm>
            <a:off x="570939" y="1429511"/>
            <a:ext cx="10533888" cy="4946904"/>
          </a:xfrm>
        </p:spPr>
        <p:txBody>
          <a:bodyPr/>
          <a:lstStyle/>
          <a:p>
            <a:r>
              <a:rPr lang="en-US"/>
              <a:t>Support state policymakers by providing neutral and rigorous research and technical assistance services</a:t>
            </a:r>
          </a:p>
          <a:p>
            <a:r>
              <a:rPr lang="en-US"/>
              <a:t>Evidence review and synthesis</a:t>
            </a:r>
          </a:p>
          <a:p>
            <a:r>
              <a:rPr lang="en-US"/>
              <a:t>Data analytics: administrative data integration, management, and analysis</a:t>
            </a:r>
          </a:p>
          <a:p>
            <a:r>
              <a:rPr lang="en-US"/>
              <a:t>Policy analysis</a:t>
            </a:r>
          </a:p>
          <a:p>
            <a:r>
              <a:rPr lang="en-US"/>
              <a:t>Technical assistance (operational and process)</a:t>
            </a:r>
          </a:p>
          <a:p>
            <a:r>
              <a:rPr lang="en-US"/>
              <a:t>Trainings and workshops on evidence-based decision making</a:t>
            </a:r>
          </a:p>
        </p:txBody>
      </p:sp>
    </p:spTree>
    <p:extLst>
      <p:ext uri="{BB962C8B-B14F-4D97-AF65-F5344CB8AC3E}">
        <p14:creationId xmlns:p14="http://schemas.microsoft.com/office/powerpoint/2010/main" val="17889156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AF515BB9-C769-4549-86D8-EE0241EEEA04}"/>
              </a:ext>
            </a:extLst>
          </p:cNvPr>
          <p:cNvGraphicFramePr/>
          <p:nvPr>
            <p:extLst>
              <p:ext uri="{D42A27DB-BD31-4B8C-83A1-F6EECF244321}">
                <p14:modId xmlns:p14="http://schemas.microsoft.com/office/powerpoint/2010/main" val="3423372152"/>
              </p:ext>
            </p:extLst>
          </p:nvPr>
        </p:nvGraphicFramePr>
        <p:xfrm>
          <a:off x="1708324" y="1143000"/>
          <a:ext cx="8382000" cy="4848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8"/>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Benefits Administration: State Example</a:t>
            </a:r>
          </a:p>
        </p:txBody>
      </p:sp>
    </p:spTree>
    <p:extLst>
      <p:ext uri="{BB962C8B-B14F-4D97-AF65-F5344CB8AC3E}">
        <p14:creationId xmlns:p14="http://schemas.microsoft.com/office/powerpoint/2010/main" val="18349415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CB38F1-B2D9-94F6-7928-5E9F0FB0540A}"/>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BF64E0D6-B42B-38F7-CACB-D86234E285CA}"/>
              </a:ext>
            </a:extLst>
          </p:cNvPr>
          <p:cNvSpPr/>
          <p:nvPr/>
        </p:nvSpPr>
        <p:spPr>
          <a:xfrm>
            <a:off x="652272" y="990600"/>
            <a:ext cx="10643616" cy="5066601"/>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 name="Content Placeholder 4">
            <a:extLst>
              <a:ext uri="{FF2B5EF4-FFF2-40B4-BE49-F238E27FC236}">
                <a16:creationId xmlns:a16="http://schemas.microsoft.com/office/drawing/2014/main" id="{FE366DF2-B944-9F82-8171-8DF93E5E115C}"/>
              </a:ext>
            </a:extLst>
          </p:cNvPr>
          <p:cNvGraphicFramePr>
            <a:graphicFrameLocks noGrp="1"/>
          </p:cNvGraphicFramePr>
          <p:nvPr>
            <p:ph idx="1"/>
            <p:extLst>
              <p:ext uri="{D42A27DB-BD31-4B8C-83A1-F6EECF244321}">
                <p14:modId xmlns:p14="http://schemas.microsoft.com/office/powerpoint/2010/main" val="3851586972"/>
              </p:ext>
            </p:extLst>
          </p:nvPr>
        </p:nvGraphicFramePr>
        <p:xfrm>
          <a:off x="685800" y="1051560"/>
          <a:ext cx="10533888" cy="4946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8">
            <a:extLst>
              <a:ext uri="{FF2B5EF4-FFF2-40B4-BE49-F238E27FC236}">
                <a16:creationId xmlns:a16="http://schemas.microsoft.com/office/drawing/2014/main" id="{3210A839-876C-9383-ADE6-F33A65584580}"/>
              </a:ext>
            </a:extLst>
          </p:cNvPr>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Provider Engagement</a:t>
            </a:r>
          </a:p>
        </p:txBody>
      </p:sp>
    </p:spTree>
    <p:extLst>
      <p:ext uri="{BB962C8B-B14F-4D97-AF65-F5344CB8AC3E}">
        <p14:creationId xmlns:p14="http://schemas.microsoft.com/office/powerpoint/2010/main" val="40355868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C4E5B4-6B45-4A39-9B22-BD72C60C6D65}"/>
              </a:ext>
            </a:extLst>
          </p:cNvPr>
          <p:cNvSpPr/>
          <p:nvPr/>
        </p:nvSpPr>
        <p:spPr>
          <a:xfrm>
            <a:off x="652272" y="990600"/>
            <a:ext cx="10643616" cy="5066601"/>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 name="Content Placeholder 4">
            <a:extLst>
              <a:ext uri="{FF2B5EF4-FFF2-40B4-BE49-F238E27FC236}">
                <a16:creationId xmlns:a16="http://schemas.microsoft.com/office/drawing/2014/main" id="{E69697FA-0069-4CF5-9D72-564E7C1FFBEC}"/>
              </a:ext>
            </a:extLst>
          </p:cNvPr>
          <p:cNvGraphicFramePr>
            <a:graphicFrameLocks noGrp="1"/>
          </p:cNvGraphicFramePr>
          <p:nvPr>
            <p:ph idx="1"/>
            <p:extLst>
              <p:ext uri="{D42A27DB-BD31-4B8C-83A1-F6EECF244321}">
                <p14:modId xmlns:p14="http://schemas.microsoft.com/office/powerpoint/2010/main" val="45079083"/>
              </p:ext>
            </p:extLst>
          </p:nvPr>
        </p:nvGraphicFramePr>
        <p:xfrm>
          <a:off x="685800" y="1051560"/>
          <a:ext cx="10533888" cy="4946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8"/>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Program Integrity</a:t>
            </a:r>
          </a:p>
        </p:txBody>
      </p:sp>
    </p:spTree>
    <p:extLst>
      <p:ext uri="{BB962C8B-B14F-4D97-AF65-F5344CB8AC3E}">
        <p14:creationId xmlns:p14="http://schemas.microsoft.com/office/powerpoint/2010/main" val="39697836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D3736D1-A49E-4A71-B709-924525418A91}"/>
              </a:ext>
            </a:extLst>
          </p:cNvPr>
          <p:cNvSpPr/>
          <p:nvPr/>
        </p:nvSpPr>
        <p:spPr>
          <a:xfrm>
            <a:off x="652272" y="990600"/>
            <a:ext cx="10643616" cy="5066601"/>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 name="Content Placeholder 4">
            <a:extLst>
              <a:ext uri="{FF2B5EF4-FFF2-40B4-BE49-F238E27FC236}">
                <a16:creationId xmlns:a16="http://schemas.microsoft.com/office/drawing/2014/main" id="{E69697FA-0069-4CF5-9D72-564E7C1FFBEC}"/>
              </a:ext>
            </a:extLst>
          </p:cNvPr>
          <p:cNvGraphicFramePr>
            <a:graphicFrameLocks noGrp="1"/>
          </p:cNvGraphicFramePr>
          <p:nvPr>
            <p:ph idx="1"/>
            <p:extLst>
              <p:ext uri="{D42A27DB-BD31-4B8C-83A1-F6EECF244321}">
                <p14:modId xmlns:p14="http://schemas.microsoft.com/office/powerpoint/2010/main" val="4133824573"/>
              </p:ext>
            </p:extLst>
          </p:nvPr>
        </p:nvGraphicFramePr>
        <p:xfrm>
          <a:off x="685800" y="1051560"/>
          <a:ext cx="10533888" cy="4946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8"/>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Vendor Contracting and Oversight</a:t>
            </a:r>
          </a:p>
        </p:txBody>
      </p:sp>
    </p:spTree>
    <p:extLst>
      <p:ext uri="{BB962C8B-B14F-4D97-AF65-F5344CB8AC3E}">
        <p14:creationId xmlns:p14="http://schemas.microsoft.com/office/powerpoint/2010/main" val="4134431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EE355518-2A4B-4BCE-91C8-7017B3EE15D5}"/>
              </a:ext>
            </a:extLst>
          </p:cNvPr>
          <p:cNvCxnSpPr>
            <a:cxnSpLocks/>
            <a:stCxn id="3" idx="0"/>
          </p:cNvCxnSpPr>
          <p:nvPr/>
        </p:nvCxnSpPr>
        <p:spPr>
          <a:xfrm>
            <a:off x="5899324" y="1447800"/>
            <a:ext cx="0" cy="437515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B048242F-A061-4A10-8F62-074BA1FF87E3}"/>
              </a:ext>
            </a:extLst>
          </p:cNvPr>
          <p:cNvCxnSpPr>
            <a:cxnSpLocks/>
          </p:cNvCxnSpPr>
          <p:nvPr/>
        </p:nvCxnSpPr>
        <p:spPr>
          <a:xfrm flipH="1">
            <a:off x="2362200" y="3657600"/>
            <a:ext cx="70104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graphicFrame>
        <p:nvGraphicFramePr>
          <p:cNvPr id="3" name="Diagram 2">
            <a:extLst>
              <a:ext uri="{FF2B5EF4-FFF2-40B4-BE49-F238E27FC236}">
                <a16:creationId xmlns:a16="http://schemas.microsoft.com/office/drawing/2014/main" id="{563842FB-9883-486F-AF28-71DB3672602D}"/>
              </a:ext>
            </a:extLst>
          </p:cNvPr>
          <p:cNvGraphicFramePr/>
          <p:nvPr>
            <p:extLst>
              <p:ext uri="{D42A27DB-BD31-4B8C-83A1-F6EECF244321}">
                <p14:modId xmlns:p14="http://schemas.microsoft.com/office/powerpoint/2010/main" val="3918286408"/>
              </p:ext>
            </p:extLst>
          </p:nvPr>
        </p:nvGraphicFramePr>
        <p:xfrm>
          <a:off x="2152824" y="1447800"/>
          <a:ext cx="7493000" cy="4375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8"/>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Vendor Contracting and Oversight: Examples</a:t>
            </a:r>
          </a:p>
        </p:txBody>
      </p:sp>
    </p:spTree>
    <p:extLst>
      <p:ext uri="{BB962C8B-B14F-4D97-AF65-F5344CB8AC3E}">
        <p14:creationId xmlns:p14="http://schemas.microsoft.com/office/powerpoint/2010/main" val="35259422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C2FB-0962-127F-A2A1-5EA7B30D0B9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0DB4688-999E-FF40-A262-F018D78F4FF6}"/>
              </a:ext>
            </a:extLst>
          </p:cNvPr>
          <p:cNvSpPr/>
          <p:nvPr/>
        </p:nvSpPr>
        <p:spPr>
          <a:xfrm>
            <a:off x="652272" y="990600"/>
            <a:ext cx="10643616" cy="5066601"/>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 name="Content Placeholder 4">
            <a:extLst>
              <a:ext uri="{FF2B5EF4-FFF2-40B4-BE49-F238E27FC236}">
                <a16:creationId xmlns:a16="http://schemas.microsoft.com/office/drawing/2014/main" id="{4EA3AABB-C083-7B39-28D9-34CD9DC2B0A0}"/>
              </a:ext>
            </a:extLst>
          </p:cNvPr>
          <p:cNvGraphicFramePr>
            <a:graphicFrameLocks noGrp="1"/>
          </p:cNvGraphicFramePr>
          <p:nvPr>
            <p:ph idx="1"/>
            <p:extLst>
              <p:ext uri="{D42A27DB-BD31-4B8C-83A1-F6EECF244321}">
                <p14:modId xmlns:p14="http://schemas.microsoft.com/office/powerpoint/2010/main" val="3817333098"/>
              </p:ext>
            </p:extLst>
          </p:nvPr>
        </p:nvGraphicFramePr>
        <p:xfrm>
          <a:off x="685800" y="1051560"/>
          <a:ext cx="10533888" cy="4946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8">
            <a:extLst>
              <a:ext uri="{FF2B5EF4-FFF2-40B4-BE49-F238E27FC236}">
                <a16:creationId xmlns:a16="http://schemas.microsoft.com/office/drawing/2014/main" id="{70ADE311-BF0E-8444-88A6-6A2F57F60801}"/>
              </a:ext>
            </a:extLst>
          </p:cNvPr>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Clinical Transformation Initiatives</a:t>
            </a:r>
          </a:p>
        </p:txBody>
      </p:sp>
    </p:spTree>
    <p:extLst>
      <p:ext uri="{BB962C8B-B14F-4D97-AF65-F5344CB8AC3E}">
        <p14:creationId xmlns:p14="http://schemas.microsoft.com/office/powerpoint/2010/main" val="18470732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685800" y="1051560"/>
            <a:ext cx="10533888" cy="5304790"/>
          </a:xfrm>
        </p:spPr>
        <p:txBody>
          <a:bodyPr numCol="2"/>
          <a:lstStyle/>
          <a:p>
            <a:r>
              <a:rPr lang="en-US" sz="2600"/>
              <a:t>Research studies (e.g., hospital-to-home randomized controlled trial)</a:t>
            </a:r>
          </a:p>
          <a:p>
            <a:r>
              <a:rPr lang="en-US" sz="2600"/>
              <a:t>Managed care performance improvement projects (quality improvement)</a:t>
            </a:r>
          </a:p>
          <a:p>
            <a:r>
              <a:rPr lang="en-US" sz="2600"/>
              <a:t>Implementation and refinement of value-based payment models</a:t>
            </a:r>
          </a:p>
          <a:p>
            <a:r>
              <a:rPr lang="en-US" sz="2600"/>
              <a:t>Primary care delivery transformation</a:t>
            </a:r>
          </a:p>
          <a:p>
            <a:r>
              <a:rPr lang="en-US" sz="2600"/>
              <a:t>Telehealth coverage expansion</a:t>
            </a:r>
          </a:p>
          <a:p>
            <a:r>
              <a:rPr lang="en-US" sz="2600"/>
              <a:t>Dental benefits expansion</a:t>
            </a:r>
          </a:p>
          <a:p>
            <a:r>
              <a:rPr lang="en-US" sz="2600"/>
              <a:t>Postpartum care eligibility extension</a:t>
            </a:r>
          </a:p>
          <a:p>
            <a:r>
              <a:rPr lang="en-US" sz="2600"/>
              <a:t>Opioid treatment benefit expansion </a:t>
            </a:r>
          </a:p>
          <a:p>
            <a:r>
              <a:rPr lang="en-US" sz="2600"/>
              <a:t>Health equity initiatives</a:t>
            </a:r>
          </a:p>
          <a:p>
            <a:r>
              <a:rPr lang="en-US" sz="2600"/>
              <a:t>Screening and interventions for social determinants of health</a:t>
            </a:r>
          </a:p>
          <a:p>
            <a:r>
              <a:rPr lang="en-US" sz="2600"/>
              <a:t>Community health worker benefit development and implementation</a:t>
            </a:r>
          </a:p>
        </p:txBody>
      </p:sp>
      <p:sp>
        <p:nvSpPr>
          <p:cNvPr id="5" name="Title 8"/>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Clinical Transformation Initiatives: Examples</a:t>
            </a:r>
          </a:p>
        </p:txBody>
      </p:sp>
    </p:spTree>
    <p:extLst>
      <p:ext uri="{BB962C8B-B14F-4D97-AF65-F5344CB8AC3E}">
        <p14:creationId xmlns:p14="http://schemas.microsoft.com/office/powerpoint/2010/main" val="2565338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2CAE42A4-054F-4285-BD10-2DE874669601}"/>
              </a:ext>
            </a:extLst>
          </p:cNvPr>
          <p:cNvGraphicFramePr/>
          <p:nvPr>
            <p:extLst>
              <p:ext uri="{D42A27DB-BD31-4B8C-83A1-F6EECF244321}">
                <p14:modId xmlns:p14="http://schemas.microsoft.com/office/powerpoint/2010/main" val="3785797182"/>
              </p:ext>
            </p:extLst>
          </p:nvPr>
        </p:nvGraphicFramePr>
        <p:xfrm>
          <a:off x="577516" y="1036638"/>
          <a:ext cx="10675700" cy="5516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8"/>
          <p:cNvSpPr txBox="1">
            <a:spLocks/>
          </p:cNvSpPr>
          <p:nvPr/>
        </p:nvSpPr>
        <p:spPr>
          <a:xfrm>
            <a:off x="577516" y="304800"/>
            <a:ext cx="10643616" cy="731838"/>
          </a:xfrm>
          <a:prstGeom prst="rect">
            <a:avLst/>
          </a:prstGeom>
        </p:spPr>
        <p:txBody>
          <a:bodyPr vert="horz" lIns="91440" tIns="45720" rIns="91440" bIns="45720" rtlCol="0" anchor="ctr">
            <a:normAutofit fontScale="77500" lnSpcReduction="20000"/>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Clinical Transformation Initiatives: Example</a:t>
            </a:r>
          </a:p>
          <a:p>
            <a:r>
              <a:rPr lang="en-US" sz="3200" i="1">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Opioid Treatment Network Project Workflow</a:t>
            </a:r>
          </a:p>
        </p:txBody>
      </p:sp>
    </p:spTree>
    <p:extLst>
      <p:ext uri="{BB962C8B-B14F-4D97-AF65-F5344CB8AC3E}">
        <p14:creationId xmlns:p14="http://schemas.microsoft.com/office/powerpoint/2010/main" val="42535931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5DF063-E331-A5EA-4D69-EDFE726780DD}"/>
            </a:ext>
          </a:extLst>
        </p:cNvPr>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046C2166-DD1C-786E-CA5C-0BCB07E04FF1}"/>
              </a:ext>
            </a:extLst>
          </p:cNvPr>
          <p:cNvGraphicFramePr/>
          <p:nvPr>
            <p:extLst>
              <p:ext uri="{D42A27DB-BD31-4B8C-83A1-F6EECF244321}">
                <p14:modId xmlns:p14="http://schemas.microsoft.com/office/powerpoint/2010/main" val="4288323497"/>
              </p:ext>
            </p:extLst>
          </p:nvPr>
        </p:nvGraphicFramePr>
        <p:xfrm>
          <a:off x="-1524001" y="999569"/>
          <a:ext cx="8993399" cy="52018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8">
            <a:extLst>
              <a:ext uri="{FF2B5EF4-FFF2-40B4-BE49-F238E27FC236}">
                <a16:creationId xmlns:a16="http://schemas.microsoft.com/office/drawing/2014/main" id="{7367B6F8-2890-54C4-DE34-31AD96668998}"/>
              </a:ext>
            </a:extLst>
          </p:cNvPr>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Interagency Consultation</a:t>
            </a:r>
          </a:p>
        </p:txBody>
      </p:sp>
      <p:sp>
        <p:nvSpPr>
          <p:cNvPr id="9" name="Rectangle 8">
            <a:extLst>
              <a:ext uri="{FF2B5EF4-FFF2-40B4-BE49-F238E27FC236}">
                <a16:creationId xmlns:a16="http://schemas.microsoft.com/office/drawing/2014/main" id="{785A3B71-7816-B163-C1B7-98C1A51D5404}"/>
              </a:ext>
            </a:extLst>
          </p:cNvPr>
          <p:cNvSpPr/>
          <p:nvPr/>
        </p:nvSpPr>
        <p:spPr>
          <a:xfrm>
            <a:off x="5743942" y="1937095"/>
            <a:ext cx="5010254" cy="3320705"/>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1" name="Content Placeholder 4">
            <a:extLst>
              <a:ext uri="{FF2B5EF4-FFF2-40B4-BE49-F238E27FC236}">
                <a16:creationId xmlns:a16="http://schemas.microsoft.com/office/drawing/2014/main" id="{35D6930D-4B9C-455C-A7EE-B7A387903386}"/>
              </a:ext>
            </a:extLst>
          </p:cNvPr>
          <p:cNvGraphicFramePr>
            <a:graphicFrameLocks noGrp="1"/>
          </p:cNvGraphicFramePr>
          <p:nvPr>
            <p:ph idx="1"/>
            <p:extLst>
              <p:ext uri="{D42A27DB-BD31-4B8C-83A1-F6EECF244321}">
                <p14:modId xmlns:p14="http://schemas.microsoft.com/office/powerpoint/2010/main" val="1587136191"/>
              </p:ext>
            </p:extLst>
          </p:nvPr>
        </p:nvGraphicFramePr>
        <p:xfrm>
          <a:off x="5777470" y="1974974"/>
          <a:ext cx="4958602" cy="320662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695361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9C172-5853-527A-2994-035917E50FE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7C4CD172-5122-8E9C-1CB3-9314C190239C}"/>
              </a:ext>
            </a:extLst>
          </p:cNvPr>
          <p:cNvSpPr/>
          <p:nvPr/>
        </p:nvSpPr>
        <p:spPr>
          <a:xfrm>
            <a:off x="652272" y="990600"/>
            <a:ext cx="10643616" cy="5066601"/>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7" name="Content Placeholder 4">
            <a:extLst>
              <a:ext uri="{FF2B5EF4-FFF2-40B4-BE49-F238E27FC236}">
                <a16:creationId xmlns:a16="http://schemas.microsoft.com/office/drawing/2014/main" id="{AD183E4B-004D-08DC-9BC7-D0073E5A6E5F}"/>
              </a:ext>
            </a:extLst>
          </p:cNvPr>
          <p:cNvGraphicFramePr>
            <a:graphicFrameLocks noGrp="1"/>
          </p:cNvGraphicFramePr>
          <p:nvPr>
            <p:ph idx="1"/>
            <p:extLst>
              <p:ext uri="{D42A27DB-BD31-4B8C-83A1-F6EECF244321}">
                <p14:modId xmlns:p14="http://schemas.microsoft.com/office/powerpoint/2010/main" val="1642746640"/>
              </p:ext>
            </p:extLst>
          </p:nvPr>
        </p:nvGraphicFramePr>
        <p:xfrm>
          <a:off x="685800" y="1051560"/>
          <a:ext cx="10533888" cy="4946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8">
            <a:extLst>
              <a:ext uri="{FF2B5EF4-FFF2-40B4-BE49-F238E27FC236}">
                <a16:creationId xmlns:a16="http://schemas.microsoft.com/office/drawing/2014/main" id="{222B785A-FF51-959F-A0C3-7F134B9FE14D}"/>
              </a:ext>
            </a:extLst>
          </p:cNvPr>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Agency Leadership, Committees, and Legislative Affairs</a:t>
            </a:r>
          </a:p>
        </p:txBody>
      </p:sp>
    </p:spTree>
    <p:extLst>
      <p:ext uri="{BB962C8B-B14F-4D97-AF65-F5344CB8AC3E}">
        <p14:creationId xmlns:p14="http://schemas.microsoft.com/office/powerpoint/2010/main" val="2658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7ABE7-8A35-89A7-2CB8-9D150A7D3ACF}"/>
              </a:ext>
            </a:extLst>
          </p:cNvPr>
          <p:cNvSpPr>
            <a:spLocks noGrp="1"/>
          </p:cNvSpPr>
          <p:nvPr>
            <p:ph type="title"/>
          </p:nvPr>
        </p:nvSpPr>
        <p:spPr/>
        <p:txBody>
          <a:bodyPr/>
          <a:lstStyle/>
          <a:p>
            <a:r>
              <a:rPr lang="en-US"/>
              <a:t>40 States Served Since 2003</a:t>
            </a:r>
          </a:p>
        </p:txBody>
      </p:sp>
      <p:pic>
        <p:nvPicPr>
          <p:cNvPr id="4" name="Picture 3">
            <a:extLst>
              <a:ext uri="{FF2B5EF4-FFF2-40B4-BE49-F238E27FC236}">
                <a16:creationId xmlns:a16="http://schemas.microsoft.com/office/drawing/2014/main" id="{05DB885C-9AED-B445-8C8A-114B726ADF13}"/>
              </a:ext>
            </a:extLst>
          </p:cNvPr>
          <p:cNvPicPr>
            <a:picLocks noChangeAspect="1"/>
          </p:cNvPicPr>
          <p:nvPr/>
        </p:nvPicPr>
        <p:blipFill>
          <a:blip r:embed="rId2"/>
          <a:srcRect/>
          <a:stretch/>
        </p:blipFill>
        <p:spPr>
          <a:xfrm>
            <a:off x="2322195" y="1297310"/>
            <a:ext cx="7547609" cy="5114063"/>
          </a:xfrm>
          <a:prstGeom prst="rect">
            <a:avLst/>
          </a:prstGeom>
        </p:spPr>
      </p:pic>
      <p:sp>
        <p:nvSpPr>
          <p:cNvPr id="5" name="TextBox 4">
            <a:extLst>
              <a:ext uri="{FF2B5EF4-FFF2-40B4-BE49-F238E27FC236}">
                <a16:creationId xmlns:a16="http://schemas.microsoft.com/office/drawing/2014/main" id="{1FD5AFBB-EEE7-5834-3D02-DBB4F076FEF1}"/>
              </a:ext>
            </a:extLst>
          </p:cNvPr>
          <p:cNvSpPr txBox="1"/>
          <p:nvPr/>
        </p:nvSpPr>
        <p:spPr>
          <a:xfrm>
            <a:off x="9525000" y="4765159"/>
            <a:ext cx="1572866" cy="369332"/>
          </a:xfrm>
          <a:prstGeom prst="rect">
            <a:avLst/>
          </a:prstGeom>
          <a:noFill/>
        </p:spPr>
        <p:txBody>
          <a:bodyPr wrap="none" rtlCol="0">
            <a:spAutoFit/>
          </a:bodyPr>
          <a:lstStyle/>
          <a:p>
            <a:r>
              <a:rPr lang="en-US"/>
              <a:t>States Served</a:t>
            </a:r>
          </a:p>
        </p:txBody>
      </p:sp>
      <p:sp>
        <p:nvSpPr>
          <p:cNvPr id="6" name="Rectangle 5">
            <a:extLst>
              <a:ext uri="{FF2B5EF4-FFF2-40B4-BE49-F238E27FC236}">
                <a16:creationId xmlns:a16="http://schemas.microsoft.com/office/drawing/2014/main" id="{3D4880A1-0C91-B6A2-C833-38D38E7F292A}"/>
              </a:ext>
            </a:extLst>
          </p:cNvPr>
          <p:cNvSpPr/>
          <p:nvPr/>
        </p:nvSpPr>
        <p:spPr>
          <a:xfrm>
            <a:off x="9220200" y="4800600"/>
            <a:ext cx="307879" cy="298450"/>
          </a:xfrm>
          <a:prstGeom prst="rect">
            <a:avLst/>
          </a:prstGeom>
          <a:solidFill>
            <a:schemeClr val="accent2"/>
          </a:solidFill>
          <a:ln>
            <a:solidFill>
              <a:schemeClr val="tx1"/>
            </a:solid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179234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96D87-0255-BC3F-4AFA-E7E66D243D3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93C8785A-3C99-CD90-EECE-890ACDE3BAD4}"/>
              </a:ext>
            </a:extLst>
          </p:cNvPr>
          <p:cNvSpPr/>
          <p:nvPr/>
        </p:nvSpPr>
        <p:spPr>
          <a:xfrm>
            <a:off x="6400800" y="1905000"/>
            <a:ext cx="2285997" cy="31242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Diagram 8">
            <a:extLst>
              <a:ext uri="{FF2B5EF4-FFF2-40B4-BE49-F238E27FC236}">
                <a16:creationId xmlns:a16="http://schemas.microsoft.com/office/drawing/2014/main" id="{E06ADEEF-4E71-6061-2B61-4567FDF6D440}"/>
              </a:ext>
            </a:extLst>
          </p:cNvPr>
          <p:cNvGraphicFramePr/>
          <p:nvPr/>
        </p:nvGraphicFramePr>
        <p:xfrm>
          <a:off x="723900" y="755120"/>
          <a:ext cx="107442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8">
            <a:extLst>
              <a:ext uri="{FF2B5EF4-FFF2-40B4-BE49-F238E27FC236}">
                <a16:creationId xmlns:a16="http://schemas.microsoft.com/office/drawing/2014/main" id="{BED3093A-148B-BFFD-246E-D415AABF2BFF}"/>
              </a:ext>
            </a:extLst>
          </p:cNvPr>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Findings</a:t>
            </a:r>
          </a:p>
        </p:txBody>
      </p:sp>
    </p:spTree>
    <p:extLst>
      <p:ext uri="{BB962C8B-B14F-4D97-AF65-F5344CB8AC3E}">
        <p14:creationId xmlns:p14="http://schemas.microsoft.com/office/powerpoint/2010/main" val="3810449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685800" y="1051560"/>
            <a:ext cx="10533888" cy="4946904"/>
          </a:xfrm>
        </p:spPr>
        <p:txBody>
          <a:bodyPr/>
          <a:lstStyle/>
          <a:p>
            <a:r>
              <a:rPr lang="en-US" sz="2400"/>
              <a:t>Medicaid staff use the following strategies to bring in additional clinical resources in a cost-effective manner:</a:t>
            </a:r>
          </a:p>
        </p:txBody>
      </p:sp>
      <p:graphicFrame>
        <p:nvGraphicFramePr>
          <p:cNvPr id="3" name="Diagram 2">
            <a:extLst>
              <a:ext uri="{FF2B5EF4-FFF2-40B4-BE49-F238E27FC236}">
                <a16:creationId xmlns:a16="http://schemas.microsoft.com/office/drawing/2014/main" id="{563842FB-9883-486F-AF28-71DB3672602D}"/>
              </a:ext>
            </a:extLst>
          </p:cNvPr>
          <p:cNvGraphicFramePr/>
          <p:nvPr>
            <p:extLst>
              <p:ext uri="{D42A27DB-BD31-4B8C-83A1-F6EECF244321}">
                <p14:modId xmlns:p14="http://schemas.microsoft.com/office/powerpoint/2010/main" val="1129046644"/>
              </p:ext>
            </p:extLst>
          </p:nvPr>
        </p:nvGraphicFramePr>
        <p:xfrm>
          <a:off x="2032000" y="2167467"/>
          <a:ext cx="8128000" cy="3699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2" name="Straight Connector 11">
            <a:extLst>
              <a:ext uri="{FF2B5EF4-FFF2-40B4-BE49-F238E27FC236}">
                <a16:creationId xmlns:a16="http://schemas.microsoft.com/office/drawing/2014/main" id="{03080D1E-00CB-46CC-BB10-1FF25AACA220}"/>
              </a:ext>
            </a:extLst>
          </p:cNvPr>
          <p:cNvCxnSpPr>
            <a:cxnSpLocks/>
          </p:cNvCxnSpPr>
          <p:nvPr/>
        </p:nvCxnSpPr>
        <p:spPr>
          <a:xfrm>
            <a:off x="6089904" y="2167467"/>
            <a:ext cx="6096" cy="369993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1A098FF3-347B-4B96-8E96-7278B1D0E454}"/>
              </a:ext>
            </a:extLst>
          </p:cNvPr>
          <p:cNvCxnSpPr>
            <a:cxnSpLocks/>
          </p:cNvCxnSpPr>
          <p:nvPr/>
        </p:nvCxnSpPr>
        <p:spPr>
          <a:xfrm>
            <a:off x="3124200" y="4038600"/>
            <a:ext cx="5943600"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Title 8"/>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Enhancing and Extending Clinical </a:t>
            </a:r>
            <a:r>
              <a:rPr lang="en-US" sz="320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Expertise (1 of 7)</a:t>
            </a:r>
          </a:p>
        </p:txBody>
      </p:sp>
    </p:spTree>
    <p:extLst>
      <p:ext uri="{BB962C8B-B14F-4D97-AF65-F5344CB8AC3E}">
        <p14:creationId xmlns:p14="http://schemas.microsoft.com/office/powerpoint/2010/main" val="1319655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4D67D8C-D1E2-40C2-93DD-664C74F104B0}"/>
              </a:ext>
            </a:extLst>
          </p:cNvPr>
          <p:cNvPicPr>
            <a:picLocks noChangeAspect="1"/>
          </p:cNvPicPr>
          <p:nvPr/>
        </p:nvPicPr>
        <p:blipFill>
          <a:blip r:embed="rId3"/>
          <a:stretch>
            <a:fillRect/>
          </a:stretch>
        </p:blipFill>
        <p:spPr>
          <a:xfrm>
            <a:off x="577516" y="3733800"/>
            <a:ext cx="1371600" cy="1371600"/>
          </a:xfrm>
          <a:prstGeom prst="rect">
            <a:avLst/>
          </a:prstGeom>
        </p:spPr>
      </p:pic>
      <p:sp>
        <p:nvSpPr>
          <p:cNvPr id="11" name="TextBox 10">
            <a:extLst>
              <a:ext uri="{FF2B5EF4-FFF2-40B4-BE49-F238E27FC236}">
                <a16:creationId xmlns:a16="http://schemas.microsoft.com/office/drawing/2014/main" id="{079E1886-F258-4159-9EB2-403542BF4226}"/>
              </a:ext>
            </a:extLst>
          </p:cNvPr>
          <p:cNvSpPr txBox="1"/>
          <p:nvPr/>
        </p:nvSpPr>
        <p:spPr>
          <a:xfrm>
            <a:off x="348793" y="5181600"/>
            <a:ext cx="1806865" cy="276999"/>
          </a:xfrm>
          <a:prstGeom prst="rect">
            <a:avLst/>
          </a:prstGeom>
          <a:noFill/>
        </p:spPr>
        <p:txBody>
          <a:bodyPr wrap="square" rtlCol="0">
            <a:spAutoFit/>
          </a:bodyPr>
          <a:lstStyle/>
          <a:p>
            <a:r>
              <a:rPr lang="en-US" sz="1200" i="1">
                <a:solidFill>
                  <a:srgbClr val="455B65"/>
                </a:solidFill>
              </a:rPr>
              <a:t>Image </a:t>
            </a:r>
            <a:r>
              <a:rPr lang="en-US" sz="1200" i="1">
                <a:solidFill>
                  <a:srgbClr val="445B65"/>
                </a:solidFill>
              </a:rPr>
              <a:t>source</a:t>
            </a:r>
            <a:r>
              <a:rPr lang="en-US" sz="1200" i="1">
                <a:solidFill>
                  <a:srgbClr val="455B65"/>
                </a:solidFill>
              </a:rPr>
              <a:t>. </a:t>
            </a:r>
            <a:r>
              <a:rPr lang="en-US" sz="1200" i="1">
                <a:solidFill>
                  <a:schemeClr val="accent2"/>
                </a:solidFill>
                <a:hlinkClick r:id="rId4">
                  <a:extLst>
                    <a:ext uri="{A12FA001-AC4F-418D-AE19-62706E023703}">
                      <ahyp:hlinkClr xmlns:ahyp="http://schemas.microsoft.com/office/drawing/2018/hyperlinkcolor" val="tx"/>
                    </a:ext>
                  </a:extLst>
                </a:hlinkClick>
              </a:rPr>
              <a:t>Iconfinder</a:t>
            </a:r>
            <a:r>
              <a:rPr lang="en-US" sz="1200" i="1">
                <a:solidFill>
                  <a:srgbClr val="373F4B"/>
                </a:solidFill>
              </a:rPr>
              <a:t> </a:t>
            </a:r>
            <a:endParaRPr lang="en-US" sz="1200">
              <a:solidFill>
                <a:srgbClr val="373F4B"/>
              </a:solidFill>
            </a:endParaRPr>
          </a:p>
        </p:txBody>
      </p:sp>
      <p:sp>
        <p:nvSpPr>
          <p:cNvPr id="4" name="TextBox 3">
            <a:extLst>
              <a:ext uri="{FF2B5EF4-FFF2-40B4-BE49-F238E27FC236}">
                <a16:creationId xmlns:a16="http://schemas.microsoft.com/office/drawing/2014/main" id="{1BDE322A-84F3-45C9-BC87-783FB3FC5A73}"/>
              </a:ext>
            </a:extLst>
          </p:cNvPr>
          <p:cNvSpPr txBox="1"/>
          <p:nvPr/>
        </p:nvSpPr>
        <p:spPr>
          <a:xfrm>
            <a:off x="2362200" y="2997113"/>
            <a:ext cx="8077200" cy="3277820"/>
          </a:xfrm>
          <a:prstGeom prst="rect">
            <a:avLst/>
          </a:prstGeom>
          <a:solidFill>
            <a:schemeClr val="accent1">
              <a:lumMod val="20000"/>
              <a:lumOff val="80000"/>
            </a:schemeClr>
          </a:solidFill>
        </p:spPr>
        <p:txBody>
          <a:bodyPr wrap="square" lIns="182880" tIns="182880" rIns="182880" bIns="182880" rtlCol="0">
            <a:spAutoFit/>
          </a:bodyPr>
          <a:lstStyle/>
          <a:p>
            <a:pPr>
              <a:spcAft>
                <a:spcPts val="600"/>
              </a:spcAft>
            </a:pPr>
            <a:r>
              <a:rPr lang="en-US" sz="2000" b="1"/>
              <a:t>Skilled Professional Medical Personnel Definition</a:t>
            </a:r>
          </a:p>
          <a:p>
            <a:r>
              <a:rPr lang="en-US" sz="2000"/>
              <a:t>“Physicians, dentists, nurses, and other specialized personnel who have professional education and training in the field of medical care or appropriate medical practice and who are in an employer-employee relationship with the Medicaid agency. It does not include other nonmedical health professionals such as public administrators, medical analysts, lobbyists, senior managers or administrators of public assistance programs or the Medicaid program.”</a:t>
            </a:r>
          </a:p>
          <a:p>
            <a:endParaRPr lang="en-US" sz="1200"/>
          </a:p>
          <a:p>
            <a:r>
              <a:rPr lang="en-US" sz="1200"/>
              <a:t>Source: 42 CFR §432.20, §433.15</a:t>
            </a:r>
          </a:p>
        </p:txBody>
      </p:sp>
      <p:sp>
        <p:nvSpPr>
          <p:cNvPr id="10" name="Content Placeholder 9"/>
          <p:cNvSpPr>
            <a:spLocks noGrp="1"/>
          </p:cNvSpPr>
          <p:nvPr>
            <p:ph idx="1"/>
          </p:nvPr>
        </p:nvSpPr>
        <p:spPr>
          <a:xfrm>
            <a:off x="685800" y="1051560"/>
            <a:ext cx="10533888" cy="1920240"/>
          </a:xfrm>
        </p:spPr>
        <p:txBody>
          <a:bodyPr/>
          <a:lstStyle/>
          <a:p>
            <a:r>
              <a:rPr lang="en-US" sz="2400"/>
              <a:t>Relatively high salaries of clinical staff can be a barrier to hiring</a:t>
            </a:r>
          </a:p>
          <a:p>
            <a:r>
              <a:rPr lang="en-US" sz="2400"/>
              <a:t>Since 1978, CMS has offered an enhanced Medicaid administrative match of 75% for </a:t>
            </a:r>
            <a:r>
              <a:rPr lang="en-US" sz="2400" i="1"/>
              <a:t>“compensation and training of </a:t>
            </a:r>
            <a:r>
              <a:rPr lang="en-US" sz="2400" b="1" i="1"/>
              <a:t>skilled professional medical personnel</a:t>
            </a:r>
            <a:r>
              <a:rPr lang="en-US" sz="2400" i="1"/>
              <a:t> </a:t>
            </a:r>
            <a:r>
              <a:rPr lang="en-US" sz="2400" b="1" i="1"/>
              <a:t>[SPMP] </a:t>
            </a:r>
            <a:r>
              <a:rPr lang="en-US" sz="2400" i="1"/>
              <a:t>and staff directly supporting those personnel”</a:t>
            </a:r>
          </a:p>
        </p:txBody>
      </p:sp>
      <p:sp>
        <p:nvSpPr>
          <p:cNvPr id="5" name="Title 8"/>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Enhancing and Extending Clinical Expertise (2 of 7)</a:t>
            </a:r>
          </a:p>
        </p:txBody>
      </p:sp>
    </p:spTree>
    <p:extLst>
      <p:ext uri="{BB962C8B-B14F-4D97-AF65-F5344CB8AC3E}">
        <p14:creationId xmlns:p14="http://schemas.microsoft.com/office/powerpoint/2010/main" val="27395414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685800" y="1051560"/>
            <a:ext cx="10533888" cy="4946904"/>
          </a:xfrm>
        </p:spPr>
        <p:txBody>
          <a:bodyPr/>
          <a:lstStyle/>
          <a:p>
            <a:r>
              <a:rPr lang="en-US" sz="2400"/>
              <a:t>The enhanced SPMP match offers states significantly higher federal funding to help improve the affordability of clinician staff</a:t>
            </a:r>
          </a:p>
          <a:p>
            <a:r>
              <a:rPr lang="en-US" sz="2400"/>
              <a:t>Comes with the trade-off of time and effort for documentation to support enhanced SPMP claiming </a:t>
            </a:r>
          </a:p>
          <a:p>
            <a:r>
              <a:rPr lang="en-US" sz="2400"/>
              <a:t>2024 CMS guidance also provides information on SPMP claiming for behavioral health clinicians</a:t>
            </a:r>
            <a:endParaRPr lang="en-US" sz="2200"/>
          </a:p>
          <a:p>
            <a:pPr lvl="1"/>
            <a:endParaRPr lang="en-US" sz="2200"/>
          </a:p>
        </p:txBody>
      </p:sp>
      <p:sp>
        <p:nvSpPr>
          <p:cNvPr id="5" name="Title 8"/>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Enhancing and Extending Clinical Expertise (3 of 7)</a:t>
            </a:r>
          </a:p>
        </p:txBody>
      </p:sp>
    </p:spTree>
    <p:extLst>
      <p:ext uri="{BB962C8B-B14F-4D97-AF65-F5344CB8AC3E}">
        <p14:creationId xmlns:p14="http://schemas.microsoft.com/office/powerpoint/2010/main" val="30517172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D434AAF-A016-430C-9758-7D1052D7DD8D}"/>
              </a:ext>
            </a:extLst>
          </p:cNvPr>
          <p:cNvSpPr/>
          <p:nvPr/>
        </p:nvSpPr>
        <p:spPr>
          <a:xfrm>
            <a:off x="1981200" y="2362200"/>
            <a:ext cx="8229600" cy="344424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 name="Diagram 2">
            <a:extLst>
              <a:ext uri="{FF2B5EF4-FFF2-40B4-BE49-F238E27FC236}">
                <a16:creationId xmlns:a16="http://schemas.microsoft.com/office/drawing/2014/main" id="{563842FB-9883-486F-AF28-71DB3672602D}"/>
              </a:ext>
            </a:extLst>
          </p:cNvPr>
          <p:cNvGraphicFramePr/>
          <p:nvPr>
            <p:extLst>
              <p:ext uri="{D42A27DB-BD31-4B8C-83A1-F6EECF244321}">
                <p14:modId xmlns:p14="http://schemas.microsoft.com/office/powerpoint/2010/main" val="2987258682"/>
              </p:ext>
            </p:extLst>
          </p:nvPr>
        </p:nvGraphicFramePr>
        <p:xfrm>
          <a:off x="2032000" y="2057400"/>
          <a:ext cx="8128000" cy="40809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9"/>
          <p:cNvSpPr>
            <a:spLocks noGrp="1"/>
          </p:cNvSpPr>
          <p:nvPr>
            <p:ph idx="1"/>
          </p:nvPr>
        </p:nvSpPr>
        <p:spPr>
          <a:xfrm>
            <a:off x="685800" y="1051560"/>
            <a:ext cx="10533888" cy="4946904"/>
          </a:xfrm>
        </p:spPr>
        <p:txBody>
          <a:bodyPr/>
          <a:lstStyle/>
          <a:p>
            <a:r>
              <a:rPr lang="en-US" sz="2400"/>
              <a:t>Medicaid staff offered perspectives on how to enhance the impact of these positions:</a:t>
            </a:r>
          </a:p>
        </p:txBody>
      </p:sp>
      <p:sp>
        <p:nvSpPr>
          <p:cNvPr id="5" name="Title 8"/>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Enhancing and Extending Clinical Expertise (4 of 7)</a:t>
            </a:r>
          </a:p>
        </p:txBody>
      </p:sp>
    </p:spTree>
    <p:extLst>
      <p:ext uri="{BB962C8B-B14F-4D97-AF65-F5344CB8AC3E}">
        <p14:creationId xmlns:p14="http://schemas.microsoft.com/office/powerpoint/2010/main" val="30303238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41D683-B888-6A78-D746-57EAB903BF67}"/>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C606693D-4658-7E9C-DD8C-762674CD0D7A}"/>
              </a:ext>
            </a:extLst>
          </p:cNvPr>
          <p:cNvSpPr>
            <a:spLocks noGrp="1"/>
          </p:cNvSpPr>
          <p:nvPr>
            <p:ph idx="1"/>
          </p:nvPr>
        </p:nvSpPr>
        <p:spPr>
          <a:xfrm>
            <a:off x="685800" y="1051560"/>
            <a:ext cx="10533888" cy="4946904"/>
          </a:xfrm>
        </p:spPr>
        <p:txBody>
          <a:bodyPr/>
          <a:lstStyle/>
          <a:p>
            <a:pPr marL="457200" indent="-457200">
              <a:buFont typeface="+mj-lt"/>
              <a:buAutoNum type="arabicPeriod"/>
            </a:pPr>
            <a:r>
              <a:rPr lang="en-US" sz="2400" b="1"/>
              <a:t>Clinical versus administrative Medicaid operations</a:t>
            </a:r>
          </a:p>
          <a:p>
            <a:pPr lvl="1"/>
            <a:r>
              <a:rPr lang="en-US" sz="2200"/>
              <a:t>Administrative activities included:</a:t>
            </a:r>
          </a:p>
          <a:p>
            <a:pPr lvl="2"/>
            <a:r>
              <a:rPr lang="en-US" sz="2000"/>
              <a:t>Agency managerial roles</a:t>
            </a:r>
          </a:p>
          <a:p>
            <a:pPr lvl="2"/>
            <a:r>
              <a:rPr lang="en-US" sz="2000"/>
              <a:t>Simple individual tasks (e.g., scheduling, Excel, data visualization)</a:t>
            </a:r>
          </a:p>
          <a:p>
            <a:pPr lvl="2"/>
            <a:r>
              <a:rPr lang="en-US" sz="2000"/>
              <a:t>Project administration roles (e.g., project management, vendor operations)</a:t>
            </a:r>
          </a:p>
          <a:p>
            <a:pPr lvl="1"/>
            <a:r>
              <a:rPr lang="en-US" sz="2200"/>
              <a:t>Clinicians in multiple states felt that their “clinical eye” or “lens” brought significant value to the agency for many of these administrative duties</a:t>
            </a:r>
          </a:p>
          <a:p>
            <a:pPr lvl="1"/>
            <a:r>
              <a:rPr lang="en-US" sz="2200"/>
              <a:t>Also, administrative work could help drive the agency’s broader clinical agenda</a:t>
            </a:r>
          </a:p>
          <a:p>
            <a:pPr lvl="1"/>
            <a:r>
              <a:rPr lang="en-US" sz="2200"/>
              <a:t>Synergy of clinical skill set with administrative tasks in the ability to triage urgency, manage multiple sources of data, and make decisions in the face of uncertainty</a:t>
            </a:r>
          </a:p>
        </p:txBody>
      </p:sp>
      <p:sp>
        <p:nvSpPr>
          <p:cNvPr id="5" name="Title 8">
            <a:extLst>
              <a:ext uri="{FF2B5EF4-FFF2-40B4-BE49-F238E27FC236}">
                <a16:creationId xmlns:a16="http://schemas.microsoft.com/office/drawing/2014/main" id="{A1227A1D-1C65-955E-76FB-C6A0C20D57D2}"/>
              </a:ext>
            </a:extLst>
          </p:cNvPr>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Enhancing and Extending Clinical Expertise (5 of 7)</a:t>
            </a:r>
            <a:endParaRPr lang="en-US" sz="3200">
              <a:solidFill>
                <a:srgbClr val="FF0000"/>
              </a:solidFill>
              <a:latin typeface="Lato Semibold" panose="020F0502020204030203" pitchFamily="34" charset="0"/>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18076852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17CA7-F140-813D-BE2B-85194455C203}"/>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B98BCE8F-D965-B534-6CA5-179BE186303E}"/>
              </a:ext>
            </a:extLst>
          </p:cNvPr>
          <p:cNvSpPr>
            <a:spLocks noGrp="1"/>
          </p:cNvSpPr>
          <p:nvPr>
            <p:ph idx="1"/>
          </p:nvPr>
        </p:nvSpPr>
        <p:spPr>
          <a:xfrm>
            <a:off x="685800" y="1051560"/>
            <a:ext cx="10533888" cy="4946904"/>
          </a:xfrm>
        </p:spPr>
        <p:txBody>
          <a:bodyPr/>
          <a:lstStyle/>
          <a:p>
            <a:pPr marL="457200" indent="-457200">
              <a:buFont typeface="+mj-lt"/>
              <a:buAutoNum type="arabicPeriod" startAt="2"/>
            </a:pPr>
            <a:r>
              <a:rPr lang="en-US" sz="2400" b="1"/>
              <a:t>Prioritizing support infrastructure</a:t>
            </a:r>
          </a:p>
          <a:p>
            <a:pPr lvl="1"/>
            <a:r>
              <a:rPr lang="en-US" sz="2200"/>
              <a:t>Administrative and project support staff can help optimize use of clinician time and reduce burnout</a:t>
            </a:r>
          </a:p>
          <a:p>
            <a:pPr marL="457200" indent="-457200">
              <a:buFont typeface="+mj-lt"/>
              <a:buAutoNum type="arabicPeriod" startAt="2"/>
            </a:pPr>
            <a:r>
              <a:rPr lang="en-US" sz="2400" b="1"/>
              <a:t>Creating clinical and operational leads for innovation projects</a:t>
            </a:r>
          </a:p>
          <a:p>
            <a:pPr lvl="1"/>
            <a:r>
              <a:rPr lang="en-US" sz="2200"/>
              <a:t>Clinical leadership alone may not be sufficient for cross-cutting initiatives</a:t>
            </a:r>
          </a:p>
          <a:p>
            <a:pPr lvl="1"/>
            <a:r>
              <a:rPr lang="en-US" sz="2200"/>
              <a:t>Operations, policy, or finance co-leads for projects can increase impact</a:t>
            </a:r>
          </a:p>
          <a:p>
            <a:pPr marL="457200" indent="-457200">
              <a:buFont typeface="+mj-lt"/>
              <a:buAutoNum type="arabicPeriod" startAt="4"/>
            </a:pPr>
            <a:r>
              <a:rPr lang="en-US" sz="2400" b="1"/>
              <a:t>Fostering a clinical hub and integrating clinical view agency-wide</a:t>
            </a:r>
          </a:p>
          <a:p>
            <a:pPr lvl="1"/>
            <a:r>
              <a:rPr lang="en-US" sz="2200"/>
              <a:t>Interviewees reported tremendous value in having a sense of clinical team, and the ability to discuss policy and programmatic ideas with other clinicians</a:t>
            </a:r>
          </a:p>
          <a:p>
            <a:pPr marL="457200" indent="-457200">
              <a:buFont typeface="+mj-lt"/>
              <a:buAutoNum type="arabicPeriod"/>
            </a:pPr>
            <a:endParaRPr lang="en-US" sz="2400"/>
          </a:p>
        </p:txBody>
      </p:sp>
      <p:sp>
        <p:nvSpPr>
          <p:cNvPr id="5" name="Title 8">
            <a:extLst>
              <a:ext uri="{FF2B5EF4-FFF2-40B4-BE49-F238E27FC236}">
                <a16:creationId xmlns:a16="http://schemas.microsoft.com/office/drawing/2014/main" id="{5935A0B3-1A7F-A3C5-08F4-ECB58D8467B5}"/>
              </a:ext>
            </a:extLst>
          </p:cNvPr>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Enhancing and Extending Clinical Expertise (6 of 7)</a:t>
            </a:r>
          </a:p>
        </p:txBody>
      </p:sp>
    </p:spTree>
    <p:extLst>
      <p:ext uri="{BB962C8B-B14F-4D97-AF65-F5344CB8AC3E}">
        <p14:creationId xmlns:p14="http://schemas.microsoft.com/office/powerpoint/2010/main" val="25233313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17CA7-F140-813D-BE2B-85194455C203}"/>
            </a:ext>
          </a:extLst>
        </p:cNvPr>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B98BCE8F-D965-B534-6CA5-179BE186303E}"/>
              </a:ext>
            </a:extLst>
          </p:cNvPr>
          <p:cNvSpPr>
            <a:spLocks noGrp="1"/>
          </p:cNvSpPr>
          <p:nvPr>
            <p:ph idx="1"/>
          </p:nvPr>
        </p:nvSpPr>
        <p:spPr>
          <a:xfrm>
            <a:off x="685800" y="1051560"/>
            <a:ext cx="10533888" cy="4946904"/>
          </a:xfrm>
        </p:spPr>
        <p:txBody>
          <a:bodyPr/>
          <a:lstStyle/>
          <a:p>
            <a:pPr marL="457200" indent="-457200">
              <a:buFont typeface="+mj-lt"/>
              <a:buAutoNum type="arabicPeriod" startAt="5"/>
            </a:pPr>
            <a:r>
              <a:rPr lang="en-US" sz="2400" b="1"/>
              <a:t>Leveraging internal specialty expertise</a:t>
            </a:r>
          </a:p>
          <a:p>
            <a:pPr lvl="1"/>
            <a:r>
              <a:rPr lang="en-US" sz="2200"/>
              <a:t>Clinicians have different specializations and experiences, as well as diverse professional networks</a:t>
            </a:r>
          </a:p>
          <a:p>
            <a:pPr lvl="1"/>
            <a:r>
              <a:rPr lang="en-US" sz="2200"/>
              <a:t>Projects and other responsibilities can be assigned based on experiences and interest, which can increase effectiveness</a:t>
            </a:r>
          </a:p>
          <a:p>
            <a:pPr marL="457200" indent="-457200">
              <a:buFont typeface="+mj-lt"/>
              <a:buAutoNum type="arabicPeriod" startAt="5"/>
            </a:pPr>
            <a:r>
              <a:rPr lang="en-US" sz="2400" b="1"/>
              <a:t>External Medicaid leadership programs</a:t>
            </a:r>
          </a:p>
          <a:p>
            <a:pPr lvl="1"/>
            <a:r>
              <a:rPr lang="en-US" sz="2200"/>
              <a:t>Some interviewees had participated in the Milbank Memorial Fund Fellows and Emerging Leaders Programs, and the Center for Health Care Strategies Medicaid Pathways Program</a:t>
            </a:r>
            <a:endParaRPr lang="en-US" sz="2400"/>
          </a:p>
          <a:p>
            <a:pPr lvl="1"/>
            <a:r>
              <a:rPr lang="en-US" sz="2200"/>
              <a:t>Valued the opportunity to work with legislators, exchange ideas with other states,  and receive direct coaching on leadership</a:t>
            </a:r>
          </a:p>
        </p:txBody>
      </p:sp>
      <p:sp>
        <p:nvSpPr>
          <p:cNvPr id="5" name="Title 8">
            <a:extLst>
              <a:ext uri="{FF2B5EF4-FFF2-40B4-BE49-F238E27FC236}">
                <a16:creationId xmlns:a16="http://schemas.microsoft.com/office/drawing/2014/main" id="{5935A0B3-1A7F-A3C5-08F4-ECB58D8467B5}"/>
              </a:ext>
            </a:extLst>
          </p:cNvPr>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Enhancing and Extending Clinical Expertise (7 of 7)</a:t>
            </a:r>
          </a:p>
        </p:txBody>
      </p:sp>
    </p:spTree>
    <p:extLst>
      <p:ext uri="{BB962C8B-B14F-4D97-AF65-F5344CB8AC3E}">
        <p14:creationId xmlns:p14="http://schemas.microsoft.com/office/powerpoint/2010/main" val="15206474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2442E-1B6B-325F-951E-D3FC6993D03A}"/>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47DD5D05-A0C5-6278-CBC7-DD2017F083D4}"/>
              </a:ext>
            </a:extLst>
          </p:cNvPr>
          <p:cNvSpPr/>
          <p:nvPr/>
        </p:nvSpPr>
        <p:spPr>
          <a:xfrm>
            <a:off x="9296403" y="1905000"/>
            <a:ext cx="2285997" cy="31242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Diagram 8">
            <a:extLst>
              <a:ext uri="{FF2B5EF4-FFF2-40B4-BE49-F238E27FC236}">
                <a16:creationId xmlns:a16="http://schemas.microsoft.com/office/drawing/2014/main" id="{4D693F2E-71A8-EBF8-869D-EA9CFE6CD065}"/>
              </a:ext>
            </a:extLst>
          </p:cNvPr>
          <p:cNvGraphicFramePr/>
          <p:nvPr/>
        </p:nvGraphicFramePr>
        <p:xfrm>
          <a:off x="723900" y="755120"/>
          <a:ext cx="107442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8">
            <a:extLst>
              <a:ext uri="{FF2B5EF4-FFF2-40B4-BE49-F238E27FC236}">
                <a16:creationId xmlns:a16="http://schemas.microsoft.com/office/drawing/2014/main" id="{2EF9DAAD-576F-1DC2-2A42-E79D156B5C74}"/>
              </a:ext>
            </a:extLst>
          </p:cNvPr>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Findings</a:t>
            </a:r>
          </a:p>
        </p:txBody>
      </p:sp>
    </p:spTree>
    <p:extLst>
      <p:ext uri="{BB962C8B-B14F-4D97-AF65-F5344CB8AC3E}">
        <p14:creationId xmlns:p14="http://schemas.microsoft.com/office/powerpoint/2010/main" val="705168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6F90BBA-6219-4624-BB3E-982FA29C3798}"/>
              </a:ext>
            </a:extLst>
          </p:cNvPr>
          <p:cNvSpPr/>
          <p:nvPr/>
        </p:nvSpPr>
        <p:spPr>
          <a:xfrm>
            <a:off x="1981200" y="2286000"/>
            <a:ext cx="8229600" cy="3429000"/>
          </a:xfrm>
          <a:prstGeom prst="rect">
            <a:avLst/>
          </a:prstGeom>
          <a:solidFill>
            <a:schemeClr val="accent1">
              <a:lumMod val="20000"/>
              <a:lumOff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3" name="Diagram 2">
            <a:extLst>
              <a:ext uri="{FF2B5EF4-FFF2-40B4-BE49-F238E27FC236}">
                <a16:creationId xmlns:a16="http://schemas.microsoft.com/office/drawing/2014/main" id="{563842FB-9883-486F-AF28-71DB3672602D}"/>
              </a:ext>
            </a:extLst>
          </p:cNvPr>
          <p:cNvGraphicFramePr/>
          <p:nvPr>
            <p:extLst>
              <p:ext uri="{D42A27DB-BD31-4B8C-83A1-F6EECF244321}">
                <p14:modId xmlns:p14="http://schemas.microsoft.com/office/powerpoint/2010/main" val="2941949808"/>
              </p:ext>
            </p:extLst>
          </p:nvPr>
        </p:nvGraphicFramePr>
        <p:xfrm>
          <a:off x="2032000" y="1828800"/>
          <a:ext cx="8128000" cy="4309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ontent Placeholder 9"/>
          <p:cNvSpPr>
            <a:spLocks noGrp="1"/>
          </p:cNvSpPr>
          <p:nvPr>
            <p:ph idx="1"/>
          </p:nvPr>
        </p:nvSpPr>
        <p:spPr>
          <a:xfrm>
            <a:off x="685800" y="1051560"/>
            <a:ext cx="10533888" cy="4946904"/>
          </a:xfrm>
        </p:spPr>
        <p:txBody>
          <a:bodyPr/>
          <a:lstStyle/>
          <a:p>
            <a:r>
              <a:rPr lang="en-US" sz="2400"/>
              <a:t>Medicaid clinical staff reported the below key factors for recruitment and retention:</a:t>
            </a:r>
          </a:p>
        </p:txBody>
      </p:sp>
      <p:sp>
        <p:nvSpPr>
          <p:cNvPr id="5" name="Title 8"/>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Recruiting and Retaining Clinical Staff (1 of 3)</a:t>
            </a:r>
          </a:p>
        </p:txBody>
      </p:sp>
    </p:spTree>
    <p:extLst>
      <p:ext uri="{BB962C8B-B14F-4D97-AF65-F5344CB8AC3E}">
        <p14:creationId xmlns:p14="http://schemas.microsoft.com/office/powerpoint/2010/main" val="2357793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ADCBB77-1575-D95E-4E68-06D51290C805}"/>
              </a:ext>
            </a:extLst>
          </p:cNvPr>
          <p:cNvSpPr>
            <a:spLocks noGrp="1"/>
          </p:cNvSpPr>
          <p:nvPr>
            <p:ph type="title"/>
          </p:nvPr>
        </p:nvSpPr>
        <p:spPr>
          <a:xfrm>
            <a:off x="576263" y="304800"/>
            <a:ext cx="10642600" cy="731838"/>
          </a:xfrm>
        </p:spPr>
        <p:txBody>
          <a:bodyPr>
            <a:noAutofit/>
          </a:bodyPr>
          <a:lstStyle/>
          <a:p>
            <a:r>
              <a:rPr lang="en-US" sz="4800"/>
              <a:t>About Our Organization</a:t>
            </a:r>
          </a:p>
        </p:txBody>
      </p:sp>
      <p:graphicFrame>
        <p:nvGraphicFramePr>
          <p:cNvPr id="6" name="Diagram 5">
            <a:extLst>
              <a:ext uri="{FF2B5EF4-FFF2-40B4-BE49-F238E27FC236}">
                <a16:creationId xmlns:a16="http://schemas.microsoft.com/office/drawing/2014/main" id="{3196AFDB-4080-CCDD-1F48-836525C6038C}"/>
              </a:ext>
            </a:extLst>
          </p:cNvPr>
          <p:cNvGraphicFramePr/>
          <p:nvPr>
            <p:extLst>
              <p:ext uri="{D42A27DB-BD31-4B8C-83A1-F6EECF244321}">
                <p14:modId xmlns:p14="http://schemas.microsoft.com/office/powerpoint/2010/main" val="2938353265"/>
              </p:ext>
            </p:extLst>
          </p:nvPr>
        </p:nvGraphicFramePr>
        <p:xfrm>
          <a:off x="762000" y="1310473"/>
          <a:ext cx="10007600" cy="46119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42434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685800" y="1051560"/>
            <a:ext cx="10533888" cy="4946904"/>
          </a:xfrm>
        </p:spPr>
        <p:txBody>
          <a:bodyPr/>
          <a:lstStyle/>
          <a:p>
            <a:pPr marL="457200" indent="-457200">
              <a:buFont typeface="+mj-lt"/>
              <a:buAutoNum type="arabicPeriod"/>
            </a:pPr>
            <a:r>
              <a:rPr lang="en-US" sz="2400" b="1"/>
              <a:t>Highlighting the Medicaid mission</a:t>
            </a:r>
          </a:p>
          <a:p>
            <a:pPr lvl="1"/>
            <a:r>
              <a:rPr lang="en-US" sz="2200"/>
              <a:t>Staff clinicians are drawn to the core mission of providing services to Medicaid members</a:t>
            </a:r>
          </a:p>
          <a:p>
            <a:pPr marL="457200" indent="-457200">
              <a:buFont typeface="+mj-lt"/>
              <a:buAutoNum type="arabicPeriod"/>
            </a:pPr>
            <a:r>
              <a:rPr lang="en-US" sz="2400" b="1"/>
              <a:t>Finding the next generation of clinical leaders</a:t>
            </a:r>
          </a:p>
          <a:p>
            <a:pPr lvl="1"/>
            <a:r>
              <a:rPr lang="en-US" sz="2200"/>
              <a:t>A new generation of clinical leaders is progressing through academic pipelines</a:t>
            </a:r>
          </a:p>
          <a:p>
            <a:pPr lvl="1"/>
            <a:r>
              <a:rPr lang="en-US" sz="2200"/>
              <a:t>Clinicians with significant health system experience can provide valuable perspective</a:t>
            </a:r>
          </a:p>
          <a:p>
            <a:pPr marL="457200" indent="-457200">
              <a:buFont typeface="+mj-lt"/>
              <a:buAutoNum type="arabicPeriod"/>
            </a:pPr>
            <a:r>
              <a:rPr lang="en-US" sz="2400" b="1"/>
              <a:t>Increasing clinical leader engagement through balanced portfolios</a:t>
            </a:r>
          </a:p>
          <a:p>
            <a:pPr lvl="1"/>
            <a:r>
              <a:rPr lang="en-US" sz="2200"/>
              <a:t>Building work portfolios with both long- and short-term projects and reserving some level of project support for these positions may help retention</a:t>
            </a:r>
          </a:p>
          <a:p>
            <a:pPr lvl="1"/>
            <a:r>
              <a:rPr lang="en-US" sz="2200"/>
              <a:t>Positions heavy in repetitive work (e.g., service authorizations) without much variety or opportunities for creative work are prone to burnout and turnover</a:t>
            </a:r>
          </a:p>
        </p:txBody>
      </p:sp>
      <p:sp>
        <p:nvSpPr>
          <p:cNvPr id="5" name="Title 8"/>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Recruiting and Retaining Clinical Staff (2 of 3)</a:t>
            </a:r>
            <a:endParaRPr lang="en-US" sz="3200">
              <a:solidFill>
                <a:srgbClr val="FF0000"/>
              </a:solidFill>
              <a:latin typeface="Lato Semibold" panose="020F0502020204030203" pitchFamily="34" charset="0"/>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2225074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685800" y="1051560"/>
            <a:ext cx="10533888" cy="4946904"/>
          </a:xfrm>
        </p:spPr>
        <p:txBody>
          <a:bodyPr/>
          <a:lstStyle/>
          <a:p>
            <a:pPr marL="457200" indent="-457200">
              <a:buFont typeface="+mj-lt"/>
              <a:buAutoNum type="arabicPeriod" startAt="4"/>
            </a:pPr>
            <a:r>
              <a:rPr lang="en-US" sz="2400" b="1"/>
              <a:t>Ongoing clinical practice</a:t>
            </a:r>
          </a:p>
          <a:p>
            <a:pPr lvl="1"/>
            <a:r>
              <a:rPr lang="en-US" sz="2200"/>
              <a:t>Many interviews felt there is value in providing clinicians with a pathway to continue practicing (including retention), but state rules vary</a:t>
            </a:r>
          </a:p>
          <a:p>
            <a:pPr lvl="1"/>
            <a:r>
              <a:rPr lang="en-US" sz="2200"/>
              <a:t>Receiving Medicaid payments while having a policy making role is generally viewed as a conflict of interest</a:t>
            </a:r>
          </a:p>
          <a:p>
            <a:pPr lvl="1"/>
            <a:r>
              <a:rPr lang="en-US" sz="2200"/>
              <a:t>Some states have created a pathway to clinical practice, including a state statute, a conflict of interest review committee, practice at Veterans Affairs facilities only, and Medicaid Director approval of practice site with salaried or hourly compensation</a:t>
            </a:r>
          </a:p>
          <a:p>
            <a:pPr marL="457200" indent="-457200">
              <a:buFont typeface="+mj-lt"/>
              <a:buAutoNum type="arabicPeriod" startAt="4"/>
            </a:pPr>
            <a:r>
              <a:rPr lang="en-US" sz="2400" b="1"/>
              <a:t>Pursuing compensation improvement, where possible</a:t>
            </a:r>
          </a:p>
          <a:p>
            <a:pPr lvl="1"/>
            <a:r>
              <a:rPr lang="en-US" sz="2200"/>
              <a:t>States have access to the SPMP federal match to try to address the private-public compensation gap, and university contracting may offer another mechanism</a:t>
            </a:r>
          </a:p>
        </p:txBody>
      </p:sp>
      <p:sp>
        <p:nvSpPr>
          <p:cNvPr id="5" name="Title 8"/>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Recruiting and Retaining Clinical Staff (3 of 3)</a:t>
            </a:r>
          </a:p>
        </p:txBody>
      </p:sp>
    </p:spTree>
    <p:extLst>
      <p:ext uri="{BB962C8B-B14F-4D97-AF65-F5344CB8AC3E}">
        <p14:creationId xmlns:p14="http://schemas.microsoft.com/office/powerpoint/2010/main" val="2748163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240280"/>
            <a:ext cx="10363200" cy="974726"/>
          </a:xfrm>
        </p:spPr>
        <p:txBody>
          <a:bodyPr/>
          <a:lstStyle/>
          <a:p>
            <a:r>
              <a:rPr lang="en-US"/>
              <a:t>State Considerations</a:t>
            </a:r>
          </a:p>
        </p:txBody>
      </p:sp>
    </p:spTree>
    <p:extLst>
      <p:ext uri="{BB962C8B-B14F-4D97-AF65-F5344CB8AC3E}">
        <p14:creationId xmlns:p14="http://schemas.microsoft.com/office/powerpoint/2010/main" val="17363512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E6C00E17-36C6-4B26-A9B7-8449CD46153A}"/>
              </a:ext>
            </a:extLst>
          </p:cNvPr>
          <p:cNvGraphicFramePr>
            <a:graphicFrameLocks noGrp="1"/>
          </p:cNvGraphicFramePr>
          <p:nvPr>
            <p:ph idx="1"/>
            <p:extLst>
              <p:ext uri="{D42A27DB-BD31-4B8C-83A1-F6EECF244321}">
                <p14:modId xmlns:p14="http://schemas.microsoft.com/office/powerpoint/2010/main" val="1934442333"/>
              </p:ext>
            </p:extLst>
          </p:nvPr>
        </p:nvGraphicFramePr>
        <p:xfrm>
          <a:off x="1905000" y="1307310"/>
          <a:ext cx="8991600" cy="4398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Picture 9">
            <a:extLst>
              <a:ext uri="{FF2B5EF4-FFF2-40B4-BE49-F238E27FC236}">
                <a16:creationId xmlns:a16="http://schemas.microsoft.com/office/drawing/2014/main" id="{A421D765-88C2-4A59-892D-F6E8BB21901A}"/>
              </a:ext>
            </a:extLst>
          </p:cNvPr>
          <p:cNvPicPr>
            <a:picLocks noChangeAspect="1"/>
          </p:cNvPicPr>
          <p:nvPr/>
        </p:nvPicPr>
        <p:blipFill>
          <a:blip r:embed="rId8"/>
          <a:stretch>
            <a:fillRect/>
          </a:stretch>
        </p:blipFill>
        <p:spPr>
          <a:xfrm>
            <a:off x="557802" y="1066800"/>
            <a:ext cx="1354166" cy="1354166"/>
          </a:xfrm>
          <a:prstGeom prst="rect">
            <a:avLst/>
          </a:prstGeom>
        </p:spPr>
      </p:pic>
      <p:pic>
        <p:nvPicPr>
          <p:cNvPr id="11" name="Picture 10">
            <a:extLst>
              <a:ext uri="{FF2B5EF4-FFF2-40B4-BE49-F238E27FC236}">
                <a16:creationId xmlns:a16="http://schemas.microsoft.com/office/drawing/2014/main" id="{EE3A55E2-CA71-4A78-9888-E1FF2ED40098}"/>
              </a:ext>
            </a:extLst>
          </p:cNvPr>
          <p:cNvPicPr>
            <a:picLocks noChangeAspect="1"/>
          </p:cNvPicPr>
          <p:nvPr/>
        </p:nvPicPr>
        <p:blipFill>
          <a:blip r:embed="rId9"/>
          <a:stretch>
            <a:fillRect/>
          </a:stretch>
        </p:blipFill>
        <p:spPr>
          <a:xfrm>
            <a:off x="831273" y="2251437"/>
            <a:ext cx="668482" cy="668482"/>
          </a:xfrm>
          <a:prstGeom prst="rect">
            <a:avLst/>
          </a:prstGeom>
        </p:spPr>
      </p:pic>
      <p:pic>
        <p:nvPicPr>
          <p:cNvPr id="13" name="Picture 12">
            <a:extLst>
              <a:ext uri="{FF2B5EF4-FFF2-40B4-BE49-F238E27FC236}">
                <a16:creationId xmlns:a16="http://schemas.microsoft.com/office/drawing/2014/main" id="{B1F04EC3-5451-4CE4-B933-85C8FFFAF12D}"/>
              </a:ext>
            </a:extLst>
          </p:cNvPr>
          <p:cNvPicPr>
            <a:picLocks noChangeAspect="1"/>
          </p:cNvPicPr>
          <p:nvPr/>
        </p:nvPicPr>
        <p:blipFill>
          <a:blip r:embed="rId10"/>
          <a:stretch>
            <a:fillRect/>
          </a:stretch>
        </p:blipFill>
        <p:spPr>
          <a:xfrm>
            <a:off x="1015002" y="5145175"/>
            <a:ext cx="439766" cy="439766"/>
          </a:xfrm>
          <a:prstGeom prst="rect">
            <a:avLst/>
          </a:prstGeom>
        </p:spPr>
      </p:pic>
      <p:pic>
        <p:nvPicPr>
          <p:cNvPr id="14" name="Picture 13">
            <a:extLst>
              <a:ext uri="{FF2B5EF4-FFF2-40B4-BE49-F238E27FC236}">
                <a16:creationId xmlns:a16="http://schemas.microsoft.com/office/drawing/2014/main" id="{DB87DEE7-C72D-4EA3-B9EB-DBA073AE71FD}"/>
              </a:ext>
            </a:extLst>
          </p:cNvPr>
          <p:cNvPicPr>
            <a:picLocks noChangeAspect="1"/>
          </p:cNvPicPr>
          <p:nvPr/>
        </p:nvPicPr>
        <p:blipFill>
          <a:blip r:embed="rId11"/>
          <a:stretch>
            <a:fillRect/>
          </a:stretch>
        </p:blipFill>
        <p:spPr>
          <a:xfrm>
            <a:off x="874569" y="3184295"/>
            <a:ext cx="640813" cy="640813"/>
          </a:xfrm>
          <a:prstGeom prst="rect">
            <a:avLst/>
          </a:prstGeom>
        </p:spPr>
      </p:pic>
      <p:pic>
        <p:nvPicPr>
          <p:cNvPr id="15" name="Picture 14">
            <a:extLst>
              <a:ext uri="{FF2B5EF4-FFF2-40B4-BE49-F238E27FC236}">
                <a16:creationId xmlns:a16="http://schemas.microsoft.com/office/drawing/2014/main" id="{5E23586E-5DDE-4160-8A22-B69997B3F2A6}"/>
              </a:ext>
            </a:extLst>
          </p:cNvPr>
          <p:cNvPicPr>
            <a:picLocks noChangeAspect="1"/>
          </p:cNvPicPr>
          <p:nvPr/>
        </p:nvPicPr>
        <p:blipFill>
          <a:blip r:embed="rId12"/>
          <a:stretch>
            <a:fillRect/>
          </a:stretch>
        </p:blipFill>
        <p:spPr>
          <a:xfrm>
            <a:off x="898774" y="4087806"/>
            <a:ext cx="668482" cy="668482"/>
          </a:xfrm>
          <a:prstGeom prst="rect">
            <a:avLst/>
          </a:prstGeom>
        </p:spPr>
      </p:pic>
      <p:sp>
        <p:nvSpPr>
          <p:cNvPr id="16" name="TextBox 15">
            <a:extLst>
              <a:ext uri="{FF2B5EF4-FFF2-40B4-BE49-F238E27FC236}">
                <a16:creationId xmlns:a16="http://schemas.microsoft.com/office/drawing/2014/main" id="{1DB9D8BE-A605-474B-A1F6-786144E6A8DD}"/>
              </a:ext>
            </a:extLst>
          </p:cNvPr>
          <p:cNvSpPr txBox="1"/>
          <p:nvPr/>
        </p:nvSpPr>
        <p:spPr>
          <a:xfrm>
            <a:off x="329582" y="6096832"/>
            <a:ext cx="1806865" cy="276999"/>
          </a:xfrm>
          <a:prstGeom prst="rect">
            <a:avLst/>
          </a:prstGeom>
          <a:noFill/>
        </p:spPr>
        <p:txBody>
          <a:bodyPr wrap="square" rtlCol="0">
            <a:spAutoFit/>
          </a:bodyPr>
          <a:lstStyle/>
          <a:p>
            <a:r>
              <a:rPr lang="en-US" sz="1200" i="1">
                <a:solidFill>
                  <a:srgbClr val="455B65"/>
                </a:solidFill>
              </a:rPr>
              <a:t>Image </a:t>
            </a:r>
            <a:r>
              <a:rPr lang="en-US" sz="1200" i="1">
                <a:solidFill>
                  <a:srgbClr val="445B65"/>
                </a:solidFill>
              </a:rPr>
              <a:t>source</a:t>
            </a:r>
            <a:r>
              <a:rPr lang="en-US" sz="1200" i="1">
                <a:solidFill>
                  <a:srgbClr val="455B65"/>
                </a:solidFill>
              </a:rPr>
              <a:t>. </a:t>
            </a:r>
            <a:r>
              <a:rPr lang="en-US" sz="1200" i="1">
                <a:solidFill>
                  <a:schemeClr val="accent2"/>
                </a:solidFill>
                <a:hlinkClick r:id="rId13">
                  <a:extLst>
                    <a:ext uri="{A12FA001-AC4F-418D-AE19-62706E023703}">
                      <ahyp:hlinkClr xmlns:ahyp="http://schemas.microsoft.com/office/drawing/2018/hyperlinkcolor" val="tx"/>
                    </a:ext>
                  </a:extLst>
                </a:hlinkClick>
              </a:rPr>
              <a:t>Iconfinder</a:t>
            </a:r>
            <a:r>
              <a:rPr lang="en-US" sz="1200" i="1">
                <a:solidFill>
                  <a:srgbClr val="373F4B"/>
                </a:solidFill>
              </a:rPr>
              <a:t> </a:t>
            </a:r>
            <a:endParaRPr lang="en-US" sz="1200">
              <a:solidFill>
                <a:srgbClr val="373F4B"/>
              </a:solidFill>
            </a:endParaRPr>
          </a:p>
        </p:txBody>
      </p:sp>
      <p:sp>
        <p:nvSpPr>
          <p:cNvPr id="5" name="Title 8"/>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State Considerations (1 of 3)</a:t>
            </a:r>
            <a:endParaRPr lang="en-US" sz="3200">
              <a:solidFill>
                <a:srgbClr val="FF0000"/>
              </a:solidFill>
              <a:latin typeface="Lato Semibold" panose="020F0502020204030203" pitchFamily="34" charset="0"/>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40983629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685800" y="1051560"/>
            <a:ext cx="10533888" cy="4946904"/>
          </a:xfrm>
        </p:spPr>
        <p:txBody>
          <a:bodyPr/>
          <a:lstStyle/>
          <a:p>
            <a:pPr marL="457200" indent="-457200">
              <a:buFont typeface="+mj-lt"/>
              <a:buAutoNum type="arabicPeriod"/>
            </a:pPr>
            <a:r>
              <a:rPr lang="en-US" sz="2400" b="1"/>
              <a:t>Explore ways to take advantage of the enhanced SPMP federal match</a:t>
            </a:r>
          </a:p>
          <a:p>
            <a:pPr lvl="1"/>
            <a:r>
              <a:rPr lang="en-US" sz="2200"/>
              <a:t>75% enhanced match can help improve affordability of clinical roles</a:t>
            </a:r>
          </a:p>
          <a:p>
            <a:pPr lvl="1"/>
            <a:r>
              <a:rPr lang="en-US" sz="2200"/>
              <a:t>2024 guidance allows SPMP match for certain behavioral health clinical staff</a:t>
            </a:r>
          </a:p>
          <a:p>
            <a:pPr marL="457200" indent="-457200">
              <a:buFont typeface="+mj-lt"/>
              <a:buAutoNum type="arabicPeriod"/>
            </a:pPr>
            <a:r>
              <a:rPr lang="en-US" sz="2400" b="1"/>
              <a:t>Consider options to leverage external relationships</a:t>
            </a:r>
          </a:p>
          <a:p>
            <a:pPr lvl="1"/>
            <a:r>
              <a:rPr lang="en-US" sz="2200"/>
              <a:t>Establish university relationships, explore contract consulting, and work with existing state collaboratives</a:t>
            </a:r>
          </a:p>
          <a:p>
            <a:pPr marL="457200" indent="-457200">
              <a:buFont typeface="+mj-lt"/>
              <a:buAutoNum type="arabicPeriod"/>
            </a:pPr>
            <a:r>
              <a:rPr lang="en-US" sz="2400" b="1"/>
              <a:t>Pursue strategies to improve clinical staff recruitment, retention, and impact</a:t>
            </a:r>
          </a:p>
          <a:p>
            <a:pPr lvl="1"/>
            <a:r>
              <a:rPr lang="en-US" sz="2200"/>
              <a:t>Provide a pathway for continued clinical practice, build balanced work portfolios, prioritize support infrastructure, and improve compensation to the degree possible</a:t>
            </a:r>
          </a:p>
        </p:txBody>
      </p:sp>
      <p:sp>
        <p:nvSpPr>
          <p:cNvPr id="5" name="Title 8"/>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State Considerations (2 of 3)</a:t>
            </a:r>
          </a:p>
        </p:txBody>
      </p:sp>
    </p:spTree>
    <p:extLst>
      <p:ext uri="{BB962C8B-B14F-4D97-AF65-F5344CB8AC3E}">
        <p14:creationId xmlns:p14="http://schemas.microsoft.com/office/powerpoint/2010/main" val="38849520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a:xfrm>
            <a:off x="685800" y="1051560"/>
            <a:ext cx="10533888" cy="4946904"/>
          </a:xfrm>
        </p:spPr>
        <p:txBody>
          <a:bodyPr/>
          <a:lstStyle/>
          <a:p>
            <a:pPr marL="457200" indent="-457200">
              <a:buFont typeface="+mj-lt"/>
              <a:buAutoNum type="arabicPeriod" startAt="4"/>
            </a:pPr>
            <a:r>
              <a:rPr lang="en-US" sz="2400" b="1"/>
              <a:t>Foster a clinical nexus or hub within the agency</a:t>
            </a:r>
          </a:p>
          <a:p>
            <a:pPr lvl="1"/>
            <a:r>
              <a:rPr lang="en-US" sz="2200"/>
              <a:t>Organize clinical staff to provide a more unified clinical leadership voice and enable clinical collaboration across disciplines and projects</a:t>
            </a:r>
          </a:p>
          <a:p>
            <a:pPr marL="457200" indent="-457200">
              <a:buFont typeface="+mj-lt"/>
              <a:buAutoNum type="arabicPeriod" startAt="4"/>
            </a:pPr>
            <a:r>
              <a:rPr lang="en-US" sz="2400" b="1"/>
              <a:t>Consider ways to integrate and apply a clinical lens agency-wide</a:t>
            </a:r>
          </a:p>
          <a:p>
            <a:pPr lvl="1"/>
            <a:r>
              <a:rPr lang="en-US" sz="2200"/>
              <a:t>Build clinical and operational tracks for larger initiatives, integrate clinical and financial perspectives, add a clinical lens to more operational projects</a:t>
            </a:r>
          </a:p>
        </p:txBody>
      </p:sp>
      <p:sp>
        <p:nvSpPr>
          <p:cNvPr id="5" name="Title 8"/>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State Considerations (3 of 3)</a:t>
            </a:r>
          </a:p>
        </p:txBody>
      </p:sp>
    </p:spTree>
    <p:extLst>
      <p:ext uri="{BB962C8B-B14F-4D97-AF65-F5344CB8AC3E}">
        <p14:creationId xmlns:p14="http://schemas.microsoft.com/office/powerpoint/2010/main" val="35989510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2240280"/>
            <a:ext cx="10363200" cy="974726"/>
          </a:xfrm>
        </p:spPr>
        <p:txBody>
          <a:bodyPr/>
          <a:lstStyle/>
          <a:p>
            <a:r>
              <a:rPr lang="en-US"/>
              <a:t>Discussion</a:t>
            </a:r>
          </a:p>
        </p:txBody>
      </p:sp>
    </p:spTree>
    <p:extLst>
      <p:ext uri="{BB962C8B-B14F-4D97-AF65-F5344CB8AC3E}">
        <p14:creationId xmlns:p14="http://schemas.microsoft.com/office/powerpoint/2010/main" val="129130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E6C00E17-36C6-4B26-A9B7-8449CD46153A}"/>
              </a:ext>
            </a:extLst>
          </p:cNvPr>
          <p:cNvGraphicFramePr>
            <a:graphicFrameLocks noGrp="1"/>
          </p:cNvGraphicFramePr>
          <p:nvPr>
            <p:ph idx="1"/>
            <p:extLst>
              <p:ext uri="{D42A27DB-BD31-4B8C-83A1-F6EECF244321}">
                <p14:modId xmlns:p14="http://schemas.microsoft.com/office/powerpoint/2010/main" val="3778964350"/>
              </p:ext>
            </p:extLst>
          </p:nvPr>
        </p:nvGraphicFramePr>
        <p:xfrm>
          <a:off x="685800" y="1036638"/>
          <a:ext cx="10643616" cy="5135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8"/>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Discussion</a:t>
            </a:r>
            <a:endParaRPr lang="en-US" sz="3200">
              <a:solidFill>
                <a:srgbClr val="FF0000"/>
              </a:solidFill>
              <a:latin typeface="Lato Semibold" panose="020F0502020204030203" pitchFamily="34" charset="0"/>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8533949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A7202D-CC11-3DA0-51EB-63983FB5668A}"/>
            </a:ext>
          </a:extLst>
        </p:cNvPr>
        <p:cNvGrpSpPr/>
        <p:nvPr/>
      </p:nvGrpSpPr>
      <p:grpSpPr>
        <a:xfrm>
          <a:off x="0" y="0"/>
          <a:ext cx="0" cy="0"/>
          <a:chOff x="0" y="0"/>
          <a:chExt cx="0" cy="0"/>
        </a:xfrm>
      </p:grpSpPr>
      <p:graphicFrame>
        <p:nvGraphicFramePr>
          <p:cNvPr id="6" name="Content Placeholder 2">
            <a:extLst>
              <a:ext uri="{FF2B5EF4-FFF2-40B4-BE49-F238E27FC236}">
                <a16:creationId xmlns:a16="http://schemas.microsoft.com/office/drawing/2014/main" id="{AC9F1B4E-69B5-3C15-7F7E-EE20781F1608}"/>
              </a:ext>
            </a:extLst>
          </p:cNvPr>
          <p:cNvGraphicFramePr>
            <a:graphicFrameLocks noGrp="1"/>
          </p:cNvGraphicFramePr>
          <p:nvPr>
            <p:ph idx="1"/>
            <p:extLst>
              <p:ext uri="{D42A27DB-BD31-4B8C-83A1-F6EECF244321}">
                <p14:modId xmlns:p14="http://schemas.microsoft.com/office/powerpoint/2010/main" val="719377759"/>
              </p:ext>
            </p:extLst>
          </p:nvPr>
        </p:nvGraphicFramePr>
        <p:xfrm>
          <a:off x="685800" y="1036638"/>
          <a:ext cx="10643616" cy="5135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8">
            <a:extLst>
              <a:ext uri="{FF2B5EF4-FFF2-40B4-BE49-F238E27FC236}">
                <a16:creationId xmlns:a16="http://schemas.microsoft.com/office/drawing/2014/main" id="{E7E70D97-13B7-8CDD-A465-1ED1F6850154}"/>
              </a:ext>
            </a:extLst>
          </p:cNvPr>
          <p:cNvSpPr txBox="1">
            <a:spLocks/>
          </p:cNvSpPr>
          <p:nvPr/>
        </p:nvSpPr>
        <p:spPr>
          <a:xfrm>
            <a:off x="577516" y="304800"/>
            <a:ext cx="10643616" cy="731838"/>
          </a:xfrm>
          <a:prstGeom prst="rect">
            <a:avLst/>
          </a:prstGeom>
        </p:spPr>
        <p:txBody>
          <a:bodyPr vert="horz" lIns="91440" tIns="45720" rIns="91440" bIns="45720" rtlCol="0" anchor="ctr">
            <a:normAutofit fontScale="85000" lnSpcReduction="10000"/>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Ongoing Work at the Center for Evidence-based Policy (1 of 4)</a:t>
            </a:r>
            <a:endParaRPr lang="en-US" sz="3200">
              <a:solidFill>
                <a:srgbClr val="FF0000"/>
              </a:solidFill>
              <a:latin typeface="Lato Semibold" panose="020F0502020204030203" pitchFamily="34" charset="0"/>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2785020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76805-88B5-0F9B-C83C-A7DC314025E3}"/>
            </a:ext>
          </a:extLst>
        </p:cNvPr>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C9362497-46A4-F899-F762-5B0944D942B0}"/>
              </a:ext>
            </a:extLst>
          </p:cNvPr>
          <p:cNvGraphicFramePr/>
          <p:nvPr>
            <p:extLst>
              <p:ext uri="{D42A27DB-BD31-4B8C-83A1-F6EECF244321}">
                <p14:modId xmlns:p14="http://schemas.microsoft.com/office/powerpoint/2010/main" val="3564444624"/>
              </p:ext>
            </p:extLst>
          </p:nvPr>
        </p:nvGraphicFramePr>
        <p:xfrm>
          <a:off x="1459806" y="1143000"/>
          <a:ext cx="9272387" cy="5363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8">
            <a:extLst>
              <a:ext uri="{FF2B5EF4-FFF2-40B4-BE49-F238E27FC236}">
                <a16:creationId xmlns:a16="http://schemas.microsoft.com/office/drawing/2014/main" id="{7C81A88F-8F2C-8D66-52BE-9BAB30F10C7F}"/>
              </a:ext>
            </a:extLst>
          </p:cNvPr>
          <p:cNvSpPr txBox="1">
            <a:spLocks/>
          </p:cNvSpPr>
          <p:nvPr/>
        </p:nvSpPr>
        <p:spPr>
          <a:xfrm>
            <a:off x="577516" y="304800"/>
            <a:ext cx="10643616" cy="731838"/>
          </a:xfrm>
          <a:prstGeom prst="rect">
            <a:avLst/>
          </a:prstGeom>
        </p:spPr>
        <p:txBody>
          <a:bodyPr vert="horz" lIns="91440" tIns="45720" rIns="91440" bIns="45720" rtlCol="0" anchor="ctr">
            <a:normAutofit fontScale="85000" lnSpcReduction="10000"/>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Ongoing Work at the Center for Evidence-based Policy (2 of 4)</a:t>
            </a:r>
            <a:endParaRPr lang="en-US" sz="3200">
              <a:solidFill>
                <a:srgbClr val="FF0000"/>
              </a:solidFill>
              <a:latin typeface="Lato Semibold" panose="020F0502020204030203" pitchFamily="34" charset="0"/>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1494944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Who Are We?</a:t>
            </a:r>
          </a:p>
        </p:txBody>
      </p:sp>
      <p:sp>
        <p:nvSpPr>
          <p:cNvPr id="6" name="TextBox 5"/>
          <p:cNvSpPr txBox="1"/>
          <p:nvPr/>
        </p:nvSpPr>
        <p:spPr>
          <a:xfrm>
            <a:off x="8458200" y="1103533"/>
            <a:ext cx="3291840" cy="4846320"/>
          </a:xfrm>
          <a:prstGeom prst="rect">
            <a:avLst/>
          </a:prstGeom>
          <a:solidFill>
            <a:schemeClr val="accent2">
              <a:alpha val="7000"/>
            </a:schemeClr>
          </a:solidFill>
          <a:ln>
            <a:noFill/>
          </a:ln>
        </p:spPr>
        <p:txBody>
          <a:bodyPr wrap="square" lIns="182880" tIns="182880" rIns="182880" bIns="182880" rtlCol="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37A5DD"/>
                </a:solidFill>
                <a:effectLst/>
                <a:uLnTx/>
                <a:uFillTx/>
                <a:latin typeface="Lato Semibold" panose="020F0502020204030203" pitchFamily="34" charset="0"/>
                <a:ea typeface="Lato Semibold" panose="020F0502020204030203" pitchFamily="34" charset="0"/>
                <a:cs typeface="Lato Semibold" panose="020F0502020204030203" pitchFamily="34" charset="0"/>
              </a:rPr>
              <a:t>Today:</a:t>
            </a:r>
          </a:p>
          <a:p>
            <a:pPr marL="285750" indent="-285750">
              <a:buFont typeface="Arial" panose="020B0604020202020204" pitchFamily="34" charset="0"/>
              <a:buChar char="•"/>
            </a:pPr>
            <a:r>
              <a:rPr lang="en-US" sz="2200">
                <a:solidFill>
                  <a:srgbClr val="455B65"/>
                </a:solidFill>
                <a:latin typeface="Lato"/>
              </a:rPr>
              <a:t>Marcus Bachhuber</a:t>
            </a:r>
            <a:br>
              <a:rPr lang="en-US" sz="2200">
                <a:solidFill>
                  <a:srgbClr val="455B65"/>
                </a:solidFill>
                <a:latin typeface="Lato"/>
              </a:rPr>
            </a:br>
            <a:r>
              <a:rPr lang="en-US">
                <a:solidFill>
                  <a:srgbClr val="455B65"/>
                </a:solidFill>
                <a:latin typeface="Lato"/>
              </a:rPr>
              <a:t>Physician Researcher</a:t>
            </a:r>
          </a:p>
          <a:p>
            <a:endParaRPr lang="en-US">
              <a:solidFill>
                <a:srgbClr val="455B65"/>
              </a:solidFill>
              <a:latin typeface="Lato"/>
            </a:endParaRPr>
          </a:p>
          <a:p>
            <a:pPr marL="285750" indent="-285750">
              <a:buFont typeface="Arial" panose="020B0604020202020204" pitchFamily="34" charset="0"/>
              <a:buChar char="•"/>
            </a:pPr>
            <a:r>
              <a:rPr lang="en-US" sz="2200">
                <a:solidFill>
                  <a:srgbClr val="455B65"/>
                </a:solidFill>
                <a:latin typeface="Lato"/>
              </a:rPr>
              <a:t>Pam Curtis </a:t>
            </a:r>
          </a:p>
          <a:p>
            <a:r>
              <a:rPr lang="en-US" sz="2200">
                <a:solidFill>
                  <a:srgbClr val="455B65"/>
                </a:solidFill>
                <a:latin typeface="Lato"/>
              </a:rPr>
              <a:t>    </a:t>
            </a:r>
            <a:r>
              <a:rPr lang="en-US">
                <a:solidFill>
                  <a:srgbClr val="455B65"/>
                </a:solidFill>
                <a:latin typeface="Lato"/>
              </a:rPr>
              <a:t>Director</a:t>
            </a:r>
          </a:p>
          <a:p>
            <a:endParaRPr lang="en-US">
              <a:solidFill>
                <a:srgbClr val="455B65"/>
              </a:solidFill>
              <a:latin typeface="Lato"/>
            </a:endParaRPr>
          </a:p>
          <a:p>
            <a:pPr marL="285750" indent="-285750">
              <a:buFont typeface="Arial" panose="020B0604020202020204" pitchFamily="34" charset="0"/>
              <a:buChar char="•"/>
            </a:pPr>
            <a:r>
              <a:rPr lang="en-US" sz="2200">
                <a:solidFill>
                  <a:srgbClr val="455B65"/>
                </a:solidFill>
                <a:latin typeface="Lato"/>
              </a:rPr>
              <a:t>Amy Clary </a:t>
            </a:r>
          </a:p>
          <a:p>
            <a:r>
              <a:rPr lang="en-US" sz="2200">
                <a:solidFill>
                  <a:srgbClr val="455B65"/>
                </a:solidFill>
                <a:latin typeface="Lato"/>
              </a:rPr>
              <a:t>    </a:t>
            </a:r>
            <a:r>
              <a:rPr lang="en-US">
                <a:solidFill>
                  <a:srgbClr val="455B65"/>
                </a:solidFill>
                <a:latin typeface="Lato"/>
              </a:rPr>
              <a:t>Senior Policy Analyst,</a:t>
            </a:r>
          </a:p>
          <a:p>
            <a:r>
              <a:rPr lang="en-US">
                <a:solidFill>
                  <a:srgbClr val="455B65"/>
                </a:solidFill>
                <a:latin typeface="Lato"/>
              </a:rPr>
              <a:t>     Interim MED Director</a:t>
            </a:r>
          </a:p>
          <a:p>
            <a:endParaRPr lang="en-US">
              <a:solidFill>
                <a:srgbClr val="455B65"/>
              </a:solidFill>
              <a:latin typeface="Lato"/>
            </a:endParaRPr>
          </a:p>
          <a:p>
            <a:pPr marL="285750" indent="-285750">
              <a:buFont typeface="Arial" panose="020B0604020202020204" pitchFamily="34" charset="0"/>
              <a:buChar char="•"/>
            </a:pPr>
            <a:r>
              <a:rPr lang="en-US" sz="2200">
                <a:solidFill>
                  <a:srgbClr val="455B65"/>
                </a:solidFill>
                <a:latin typeface="Lato"/>
              </a:rPr>
              <a:t>Kelsey Platt</a:t>
            </a:r>
          </a:p>
          <a:p>
            <a:r>
              <a:rPr lang="en-US" sz="2200">
                <a:solidFill>
                  <a:srgbClr val="455B65"/>
                </a:solidFill>
                <a:latin typeface="Lato"/>
              </a:rPr>
              <a:t>   </a:t>
            </a:r>
            <a:r>
              <a:rPr lang="en-US">
                <a:solidFill>
                  <a:srgbClr val="455B65"/>
                </a:solidFill>
                <a:latin typeface="Lato"/>
              </a:rPr>
              <a:t> Project Coordinator</a:t>
            </a:r>
          </a:p>
        </p:txBody>
      </p:sp>
      <p:sp>
        <p:nvSpPr>
          <p:cNvPr id="9" name="TextBox 8"/>
          <p:cNvSpPr txBox="1"/>
          <p:nvPr/>
        </p:nvSpPr>
        <p:spPr>
          <a:xfrm>
            <a:off x="441960" y="1103533"/>
            <a:ext cx="3291840" cy="4846320"/>
          </a:xfrm>
          <a:prstGeom prst="rect">
            <a:avLst/>
          </a:prstGeom>
          <a:solidFill>
            <a:schemeClr val="accent2">
              <a:alpha val="7000"/>
            </a:schemeClr>
          </a:solidFill>
          <a:ln>
            <a:noFill/>
          </a:ln>
        </p:spPr>
        <p:txBody>
          <a:bodyPr wrap="square" lIns="182880" tIns="182880" rIns="182880" bIns="182880" rtlCol="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37A5DD"/>
                </a:solidFill>
                <a:effectLst/>
                <a:uLnTx/>
                <a:uFillTx/>
                <a:latin typeface="Lato Semibold" panose="020F0502020204030203" pitchFamily="34" charset="0"/>
                <a:ea typeface="Lato Semibold" panose="020F0502020204030203" pitchFamily="34" charset="0"/>
                <a:cs typeface="Lato Semibold" panose="020F0502020204030203" pitchFamily="34" charset="0"/>
              </a:rPr>
              <a:t>Center Staff:</a:t>
            </a:r>
          </a:p>
          <a:p>
            <a:pPr marL="342900" indent="-342900">
              <a:buFont typeface="Arial" panose="020B0604020202020204" pitchFamily="34" charset="0"/>
              <a:buChar char="•"/>
              <a:defRPr/>
            </a:pPr>
            <a:r>
              <a:rPr kumimoji="0" lang="en-US" sz="2000" b="0" i="0" u="none" strike="noStrike" kern="1200" cap="none" spc="0" normalizeH="0" baseline="0" noProof="0">
                <a:ln>
                  <a:noFill/>
                </a:ln>
                <a:solidFill>
                  <a:schemeClr val="accent1"/>
                </a:solidFill>
                <a:effectLst/>
                <a:uLnTx/>
                <a:uFillTx/>
                <a:latin typeface="Lato"/>
                <a:ea typeface="+mn-ea"/>
                <a:cs typeface="+mn-cs"/>
              </a:rPr>
              <a:t>Systematic rev</a:t>
            </a:r>
            <a:r>
              <a:rPr kumimoji="0" lang="en-US" sz="2000" b="0" i="0" u="none" strike="noStrike" kern="1200" cap="none" spc="0" normalizeH="0" baseline="0" noProof="0">
                <a:ln>
                  <a:noFill/>
                </a:ln>
                <a:solidFill>
                  <a:srgbClr val="455B65"/>
                </a:solidFill>
                <a:effectLst/>
                <a:uLnTx/>
                <a:uFillTx/>
                <a:latin typeface="Lato"/>
                <a:ea typeface="+mn-ea"/>
                <a:cs typeface="+mn-cs"/>
              </a:rPr>
              <a:t>iewers</a:t>
            </a:r>
          </a:p>
          <a:p>
            <a:pPr marL="342900" indent="-342900">
              <a:buFont typeface="Arial" panose="020B0604020202020204" pitchFamily="34" charset="0"/>
              <a:buChar char="•"/>
              <a:defRPr/>
            </a:pPr>
            <a:r>
              <a:rPr lang="en-US" sz="2000">
                <a:solidFill>
                  <a:schemeClr val="accent1"/>
                </a:solidFill>
                <a:latin typeface="Lato"/>
              </a:rPr>
              <a:t>Policy analysts</a:t>
            </a:r>
          </a:p>
          <a:p>
            <a:pPr marL="342900" indent="-342900">
              <a:buFont typeface="Arial" panose="020B0604020202020204" pitchFamily="34" charset="0"/>
              <a:buChar char="•"/>
              <a:defRPr/>
            </a:pPr>
            <a:r>
              <a:rPr lang="en-US" sz="2000">
                <a:solidFill>
                  <a:schemeClr val="accent1"/>
                </a:solidFill>
                <a:latin typeface="Lato"/>
              </a:rPr>
              <a:t>Physicians</a:t>
            </a:r>
          </a:p>
          <a:p>
            <a:pPr marL="342900" indent="-342900">
              <a:buFont typeface="Arial" panose="020B0604020202020204" pitchFamily="34" charset="0"/>
              <a:buChar char="•"/>
              <a:defRPr/>
            </a:pPr>
            <a:r>
              <a:rPr lang="en-US" sz="2000">
                <a:solidFill>
                  <a:schemeClr val="accent1"/>
                </a:solidFill>
                <a:latin typeface="Lato"/>
              </a:rPr>
              <a:t>Pharmacists</a:t>
            </a:r>
          </a:p>
          <a:p>
            <a:pPr marL="342900" indent="-342900">
              <a:buFont typeface="Arial" panose="020B0604020202020204" pitchFamily="34" charset="0"/>
              <a:buChar char="•"/>
              <a:defRPr/>
            </a:pPr>
            <a:r>
              <a:rPr lang="en-US" sz="2000">
                <a:solidFill>
                  <a:schemeClr val="accent1"/>
                </a:solidFill>
                <a:latin typeface="Lato"/>
              </a:rPr>
              <a:t>Nurses</a:t>
            </a:r>
          </a:p>
          <a:p>
            <a:pPr marL="342900" indent="-342900">
              <a:buFont typeface="Arial" panose="020B0604020202020204" pitchFamily="34" charset="0"/>
              <a:buChar char="•"/>
              <a:defRPr/>
            </a:pPr>
            <a:r>
              <a:rPr lang="en-US" sz="2000">
                <a:solidFill>
                  <a:schemeClr val="accent1"/>
                </a:solidFill>
                <a:latin typeface="Lato"/>
              </a:rPr>
              <a:t>Genetics professionals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chemeClr val="accent1"/>
                </a:solidFill>
                <a:effectLst/>
                <a:uLnTx/>
                <a:uFillTx/>
                <a:latin typeface="Lato"/>
                <a:ea typeface="+mn-ea"/>
                <a:cs typeface="+mn-cs"/>
              </a:rPr>
              <a:t>Epidemiologists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chemeClr val="accent1"/>
                </a:solidFill>
                <a:effectLst/>
                <a:uLnTx/>
                <a:uFillTx/>
                <a:latin typeface="Lato"/>
                <a:ea typeface="+mn-ea"/>
                <a:cs typeface="+mn-cs"/>
              </a:rPr>
              <a:t>Librarians</a:t>
            </a:r>
          </a:p>
          <a:p>
            <a:pPr marL="342900" indent="-342900">
              <a:buFont typeface="Arial" panose="020B0604020202020204" pitchFamily="34" charset="0"/>
              <a:buChar char="•"/>
            </a:pPr>
            <a:r>
              <a:rPr lang="en-US" sz="2000">
                <a:solidFill>
                  <a:schemeClr val="accent1"/>
                </a:solidFill>
                <a:latin typeface="Lato"/>
              </a:rPr>
              <a:t>Data scientists</a:t>
            </a:r>
          </a:p>
          <a:p>
            <a:pPr marL="342900" indent="-342900">
              <a:buFont typeface="Arial" panose="020B0604020202020204" pitchFamily="34" charset="0"/>
              <a:buChar char="•"/>
            </a:pPr>
            <a:r>
              <a:rPr lang="en-US" sz="2000">
                <a:solidFill>
                  <a:schemeClr val="accent1"/>
                </a:solidFill>
                <a:latin typeface="Lato"/>
              </a:rPr>
              <a:t>Technical editors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a:ln>
                  <a:noFill/>
                </a:ln>
                <a:solidFill>
                  <a:schemeClr val="accent1"/>
                </a:solidFill>
                <a:effectLst/>
                <a:uLnTx/>
                <a:uFillTx/>
                <a:latin typeface="Lato"/>
                <a:ea typeface="+mn-ea"/>
                <a:cs typeface="+mn-cs"/>
              </a:rPr>
              <a:t>Researchers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455B65"/>
              </a:solidFill>
              <a:effectLst/>
              <a:uLnTx/>
              <a:uFillTx/>
              <a:latin typeface="Lato"/>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55B65"/>
              </a:solidFill>
              <a:effectLst/>
              <a:uLnTx/>
              <a:uFillTx/>
              <a:latin typeface="Lato"/>
              <a:ea typeface="+mn-ea"/>
              <a:cs typeface="+mn-cs"/>
            </a:endParaRPr>
          </a:p>
        </p:txBody>
      </p:sp>
      <p:sp>
        <p:nvSpPr>
          <p:cNvPr id="10" name="TextBox 9"/>
          <p:cNvSpPr txBox="1"/>
          <p:nvPr/>
        </p:nvSpPr>
        <p:spPr>
          <a:xfrm>
            <a:off x="4450080" y="1089578"/>
            <a:ext cx="3291840" cy="4846320"/>
          </a:xfrm>
          <a:prstGeom prst="rect">
            <a:avLst/>
          </a:prstGeom>
          <a:solidFill>
            <a:schemeClr val="accent2">
              <a:alpha val="7000"/>
            </a:schemeClr>
          </a:solidFill>
          <a:ln>
            <a:noFill/>
          </a:ln>
        </p:spPr>
        <p:txBody>
          <a:bodyPr wrap="square" lIns="182880" tIns="182880" rIns="182880" bIns="182880" rtlCol="0">
            <a:no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37A5DD"/>
                </a:solidFill>
                <a:effectLst/>
                <a:uLnTx/>
                <a:uFillTx/>
                <a:latin typeface="Lato Semibold" panose="020F0502020204030203" pitchFamily="34" charset="0"/>
                <a:ea typeface="Lato Semibold" panose="020F0502020204030203" pitchFamily="34" charset="0"/>
                <a:cs typeface="Lato Semibold" panose="020F0502020204030203" pitchFamily="34" charset="0"/>
              </a:rPr>
              <a:t>Work in 2024:</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455B65"/>
                </a:solidFill>
                <a:effectLst/>
                <a:uLnTx/>
                <a:uFillTx/>
                <a:latin typeface="Lato"/>
                <a:ea typeface="+mn-ea"/>
                <a:cs typeface="+mn-cs"/>
              </a:rPr>
              <a:t>Produced 50 evidence reports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a:solidFill>
                  <a:srgbClr val="455B65"/>
                </a:solidFill>
                <a:latin typeface="Lato"/>
              </a:rPr>
              <a:t>Researched 40 topics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455B65"/>
                </a:solidFill>
                <a:effectLst/>
                <a:uLnTx/>
                <a:uFillTx/>
                <a:latin typeface="Lato"/>
                <a:ea typeface="+mn-ea"/>
                <a:cs typeface="+mn-cs"/>
              </a:rPr>
              <a:t>Screened over 30,000 titles and abstracts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a:solidFill>
                  <a:srgbClr val="455B65"/>
                </a:solidFill>
                <a:latin typeface="Lato"/>
              </a:rPr>
              <a:t>Reviewed in detail more than 3,000 research articles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200" b="0" i="0" u="none" strike="noStrike" kern="1200" cap="none" spc="0" normalizeH="0" baseline="0" noProof="0">
                <a:ln>
                  <a:noFill/>
                </a:ln>
                <a:solidFill>
                  <a:srgbClr val="455B65"/>
                </a:solidFill>
                <a:effectLst/>
                <a:uLnTx/>
                <a:uFillTx/>
                <a:latin typeface="Lato"/>
                <a:ea typeface="+mn-ea"/>
                <a:cs typeface="+mn-cs"/>
              </a:rPr>
              <a:t>Graded 600 articles for quality</a:t>
            </a:r>
          </a:p>
        </p:txBody>
      </p:sp>
    </p:spTree>
    <p:extLst>
      <p:ext uri="{BB962C8B-B14F-4D97-AF65-F5344CB8AC3E}">
        <p14:creationId xmlns:p14="http://schemas.microsoft.com/office/powerpoint/2010/main" val="17564273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E4FD7-25C1-0F82-9BC4-DD66361D55D3}"/>
            </a:ext>
          </a:extLst>
        </p:cNvPr>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5B30C5EE-BF78-1692-E0DE-3CC2FB8FA02F}"/>
              </a:ext>
            </a:extLst>
          </p:cNvPr>
          <p:cNvGraphicFramePr/>
          <p:nvPr>
            <p:extLst>
              <p:ext uri="{D42A27DB-BD31-4B8C-83A1-F6EECF244321}">
                <p14:modId xmlns:p14="http://schemas.microsoft.com/office/powerpoint/2010/main" val="3514638082"/>
              </p:ext>
            </p:extLst>
          </p:nvPr>
        </p:nvGraphicFramePr>
        <p:xfrm>
          <a:off x="1459806" y="1143000"/>
          <a:ext cx="9272387" cy="5363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8">
            <a:extLst>
              <a:ext uri="{FF2B5EF4-FFF2-40B4-BE49-F238E27FC236}">
                <a16:creationId xmlns:a16="http://schemas.microsoft.com/office/drawing/2014/main" id="{DD1F1C24-978B-F83A-27F8-40CAA375F56D}"/>
              </a:ext>
            </a:extLst>
          </p:cNvPr>
          <p:cNvSpPr txBox="1">
            <a:spLocks/>
          </p:cNvSpPr>
          <p:nvPr/>
        </p:nvSpPr>
        <p:spPr>
          <a:xfrm>
            <a:off x="577516" y="304800"/>
            <a:ext cx="10643616" cy="731838"/>
          </a:xfrm>
          <a:prstGeom prst="rect">
            <a:avLst/>
          </a:prstGeom>
        </p:spPr>
        <p:txBody>
          <a:bodyPr vert="horz" lIns="91440" tIns="45720" rIns="91440" bIns="45720" rtlCol="0" anchor="ctr">
            <a:normAutofit fontScale="85000" lnSpcReduction="10000"/>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Ongoing Work at the Center for Evidence-based Policy (3 of 4)</a:t>
            </a:r>
            <a:endParaRPr lang="en-US" sz="3200">
              <a:solidFill>
                <a:srgbClr val="FF0000"/>
              </a:solidFill>
              <a:latin typeface="Lato Semibold" panose="020F0502020204030203" pitchFamily="34" charset="0"/>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100128697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B6FD9-2199-821C-E6E1-CB53AB51EFD9}"/>
            </a:ext>
          </a:extLst>
        </p:cNvPr>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B5ED86B5-C36E-1EF9-D3B1-0AA6FA01CB6D}"/>
              </a:ext>
            </a:extLst>
          </p:cNvPr>
          <p:cNvGraphicFramePr/>
          <p:nvPr>
            <p:extLst>
              <p:ext uri="{D42A27DB-BD31-4B8C-83A1-F6EECF244321}">
                <p14:modId xmlns:p14="http://schemas.microsoft.com/office/powerpoint/2010/main" val="836338851"/>
              </p:ext>
            </p:extLst>
          </p:nvPr>
        </p:nvGraphicFramePr>
        <p:xfrm>
          <a:off x="1459806" y="1036638"/>
          <a:ext cx="9272387" cy="5363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8">
            <a:extLst>
              <a:ext uri="{FF2B5EF4-FFF2-40B4-BE49-F238E27FC236}">
                <a16:creationId xmlns:a16="http://schemas.microsoft.com/office/drawing/2014/main" id="{BB60AF12-7114-2E46-07A8-D248EF7D6667}"/>
              </a:ext>
            </a:extLst>
          </p:cNvPr>
          <p:cNvSpPr txBox="1">
            <a:spLocks/>
          </p:cNvSpPr>
          <p:nvPr/>
        </p:nvSpPr>
        <p:spPr>
          <a:xfrm>
            <a:off x="577516" y="304800"/>
            <a:ext cx="10643616" cy="731838"/>
          </a:xfrm>
          <a:prstGeom prst="rect">
            <a:avLst/>
          </a:prstGeom>
        </p:spPr>
        <p:txBody>
          <a:bodyPr vert="horz" lIns="91440" tIns="45720" rIns="91440" bIns="45720" rtlCol="0" anchor="ctr">
            <a:normAutofit fontScale="85000" lnSpcReduction="10000"/>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Ongoing Work at the Center for Evidence-based Policy (4 of 4)</a:t>
            </a:r>
            <a:endParaRPr lang="en-US" sz="3200">
              <a:solidFill>
                <a:srgbClr val="FF0000"/>
              </a:solidFill>
              <a:latin typeface="Lato Semibold" panose="020F0502020204030203" pitchFamily="34" charset="0"/>
              <a:ea typeface="Lato Semibold" panose="020F0502020204030203" pitchFamily="34" charset="0"/>
              <a:cs typeface="Lato Semibold" panose="020F0502020204030203" pitchFamily="34" charset="0"/>
            </a:endParaRPr>
          </a:p>
        </p:txBody>
      </p:sp>
    </p:spTree>
    <p:extLst>
      <p:ext uri="{BB962C8B-B14F-4D97-AF65-F5344CB8AC3E}">
        <p14:creationId xmlns:p14="http://schemas.microsoft.com/office/powerpoint/2010/main" val="2179079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18D06-8385-D8DC-1310-DE22E8F1CD4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4DA111-549A-65EE-C29B-932D2F5023ED}"/>
              </a:ext>
            </a:extLst>
          </p:cNvPr>
          <p:cNvSpPr>
            <a:spLocks noGrp="1"/>
          </p:cNvSpPr>
          <p:nvPr>
            <p:ph type="ctrTitle"/>
          </p:nvPr>
        </p:nvSpPr>
        <p:spPr>
          <a:xfrm>
            <a:off x="6883402" y="1984252"/>
            <a:ext cx="4892431" cy="2694111"/>
          </a:xfrm>
        </p:spPr>
        <p:txBody>
          <a:bodyPr/>
          <a:lstStyle/>
          <a:p>
            <a:r>
              <a:rPr lang="en-US" sz="3000">
                <a:latin typeface="Lato Semibold"/>
                <a:ea typeface="Lato Semibold"/>
                <a:cs typeface="Lato Semibold"/>
              </a:rPr>
              <a:t>We'd love to hear from you!</a:t>
            </a:r>
            <a:br>
              <a:rPr lang="en-US"/>
            </a:br>
            <a:br>
              <a:rPr lang="en-US"/>
            </a:br>
            <a:br>
              <a:rPr lang="en-US"/>
            </a:br>
            <a:endParaRPr lang="en-US">
              <a:latin typeface="Lato Semibold"/>
              <a:ea typeface="Lato Semibold"/>
              <a:cs typeface="Lato Semibold"/>
            </a:endParaRPr>
          </a:p>
        </p:txBody>
      </p:sp>
      <p:pic>
        <p:nvPicPr>
          <p:cNvPr id="2" name="Picture 1" descr="A qr code on a white background&#10;&#10;AI-generated content may be incorrect.">
            <a:extLst>
              <a:ext uri="{FF2B5EF4-FFF2-40B4-BE49-F238E27FC236}">
                <a16:creationId xmlns:a16="http://schemas.microsoft.com/office/drawing/2014/main" id="{8FFBB4CC-CAD1-1C6C-994C-65A38F0E35A9}"/>
              </a:ext>
            </a:extLst>
          </p:cNvPr>
          <p:cNvPicPr>
            <a:picLocks noChangeAspect="1"/>
          </p:cNvPicPr>
          <p:nvPr/>
        </p:nvPicPr>
        <p:blipFill>
          <a:blip r:embed="rId2"/>
          <a:srcRect r="3529" b="3529"/>
          <a:stretch/>
        </p:blipFill>
        <p:spPr>
          <a:xfrm>
            <a:off x="8333562" y="2678806"/>
            <a:ext cx="1991037" cy="2000806"/>
          </a:xfrm>
          <a:prstGeom prst="rect">
            <a:avLst/>
          </a:prstGeom>
          <a:ln>
            <a:noFill/>
          </a:ln>
        </p:spPr>
      </p:pic>
      <p:sp>
        <p:nvSpPr>
          <p:cNvPr id="5" name="Title 3">
            <a:extLst>
              <a:ext uri="{FF2B5EF4-FFF2-40B4-BE49-F238E27FC236}">
                <a16:creationId xmlns:a16="http://schemas.microsoft.com/office/drawing/2014/main" id="{2E4C4258-6FF4-E011-F5E4-60AA5BFB2921}"/>
              </a:ext>
            </a:extLst>
          </p:cNvPr>
          <p:cNvSpPr txBox="1">
            <a:spLocks/>
          </p:cNvSpPr>
          <p:nvPr/>
        </p:nvSpPr>
        <p:spPr>
          <a:xfrm>
            <a:off x="744416" y="3807190"/>
            <a:ext cx="4609124" cy="269411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accent2"/>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sz="3600">
                <a:latin typeface="Lato Semibold"/>
                <a:ea typeface="Lato Semibold"/>
                <a:cs typeface="Lato Semibold"/>
              </a:rPr>
              <a:t>Questions?</a:t>
            </a:r>
            <a:endParaRPr lang="en-US">
              <a:latin typeface="Lato Semibold"/>
              <a:ea typeface="Lato Semibold"/>
              <a:cs typeface="Lato Semibold"/>
            </a:endParaRPr>
          </a:p>
          <a:p>
            <a:r>
              <a:rPr lang="en-US" sz="3600">
                <a:latin typeface="Lato Semibold"/>
                <a:ea typeface="Lato Semibold"/>
                <a:cs typeface="Lato Semibold"/>
              </a:rPr>
              <a:t>bachhmar@ohsu.edu </a:t>
            </a:r>
            <a:br>
              <a:rPr lang="en-US"/>
            </a:br>
            <a:br>
              <a:rPr lang="en-US"/>
            </a:br>
            <a:br>
              <a:rPr lang="en-US"/>
            </a:br>
            <a:endParaRPr lang="en-US">
              <a:latin typeface="Lato Semibold"/>
              <a:ea typeface="Lato Semibold"/>
              <a:cs typeface="Lato Semibold"/>
            </a:endParaRPr>
          </a:p>
        </p:txBody>
      </p:sp>
      <p:sp>
        <p:nvSpPr>
          <p:cNvPr id="7" name="Title 3">
            <a:extLst>
              <a:ext uri="{FF2B5EF4-FFF2-40B4-BE49-F238E27FC236}">
                <a16:creationId xmlns:a16="http://schemas.microsoft.com/office/drawing/2014/main" id="{FA1E4D1E-8972-200F-EBB8-E1322ADD8BBD}"/>
              </a:ext>
            </a:extLst>
          </p:cNvPr>
          <p:cNvSpPr txBox="1">
            <a:spLocks/>
          </p:cNvSpPr>
          <p:nvPr/>
        </p:nvSpPr>
        <p:spPr>
          <a:xfrm>
            <a:off x="744416" y="1882653"/>
            <a:ext cx="4609124" cy="269411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accent2"/>
                </a:solidFill>
                <a:latin typeface="Lato Semibold" panose="020F0502020204030203" pitchFamily="34" charset="0"/>
                <a:ea typeface="Lato Semibold" panose="020F0502020204030203" pitchFamily="34" charset="0"/>
                <a:cs typeface="Lato Semibold" panose="020F0502020204030203" pitchFamily="34" charset="0"/>
              </a:defRPr>
            </a:lvl1pPr>
          </a:lstStyle>
          <a:p>
            <a:r>
              <a:rPr lang="en-US">
                <a:latin typeface="Lato Semibold"/>
                <a:ea typeface="Lato Semibold"/>
                <a:cs typeface="Lato Semibold"/>
              </a:rPr>
              <a:t>Thank you!</a:t>
            </a:r>
            <a:br>
              <a:rPr lang="en-US"/>
            </a:br>
            <a:br>
              <a:rPr lang="en-US"/>
            </a:br>
            <a:br>
              <a:rPr lang="en-US"/>
            </a:br>
            <a:endParaRPr lang="en-US">
              <a:latin typeface="Lato Semibold"/>
              <a:ea typeface="Lato Semibold"/>
              <a:cs typeface="Lato Semibold"/>
            </a:endParaRPr>
          </a:p>
        </p:txBody>
      </p:sp>
    </p:spTree>
    <p:extLst>
      <p:ext uri="{BB962C8B-B14F-4D97-AF65-F5344CB8AC3E}">
        <p14:creationId xmlns:p14="http://schemas.microsoft.com/office/powerpoint/2010/main" val="41095539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D6358-2F91-0B40-8CD4-B458BC098B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9DFC6A-9AAD-C990-0AD8-D9B483950D64}"/>
              </a:ext>
            </a:extLst>
          </p:cNvPr>
          <p:cNvSpPr>
            <a:spLocks noGrp="1"/>
          </p:cNvSpPr>
          <p:nvPr>
            <p:ph type="title"/>
          </p:nvPr>
        </p:nvSpPr>
        <p:spPr/>
        <p:txBody>
          <a:bodyPr/>
          <a:lstStyle/>
          <a:p>
            <a:r>
              <a:rPr lang="en-US"/>
              <a:t>Learn More</a:t>
            </a:r>
          </a:p>
        </p:txBody>
      </p:sp>
      <p:sp>
        <p:nvSpPr>
          <p:cNvPr id="6" name="TextBox 5">
            <a:extLst>
              <a:ext uri="{FF2B5EF4-FFF2-40B4-BE49-F238E27FC236}">
                <a16:creationId xmlns:a16="http://schemas.microsoft.com/office/drawing/2014/main" id="{6CDAAD94-D42D-2AC0-5BF1-D91F99A3DB0F}"/>
              </a:ext>
            </a:extLst>
          </p:cNvPr>
          <p:cNvSpPr txBox="1"/>
          <p:nvPr/>
        </p:nvSpPr>
        <p:spPr>
          <a:xfrm>
            <a:off x="8458200" y="1103533"/>
            <a:ext cx="3291840" cy="4846320"/>
          </a:xfrm>
          <a:prstGeom prst="rect">
            <a:avLst/>
          </a:prstGeom>
          <a:solidFill>
            <a:schemeClr val="accent2">
              <a:alpha val="7000"/>
            </a:schemeClr>
          </a:solidFill>
          <a:ln>
            <a:noFill/>
          </a:ln>
        </p:spPr>
        <p:txBody>
          <a:bodyPr wrap="square" lIns="182880" tIns="182880" rIns="182880" bIns="182880" rtlCol="0">
            <a:no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lang="en-US" sz="20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News </a:t>
            </a:r>
            <a:r>
              <a:rPr lang="en-US" sz="2000">
                <a:solidFill>
                  <a:schemeClr val="accent2"/>
                </a:solidFill>
                <a:latin typeface="Lato Semibold" panose="020F0502020204030203" pitchFamily="34" charset="0"/>
                <a:ea typeface="Lato Semibold" panose="020F0502020204030203" pitchFamily="34" charset="0"/>
                <a:cs typeface="Lato Semibold" panose="020F0502020204030203" pitchFamily="34" charset="0"/>
              </a:rPr>
              <a:t>and reports from the Center for Evidence-based </a:t>
            </a:r>
            <a:r>
              <a:rPr lang="en-US" sz="20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Policy</a:t>
            </a:r>
            <a:endParaRPr kumimoji="0" lang="en-US" sz="2000" b="0" i="0" u="none" strike="noStrike" kern="1200" cap="none" spc="0" normalizeH="0" baseline="0" noProof="0">
              <a:ln>
                <a:noFill/>
              </a:ln>
              <a:solidFill>
                <a:srgbClr val="37A5DD"/>
              </a:solidFill>
              <a:effectLst/>
              <a:uLnTx/>
              <a:uFillTx/>
              <a:latin typeface="Lato Semibold" panose="020F0502020204030203" pitchFamily="34" charset="0"/>
              <a:ea typeface="Lato Semibold" panose="020F0502020204030203" pitchFamily="34" charset="0"/>
              <a:cs typeface="Lato Semibold" panose="020F0502020204030203" pitchFamily="34" charset="0"/>
            </a:endParaRPr>
          </a:p>
        </p:txBody>
      </p:sp>
      <p:sp>
        <p:nvSpPr>
          <p:cNvPr id="9" name="TextBox 8">
            <a:extLst>
              <a:ext uri="{FF2B5EF4-FFF2-40B4-BE49-F238E27FC236}">
                <a16:creationId xmlns:a16="http://schemas.microsoft.com/office/drawing/2014/main" id="{DD3506E8-28A5-4756-31CC-6AE12A483011}"/>
              </a:ext>
            </a:extLst>
          </p:cNvPr>
          <p:cNvSpPr txBox="1"/>
          <p:nvPr/>
        </p:nvSpPr>
        <p:spPr>
          <a:xfrm>
            <a:off x="441960" y="1103533"/>
            <a:ext cx="3291840" cy="4846320"/>
          </a:xfrm>
          <a:prstGeom prst="rect">
            <a:avLst/>
          </a:prstGeom>
          <a:solidFill>
            <a:schemeClr val="accent2">
              <a:alpha val="7000"/>
            </a:schemeClr>
          </a:solidFill>
          <a:ln>
            <a:noFill/>
          </a:ln>
        </p:spPr>
        <p:txBody>
          <a:bodyPr wrap="square" lIns="182880" tIns="182880" rIns="182880" bIns="182880" rtlCol="0">
            <a:noAutofit/>
          </a:bodyPr>
          <a:lstStyle/>
          <a:p>
            <a:pPr algn="ctr">
              <a:spcAft>
                <a:spcPts val="600"/>
              </a:spcAft>
              <a:defRPr/>
            </a:pPr>
            <a:r>
              <a:rPr lang="en-US" sz="20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Profiling State Biomarker Testing Legislation in Medicaid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55B65"/>
              </a:solidFill>
              <a:effectLst/>
              <a:uLnTx/>
              <a:uFillTx/>
              <a:latin typeface="Lato"/>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455B65"/>
                </a:solidFill>
                <a:effectLst/>
                <a:uLnTx/>
                <a:uFillTx/>
                <a:latin typeface="Lato"/>
                <a:ea typeface="+mn-ea"/>
                <a:cs typeface="+mn-cs"/>
              </a:rPr>
              <a:t>May 22 at 12 PM (PT)</a:t>
            </a:r>
            <a:endParaRPr kumimoji="0" lang="en-US" sz="2000" b="0" i="0" u="none" strike="sngStrike" kern="1200" cap="none" spc="0" normalizeH="0" baseline="0" noProof="0">
              <a:ln>
                <a:noFill/>
              </a:ln>
              <a:solidFill>
                <a:srgbClr val="FF0000"/>
              </a:solidFill>
              <a:effectLst/>
              <a:uLnTx/>
              <a:uFillTx/>
              <a:latin typeface="Lato"/>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455B65"/>
              </a:solidFill>
              <a:effectLst/>
              <a:uLnTx/>
              <a:uFillTx/>
              <a:latin typeface="Lato"/>
              <a:ea typeface="+mn-ea"/>
              <a:cs typeface="+mn-cs"/>
            </a:endParaRPr>
          </a:p>
        </p:txBody>
      </p:sp>
      <p:sp>
        <p:nvSpPr>
          <p:cNvPr id="10" name="TextBox 9">
            <a:extLst>
              <a:ext uri="{FF2B5EF4-FFF2-40B4-BE49-F238E27FC236}">
                <a16:creationId xmlns:a16="http://schemas.microsoft.com/office/drawing/2014/main" id="{5A6EB06A-AD1E-84C6-23C5-E42791B749A1}"/>
              </a:ext>
            </a:extLst>
          </p:cNvPr>
          <p:cNvSpPr txBox="1"/>
          <p:nvPr/>
        </p:nvSpPr>
        <p:spPr>
          <a:xfrm>
            <a:off x="4450080" y="1089578"/>
            <a:ext cx="3291840" cy="4846320"/>
          </a:xfrm>
          <a:prstGeom prst="rect">
            <a:avLst/>
          </a:prstGeom>
          <a:solidFill>
            <a:schemeClr val="accent2">
              <a:alpha val="7000"/>
            </a:schemeClr>
          </a:solidFill>
          <a:ln>
            <a:noFill/>
          </a:ln>
        </p:spPr>
        <p:txBody>
          <a:bodyPr wrap="square" lIns="182880" tIns="182880" rIns="182880" bIns="182880" rtlCol="0">
            <a:no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r>
              <a:rPr kumimoji="0" lang="en-US" sz="2400" b="0" i="0" u="none" strike="noStrike" kern="1200" cap="none" spc="0" normalizeH="0" baseline="0" noProof="0">
                <a:ln>
                  <a:noFill/>
                </a:ln>
                <a:solidFill>
                  <a:srgbClr val="37A5DD"/>
                </a:solidFill>
                <a:effectLst/>
                <a:uLnTx/>
                <a:uFillTx/>
                <a:latin typeface="Lato Semibold" panose="020F0502020204030203" pitchFamily="34" charset="0"/>
                <a:ea typeface="Lato Semibold" panose="020F0502020204030203" pitchFamily="34" charset="0"/>
                <a:cs typeface="Lato Semibold" panose="020F0502020204030203" pitchFamily="34" charset="0"/>
              </a:rPr>
              <a:t>Evidence Synthesis Series mailing list</a:t>
            </a:r>
            <a:endParaRPr kumimoji="0" lang="en-US" sz="2200" b="0" i="0" u="none" strike="noStrike" kern="1200" cap="none" spc="0" normalizeH="0" baseline="0" noProof="0">
              <a:ln>
                <a:noFill/>
              </a:ln>
              <a:solidFill>
                <a:srgbClr val="455B65"/>
              </a:solidFill>
              <a:effectLst/>
              <a:uLnTx/>
              <a:uFillTx/>
              <a:latin typeface="Lato"/>
              <a:ea typeface="+mn-ea"/>
              <a:cs typeface="+mn-cs"/>
            </a:endParaRPr>
          </a:p>
        </p:txBody>
      </p:sp>
      <p:pic>
        <p:nvPicPr>
          <p:cNvPr id="4" name="Picture 3" descr="A qr code with a few black squares&#10;&#10;AI-generated content may be incorrect.">
            <a:extLst>
              <a:ext uri="{FF2B5EF4-FFF2-40B4-BE49-F238E27FC236}">
                <a16:creationId xmlns:a16="http://schemas.microsoft.com/office/drawing/2014/main" id="{57FABBE9-2779-8B96-C78D-EEE6EE72ADD2}"/>
              </a:ext>
            </a:extLst>
          </p:cNvPr>
          <p:cNvPicPr>
            <a:picLocks noChangeAspect="1"/>
          </p:cNvPicPr>
          <p:nvPr/>
        </p:nvPicPr>
        <p:blipFill>
          <a:blip r:embed="rId2"/>
          <a:stretch>
            <a:fillRect/>
          </a:stretch>
        </p:blipFill>
        <p:spPr>
          <a:xfrm>
            <a:off x="897506" y="3230041"/>
            <a:ext cx="2508302" cy="2508302"/>
          </a:xfrm>
          <a:prstGeom prst="rect">
            <a:avLst/>
          </a:prstGeom>
        </p:spPr>
      </p:pic>
      <p:pic>
        <p:nvPicPr>
          <p:cNvPr id="7" name="Picture 6" descr="A qr code on a white background&#10;&#10;AI-generated content may be incorrect.">
            <a:extLst>
              <a:ext uri="{FF2B5EF4-FFF2-40B4-BE49-F238E27FC236}">
                <a16:creationId xmlns:a16="http://schemas.microsoft.com/office/drawing/2014/main" id="{67165B9C-5FC6-3BED-49A4-6CD6CF21F017}"/>
              </a:ext>
            </a:extLst>
          </p:cNvPr>
          <p:cNvPicPr>
            <a:picLocks noChangeAspect="1"/>
          </p:cNvPicPr>
          <p:nvPr/>
        </p:nvPicPr>
        <p:blipFill>
          <a:blip r:embed="rId3"/>
          <a:stretch>
            <a:fillRect/>
          </a:stretch>
        </p:blipFill>
        <p:spPr>
          <a:xfrm>
            <a:off x="4847865" y="3236057"/>
            <a:ext cx="2496270" cy="2496270"/>
          </a:xfrm>
          <a:prstGeom prst="rect">
            <a:avLst/>
          </a:prstGeom>
        </p:spPr>
      </p:pic>
      <p:pic>
        <p:nvPicPr>
          <p:cNvPr id="11" name="Picture 10" descr="A qr code on a white background&#10;&#10;AI-generated content may be incorrect.">
            <a:extLst>
              <a:ext uri="{FF2B5EF4-FFF2-40B4-BE49-F238E27FC236}">
                <a16:creationId xmlns:a16="http://schemas.microsoft.com/office/drawing/2014/main" id="{36823E4B-47BF-5781-37EF-E278848E3AD5}"/>
              </a:ext>
            </a:extLst>
          </p:cNvPr>
          <p:cNvPicPr>
            <a:picLocks noChangeAspect="1"/>
          </p:cNvPicPr>
          <p:nvPr/>
        </p:nvPicPr>
        <p:blipFill>
          <a:blip r:embed="rId4"/>
          <a:stretch>
            <a:fillRect/>
          </a:stretch>
        </p:blipFill>
        <p:spPr>
          <a:xfrm>
            <a:off x="8778171" y="3230041"/>
            <a:ext cx="2496270" cy="2496270"/>
          </a:xfrm>
          <a:prstGeom prst="rect">
            <a:avLst/>
          </a:prstGeom>
        </p:spPr>
      </p:pic>
    </p:spTree>
    <p:extLst>
      <p:ext uri="{BB962C8B-B14F-4D97-AF65-F5344CB8AC3E}">
        <p14:creationId xmlns:p14="http://schemas.microsoft.com/office/powerpoint/2010/main" val="1155754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6FBD41-2AFD-67D2-0D37-B3551A064982}"/>
            </a:ext>
          </a:extLst>
        </p:cNvPr>
        <p:cNvGrpSpPr/>
        <p:nvPr/>
      </p:nvGrpSpPr>
      <p:grpSpPr>
        <a:xfrm>
          <a:off x="0" y="0"/>
          <a:ext cx="0" cy="0"/>
          <a:chOff x="0" y="0"/>
          <a:chExt cx="0" cy="0"/>
        </a:xfrm>
      </p:grpSpPr>
    </p:spTree>
    <p:extLst>
      <p:ext uri="{BB962C8B-B14F-4D97-AF65-F5344CB8AC3E}">
        <p14:creationId xmlns:p14="http://schemas.microsoft.com/office/powerpoint/2010/main" val="2211665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F6D0BA1-5EEE-6AFF-06C0-EF57BE841EFA}"/>
              </a:ext>
            </a:extLst>
          </p:cNvPr>
          <p:cNvPicPr>
            <a:picLocks noChangeAspect="1"/>
          </p:cNvPicPr>
          <p:nvPr/>
        </p:nvPicPr>
        <p:blipFill>
          <a:blip r:embed="rId2"/>
          <a:stretch>
            <a:fillRect/>
          </a:stretch>
        </p:blipFill>
        <p:spPr>
          <a:xfrm>
            <a:off x="0" y="0"/>
            <a:ext cx="12192000" cy="2218944"/>
          </a:xfrm>
          <a:prstGeom prst="rect">
            <a:avLst/>
          </a:prstGeom>
        </p:spPr>
      </p:pic>
      <p:sp>
        <p:nvSpPr>
          <p:cNvPr id="5" name="Title 1">
            <a:extLst>
              <a:ext uri="{FF2B5EF4-FFF2-40B4-BE49-F238E27FC236}">
                <a16:creationId xmlns:a16="http://schemas.microsoft.com/office/drawing/2014/main" id="{8B1EB66C-78E9-149B-65B8-7053FA5A768B}"/>
              </a:ext>
            </a:extLst>
          </p:cNvPr>
          <p:cNvSpPr txBox="1">
            <a:spLocks/>
          </p:cNvSpPr>
          <p:nvPr/>
        </p:nvSpPr>
        <p:spPr>
          <a:xfrm>
            <a:off x="1255295" y="3182026"/>
            <a:ext cx="10058400" cy="1456152"/>
          </a:xfrm>
          <a:prstGeom prst="rect">
            <a:avLst/>
          </a:prstGeom>
        </p:spPr>
        <p:txBody>
          <a:bodyPr vert="horz" lIns="91440" tIns="45720" rIns="91440" bIns="45720" rtlCol="0" anchor="ctr">
            <a:normAutofit fontScale="92500" lnSpcReduction="10000"/>
          </a:bodyPr>
          <a:lstStyle>
            <a:lvl1pPr algn="l" defTabSz="457200" rtl="0" eaLnBrk="1" latinLnBrk="0" hangingPunct="1">
              <a:spcBef>
                <a:spcPct val="0"/>
              </a:spcBef>
              <a:buNone/>
              <a:defRPr sz="3200" kern="1200">
                <a:solidFill>
                  <a:schemeClr val="accent2"/>
                </a:solidFill>
                <a:latin typeface="Lato Semibold" panose="020F0502020204030203" pitchFamily="34" charset="0"/>
                <a:ea typeface="Lato Semibold" panose="020F0502020204030203" pitchFamily="34" charset="0"/>
                <a:cs typeface="Lato Semibold" panose="020F0502020204030203" pitchFamily="34" charset="0"/>
              </a:defRPr>
            </a:lvl1pPr>
          </a:lstStyle>
          <a:p>
            <a:pPr algn="ctr"/>
            <a:r>
              <a:rPr lang="en-US" sz="5200"/>
              <a:t>The Role of Clinicians Within Medicaid Agencies </a:t>
            </a:r>
          </a:p>
        </p:txBody>
      </p:sp>
      <p:sp>
        <p:nvSpPr>
          <p:cNvPr id="6" name="Subtitle 4">
            <a:extLst>
              <a:ext uri="{FF2B5EF4-FFF2-40B4-BE49-F238E27FC236}">
                <a16:creationId xmlns:a16="http://schemas.microsoft.com/office/drawing/2014/main" id="{61A8B177-AFA9-0CB9-2883-B6A4A1A4F1B8}"/>
              </a:ext>
            </a:extLst>
          </p:cNvPr>
          <p:cNvSpPr txBox="1">
            <a:spLocks/>
          </p:cNvSpPr>
          <p:nvPr/>
        </p:nvSpPr>
        <p:spPr>
          <a:xfrm>
            <a:off x="1447800" y="4876800"/>
            <a:ext cx="10314432" cy="121615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37A5DD"/>
              </a:buClr>
              <a:buSzPct val="120000"/>
              <a:buFont typeface="Arial" panose="020B0604020202020204" pitchFamily="34" charset="0"/>
              <a:buChar char="•"/>
              <a:defRPr sz="2800" kern="1200">
                <a:solidFill>
                  <a:schemeClr val="tx1"/>
                </a:solidFill>
                <a:latin typeface="Lato" panose="020F0502020204030203" pitchFamily="34" charset="0"/>
                <a:ea typeface="Lato" panose="020F0502020204030203" pitchFamily="34" charset="0"/>
                <a:cs typeface="Lato" panose="020F0502020204030203" pitchFamily="34" charset="0"/>
              </a:defRPr>
            </a:lvl1pPr>
            <a:lvl2pPr marL="800100" indent="-342900" algn="l" defTabSz="457200" rtl="0" eaLnBrk="1" latinLnBrk="0" hangingPunct="1">
              <a:spcBef>
                <a:spcPct val="20000"/>
              </a:spcBef>
              <a:buClr>
                <a:srgbClr val="37A5DD"/>
              </a:buClr>
              <a:buSzPct val="50000"/>
              <a:buFont typeface="Wingdings" panose="05000000000000000000" pitchFamily="2" charset="2"/>
              <a:buChar char="q"/>
              <a:defRPr sz="2600" kern="1200">
                <a:solidFill>
                  <a:schemeClr val="tx1"/>
                </a:solidFill>
                <a:latin typeface="Lato" panose="020F0502020204030203" pitchFamily="34" charset="0"/>
                <a:ea typeface="Lato" panose="020F0502020204030203" pitchFamily="34" charset="0"/>
                <a:cs typeface="Lato" panose="020F0502020204030203" pitchFamily="34" charset="0"/>
              </a:defRPr>
            </a:lvl2pPr>
            <a:lvl3pPr marL="1143000" indent="-228600" algn="l" defTabSz="457200" rtl="0" eaLnBrk="1" latinLnBrk="0" hangingPunct="1">
              <a:spcBef>
                <a:spcPct val="20000"/>
              </a:spcBef>
              <a:buClr>
                <a:srgbClr val="37A5DD"/>
              </a:buClr>
              <a:buSzPct val="80000"/>
              <a:buFont typeface="Courier New" panose="02070309020205020404" pitchFamily="49" charset="0"/>
              <a:buChar char="o"/>
              <a:defRPr sz="2400" kern="1200">
                <a:solidFill>
                  <a:schemeClr val="tx1"/>
                </a:solidFill>
                <a:latin typeface="Lato" panose="020F0502020204030203" pitchFamily="34" charset="0"/>
                <a:ea typeface="Lato" panose="020F0502020204030203" pitchFamily="34" charset="0"/>
                <a:cs typeface="Lato" panose="020F0502020204030203" pitchFamily="34" charset="0"/>
              </a:defRPr>
            </a:lvl3pPr>
            <a:lvl4pPr marL="1600200" indent="-228600" algn="l" defTabSz="457200" rtl="0" eaLnBrk="1" latinLnBrk="0" hangingPunct="1">
              <a:spcBef>
                <a:spcPct val="20000"/>
              </a:spcBef>
              <a:buFont typeface="Arial"/>
              <a:buChar char="–"/>
              <a:defRPr sz="1600" kern="1200">
                <a:solidFill>
                  <a:srgbClr val="00ADEE"/>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rgbClr val="00ADEE"/>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a:t>Presented by </a:t>
            </a:r>
          </a:p>
          <a:p>
            <a:pPr marL="0" indent="0" algn="ctr">
              <a:buNone/>
            </a:pPr>
            <a:r>
              <a:rPr lang="en-US"/>
              <a:t>Marcus Bachhuber, MD MS FACP FASAM</a:t>
            </a:r>
          </a:p>
        </p:txBody>
      </p:sp>
    </p:spTree>
    <p:extLst>
      <p:ext uri="{BB962C8B-B14F-4D97-AF65-F5344CB8AC3E}">
        <p14:creationId xmlns:p14="http://schemas.microsoft.com/office/powerpoint/2010/main" val="3071273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1"/>
                </a:solidFill>
              </a:rPr>
              <a:t>Disclosure Information</a:t>
            </a:r>
          </a:p>
        </p:txBody>
      </p:sp>
      <p:sp>
        <p:nvSpPr>
          <p:cNvPr id="3" name="Content Placeholder 2"/>
          <p:cNvSpPr>
            <a:spLocks noGrp="1"/>
          </p:cNvSpPr>
          <p:nvPr>
            <p:ph idx="1"/>
          </p:nvPr>
        </p:nvSpPr>
        <p:spPr/>
        <p:txBody>
          <a:bodyPr/>
          <a:lstStyle/>
          <a:p>
            <a:r>
              <a:rPr lang="en-US"/>
              <a:t>Today’s presenter and the report authors do not have any conflicts of interest to disclose.</a:t>
            </a:r>
          </a:p>
          <a:p>
            <a:endParaRPr lang="en-US"/>
          </a:p>
        </p:txBody>
      </p:sp>
    </p:spTree>
    <p:extLst>
      <p:ext uri="{BB962C8B-B14F-4D97-AF65-F5344CB8AC3E}">
        <p14:creationId xmlns:p14="http://schemas.microsoft.com/office/powerpoint/2010/main" val="2015430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p:cNvSpPr>
            <a:spLocks noGrp="1"/>
          </p:cNvSpPr>
          <p:nvPr>
            <p:ph idx="1"/>
          </p:nvPr>
        </p:nvSpPr>
        <p:spPr/>
        <p:txBody>
          <a:bodyPr/>
          <a:lstStyle/>
          <a:p>
            <a:r>
              <a:rPr lang="en-US" sz="2800"/>
              <a:t>Background</a:t>
            </a:r>
          </a:p>
          <a:p>
            <a:r>
              <a:rPr lang="en-US" sz="2800"/>
              <a:t>Key Questions</a:t>
            </a:r>
          </a:p>
          <a:p>
            <a:r>
              <a:rPr lang="en-US" sz="2800"/>
              <a:t>Methods</a:t>
            </a:r>
          </a:p>
          <a:p>
            <a:r>
              <a:rPr lang="en-US" sz="2800"/>
              <a:t>Findings</a:t>
            </a:r>
          </a:p>
          <a:p>
            <a:r>
              <a:rPr lang="en-US"/>
              <a:t>State Considerations</a:t>
            </a:r>
          </a:p>
          <a:p>
            <a:r>
              <a:rPr lang="en-US" sz="2800"/>
              <a:t>Discussion and Future Work</a:t>
            </a:r>
          </a:p>
        </p:txBody>
      </p:sp>
      <p:sp>
        <p:nvSpPr>
          <p:cNvPr id="5" name="Title 8"/>
          <p:cNvSpPr txBox="1">
            <a:spLocks/>
          </p:cNvSpPr>
          <p:nvPr/>
        </p:nvSpPr>
        <p:spPr>
          <a:xfrm>
            <a:off x="577516" y="304800"/>
            <a:ext cx="10643616" cy="731838"/>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rgbClr val="00ADEE"/>
                </a:solidFill>
                <a:latin typeface="+mn-lt"/>
                <a:ea typeface="+mj-ea"/>
                <a:cs typeface="Arial"/>
              </a:defRPr>
            </a:lvl1pPr>
          </a:lstStyle>
          <a:p>
            <a:r>
              <a:rPr lang="en-US" sz="3200">
                <a:solidFill>
                  <a:srgbClr val="37A5DD"/>
                </a:solidFill>
                <a:latin typeface="Lato Semibold" panose="020F0502020204030203" pitchFamily="34" charset="0"/>
                <a:ea typeface="Lato Semibold" panose="020F0502020204030203" pitchFamily="34" charset="0"/>
                <a:cs typeface="Lato Semibold" panose="020F0502020204030203" pitchFamily="34" charset="0"/>
              </a:rPr>
              <a:t>Overview</a:t>
            </a:r>
          </a:p>
        </p:txBody>
      </p:sp>
    </p:spTree>
    <p:extLst>
      <p:ext uri="{BB962C8B-B14F-4D97-AF65-F5344CB8AC3E}">
        <p14:creationId xmlns:p14="http://schemas.microsoft.com/office/powerpoint/2010/main" val="2809566967"/>
      </p:ext>
    </p:extLst>
  </p:cSld>
  <p:clrMapOvr>
    <a:masterClrMapping/>
  </p:clrMapOvr>
</p:sld>
</file>

<file path=ppt/theme/theme1.xml><?xml version="1.0" encoding="utf-8"?>
<a:theme xmlns:a="http://schemas.openxmlformats.org/drawingml/2006/main" name="CEbP PPT Theme 2024_01">
  <a:themeElements>
    <a:clrScheme name="CEbP PPT Colors 2024_01_1">
      <a:dk1>
        <a:sysClr val="windowText" lastClr="000000"/>
      </a:dk1>
      <a:lt1>
        <a:sysClr val="window" lastClr="FFFFFF"/>
      </a:lt1>
      <a:dk2>
        <a:srgbClr val="1F497D"/>
      </a:dk2>
      <a:lt2>
        <a:srgbClr val="EEECE1"/>
      </a:lt2>
      <a:accent1>
        <a:srgbClr val="455B65"/>
      </a:accent1>
      <a:accent2>
        <a:srgbClr val="37A5DD"/>
      </a:accent2>
      <a:accent3>
        <a:srgbClr val="64A70B"/>
      </a:accent3>
      <a:accent4>
        <a:srgbClr val="FFC72C"/>
      </a:accent4>
      <a:accent5>
        <a:srgbClr val="586BA4"/>
      </a:accent5>
      <a:accent6>
        <a:srgbClr val="ED6D23"/>
      </a:accent6>
      <a:hlink>
        <a:srgbClr val="0000FF"/>
      </a:hlink>
      <a:folHlink>
        <a:srgbClr val="800080"/>
      </a:folHlink>
    </a:clrScheme>
    <a:fontScheme name="CEbP branding font">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0">
          <a:scrgbClr r="0" g="0" b="0"/>
        </a:lnRef>
        <a:fillRef idx="0">
          <a:scrgbClr r="0" g="0" b="0"/>
        </a:fillRef>
        <a:effectRef idx="0">
          <a:scrgbClr r="0" g="0" b="0"/>
        </a:effectRef>
        <a:fontRef idx="minor">
          <a:schemeClr val="lt1"/>
        </a:fontRef>
      </a:style>
    </a:spDef>
    <a:lnDef>
      <a:spPr>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enter PPT Template" id="{5003C7A4-0837-4D09-81F7-45AB4CB9D939}" vid="{312C7DFB-CBB3-43A3-B09E-9D9E0F2BC095}"/>
    </a:ext>
  </a:extLst>
</a:theme>
</file>

<file path=ppt/theme/theme2.xml><?xml version="1.0" encoding="utf-8"?>
<a:theme xmlns:a="http://schemas.openxmlformats.org/drawingml/2006/main" name="1_CEbP PPT Theme 2024_01">
  <a:themeElements>
    <a:clrScheme name="CEbP PPT Colors 2024_01_1">
      <a:dk1>
        <a:sysClr val="windowText" lastClr="000000"/>
      </a:dk1>
      <a:lt1>
        <a:sysClr val="window" lastClr="FFFFFF"/>
      </a:lt1>
      <a:dk2>
        <a:srgbClr val="1F497D"/>
      </a:dk2>
      <a:lt2>
        <a:srgbClr val="EEECE1"/>
      </a:lt2>
      <a:accent1>
        <a:srgbClr val="455B65"/>
      </a:accent1>
      <a:accent2>
        <a:srgbClr val="37A5DD"/>
      </a:accent2>
      <a:accent3>
        <a:srgbClr val="64A70B"/>
      </a:accent3>
      <a:accent4>
        <a:srgbClr val="FFC72C"/>
      </a:accent4>
      <a:accent5>
        <a:srgbClr val="586BA4"/>
      </a:accent5>
      <a:accent6>
        <a:srgbClr val="ED6D23"/>
      </a:accent6>
      <a:hlink>
        <a:srgbClr val="0000FF"/>
      </a:hlink>
      <a:folHlink>
        <a:srgbClr val="800080"/>
      </a:folHlink>
    </a:clrScheme>
    <a:fontScheme name="CEbP branding font">
      <a:majorFont>
        <a:latin typeface="Lato"/>
        <a:ea typeface=""/>
        <a:cs typeface=""/>
      </a:majorFont>
      <a:minorFont>
        <a:latin typeface="La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0">
          <a:scrgbClr r="0" g="0" b="0"/>
        </a:lnRef>
        <a:fillRef idx="0">
          <a:scrgbClr r="0" g="0" b="0"/>
        </a:fillRef>
        <a:effectRef idx="0">
          <a:scrgbClr r="0" g="0" b="0"/>
        </a:effectRef>
        <a:fontRef idx="minor">
          <a:schemeClr val="lt1"/>
        </a:fontRef>
      </a:style>
    </a:spDef>
    <a:lnDef>
      <a:spPr>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Center PPT Template" id="{5003C7A4-0837-4D09-81F7-45AB4CB9D939}" vid="{312C7DFB-CBB3-43A3-B09E-9D9E0F2BC09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4418F0B56C8554583F5474A3287C2D0" ma:contentTypeVersion="20" ma:contentTypeDescription="Create a new document." ma:contentTypeScope="" ma:versionID="fed95b3ce1dc3dc6db355a3ea4fa4454">
  <xsd:schema xmlns:xsd="http://www.w3.org/2001/XMLSchema" xmlns:xs="http://www.w3.org/2001/XMLSchema" xmlns:p="http://schemas.microsoft.com/office/2006/metadata/properties" xmlns:ns2="c07a5f06-b771-4adc-b2d2-775ad0807925" xmlns:ns3="987f81d2-e4e0-4248-b4b7-26fa0f765bfc" targetNamespace="http://schemas.microsoft.com/office/2006/metadata/properties" ma:root="true" ma:fieldsID="42d73c0f1d70b44238d04b052a767762" ns2:_="" ns3:_="">
    <xsd:import namespace="c07a5f06-b771-4adc-b2d2-775ad0807925"/>
    <xsd:import namespace="987f81d2-e4e0-4248-b4b7-26fa0f765b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element ref="ns2:Yea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7a5f06-b771-4adc-b2d2-775ad08079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f841b39-9e5f-4b0d-aa4b-9252280a9f11"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Year" ma:index="22" nillable="true" ma:displayName="Year" ma:format="Dropdown" ma:internalName="Year" ma:percentage="FALSE">
      <xsd:simpleType>
        <xsd:restriction base="dms:Number"/>
      </xsd:simpleType>
    </xsd:element>
    <xsd:element name="MediaServiceLocation" ma:index="23" nillable="true" ma:displayName="Location" ma:indexed="true" ma:internalName="MediaServiceLocation" ma:readOnly="true">
      <xsd:simpleType>
        <xsd:restriction base="dms:Text"/>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87f81d2-e4e0-4248-b4b7-26fa0f765b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6798bbc-eaea-4e56-b06e-98d1ad490c05}" ma:internalName="TaxCatchAll" ma:showField="CatchAllData" ma:web="987f81d2-e4e0-4248-b4b7-26fa0f765b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07a5f06-b771-4adc-b2d2-775ad0807925">
      <Terms xmlns="http://schemas.microsoft.com/office/infopath/2007/PartnerControls"/>
    </lcf76f155ced4ddcb4097134ff3c332f>
    <SharedWithUsers xmlns="987f81d2-e4e0-4248-b4b7-26fa0f765bfc">
      <UserInfo>
        <DisplayName>Morgan Reeder</DisplayName>
        <AccountId>12</AccountId>
        <AccountType/>
      </UserInfo>
      <UserInfo>
        <DisplayName>Amanda Delzer Hill</DisplayName>
        <AccountId>11</AccountId>
        <AccountType/>
      </UserInfo>
    </SharedWithUsers>
    <TaxCatchAll xmlns="987f81d2-e4e0-4248-b4b7-26fa0f765bfc" xsi:nil="true"/>
    <Year xmlns="c07a5f06-b771-4adc-b2d2-775ad080792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1D005FF-FE59-4765-99C5-B81FED3ED067}">
  <ds:schemaRefs>
    <ds:schemaRef ds:uri="987f81d2-e4e0-4248-b4b7-26fa0f765bfc"/>
    <ds:schemaRef ds:uri="c07a5f06-b771-4adc-b2d2-775ad08079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C8745C9-A164-403F-832D-3D06C42C57B5}">
  <ds:schemaRefs>
    <ds:schemaRef ds:uri="67970422-0d54-42c9-af0c-135e53d7da8c"/>
    <ds:schemaRef ds:uri="987f81d2-e4e0-4248-b4b7-26fa0f765bfc"/>
    <ds:schemaRef ds:uri="c07a5f06-b771-4adc-b2d2-775ad0807925"/>
    <ds:schemaRef ds:uri="d083867e-95b8-4e6c-8afe-0a2b7d78c74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83746EC-2611-487D-89EB-9F33B579049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CEbP Overview_CMWF Briefing 12.4.24 v5</Template>
  <Application>Microsoft Office PowerPoint</Application>
  <PresentationFormat>Widescreen</PresentationFormat>
  <Slides>64</Slides>
  <Notes>52</Notes>
  <HiddenSlides>0</HiddenSlides>
  <ScaleCrop>false</ScaleCrop>
  <HeadingPairs>
    <vt:vector size="4" baseType="variant">
      <vt:variant>
        <vt:lpstr>Theme</vt:lpstr>
      </vt:variant>
      <vt:variant>
        <vt:i4>2</vt:i4>
      </vt:variant>
      <vt:variant>
        <vt:lpstr>Slide Titles</vt:lpstr>
      </vt:variant>
      <vt:variant>
        <vt:i4>64</vt:i4>
      </vt:variant>
    </vt:vector>
  </HeadingPairs>
  <TitlesOfParts>
    <vt:vector size="66" baseType="lpstr">
      <vt:lpstr>CEbP PPT Theme 2024_01</vt:lpstr>
      <vt:lpstr>1_CEbP PPT Theme 2024_01</vt:lpstr>
      <vt:lpstr>PowerPoint Presentation</vt:lpstr>
      <vt:lpstr>Center for Evidence-based Policy</vt:lpstr>
      <vt:lpstr>About Our Work </vt:lpstr>
      <vt:lpstr>40 States Served Since 2003</vt:lpstr>
      <vt:lpstr>About Our Organization</vt:lpstr>
      <vt:lpstr>Who Are We?</vt:lpstr>
      <vt:lpstr>PowerPoint Presentation</vt:lpstr>
      <vt:lpstr>Disclosure Information</vt:lpstr>
      <vt:lpstr>PowerPoint Presentation</vt:lpstr>
      <vt:lpstr>PowerPoint Presentation</vt:lpstr>
      <vt:lpstr>PowerPoint Presentation</vt:lpstr>
      <vt:lpstr>PowerPoint Presentation</vt:lpstr>
      <vt:lpstr>PowerPoint Presentation</vt:lpstr>
      <vt:lpstr>PowerPoint Presentation</vt:lpstr>
      <vt:lpstr>Findings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Benefits Administration: 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State Considerations</vt:lpstr>
      <vt:lpstr>PowerPoint Presentation</vt:lpstr>
      <vt:lpstr>PowerPoint Presentation</vt:lpstr>
      <vt:lpstr>PowerPoint Presentation</vt:lpstr>
      <vt:lpstr>Discussion</vt:lpstr>
      <vt:lpstr>PowerPoint Presentation</vt:lpstr>
      <vt:lpstr>PowerPoint Presentation</vt:lpstr>
      <vt:lpstr>PowerPoint Presentation</vt:lpstr>
      <vt:lpstr>PowerPoint Presentation</vt:lpstr>
      <vt:lpstr>PowerPoint Presentation</vt:lpstr>
      <vt:lpstr>We'd love to hear from you!   </vt:lpstr>
      <vt:lpstr>Learn More</vt:lpstr>
      <vt:lpstr>PowerPoint Presentation</vt:lpstr>
    </vt:vector>
  </TitlesOfParts>
  <Company>Oregon Health and Science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Nicole Thompson</dc:creator>
  <cp:revision>2</cp:revision>
  <dcterms:created xsi:type="dcterms:W3CDTF">2024-11-22T23:32:31Z</dcterms:created>
  <dcterms:modified xsi:type="dcterms:W3CDTF">2025-04-23T21:39:34Z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0x010100A4418F0B56C8554583F5474A3287C2D0</vt:lpwstr>
  </property>
  <property fmtid="{D5CDD505-2E9C-101B-9397-08002B2CF9AE}" pid="3" name="MediaServiceImageTags">
    <vt:lpwstr/>
  </property>
  <property fmtid="{D5CDD505-2E9C-101B-9397-08002B2CF9AE}" pid="4" name="Order">
    <vt:r8>23900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