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7_DB7437B0.xml" ContentType="application/vnd.ms-powerpoint.comments+xml"/>
  <Override PartName="/ppt/comments/modernComment_1E7_1D48886C.xml" ContentType="application/vnd.ms-powerpoint.comments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01_0.xml" ContentType="application/vnd.ms-powerpoint.comments+xml"/>
  <Override PartName="/ppt/notesSlides/notesSlide2.xml" ContentType="application/vnd.openxmlformats-officedocument.presentationml.notesSlide+xml"/>
  <Override PartName="/ppt/comments/modernComment_1EE_9F37D79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502" r:id="rId5"/>
    <p:sldId id="295" r:id="rId6"/>
    <p:sldId id="514" r:id="rId7"/>
    <p:sldId id="297" r:id="rId8"/>
    <p:sldId id="484" r:id="rId9"/>
    <p:sldId id="485" r:id="rId10"/>
    <p:sldId id="486" r:id="rId11"/>
    <p:sldId id="487" r:id="rId12"/>
    <p:sldId id="515" r:id="rId13"/>
    <p:sldId id="257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5" r:id="rId23"/>
    <p:sldId id="524" r:id="rId24"/>
    <p:sldId id="526" r:id="rId25"/>
    <p:sldId id="527" r:id="rId26"/>
    <p:sldId id="1028" r:id="rId27"/>
    <p:sldId id="1019" r:id="rId28"/>
    <p:sldId id="1021" r:id="rId29"/>
    <p:sldId id="1022" r:id="rId30"/>
    <p:sldId id="1023" r:id="rId31"/>
    <p:sldId id="1024" r:id="rId32"/>
    <p:sldId id="1027" r:id="rId33"/>
    <p:sldId id="1026" r:id="rId34"/>
    <p:sldId id="494" r:id="rId35"/>
    <p:sldId id="5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port slides" id="{9E5403B8-E561-4CF2-9EF0-E66312A00D86}">
          <p14:sldIdLst/>
        </p14:section>
        <p14:section name="Introduction" id="{BFE661D8-4BBD-4AF4-9359-4A0EA3221FD8}">
          <p14:sldIdLst>
            <p14:sldId id="502"/>
            <p14:sldId id="295"/>
            <p14:sldId id="514"/>
          </p14:sldIdLst>
        </p14:section>
        <p14:section name="Center Introduction" id="{0088EE3E-79BB-4175-846F-58C9203E24BB}">
          <p14:sldIdLst>
            <p14:sldId id="297"/>
            <p14:sldId id="484"/>
            <p14:sldId id="485"/>
            <p14:sldId id="486"/>
            <p14:sldId id="487"/>
          </p14:sldIdLst>
        </p14:section>
        <p14:section name="Presentation Slides" id="{BAB57DE2-091E-4D6E-B419-CC73A7A9C4CF}">
          <p14:sldIdLst>
            <p14:sldId id="515"/>
            <p14:sldId id="257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5"/>
            <p14:sldId id="524"/>
            <p14:sldId id="526"/>
            <p14:sldId id="527"/>
            <p14:sldId id="1028"/>
            <p14:sldId id="1019"/>
            <p14:sldId id="1021"/>
            <p14:sldId id="1022"/>
            <p14:sldId id="1023"/>
            <p14:sldId id="1024"/>
            <p14:sldId id="1027"/>
            <p14:sldId id="1026"/>
            <p14:sldId id="494"/>
          </p14:sldIdLst>
        </p14:section>
        <p14:section name="Concluding slides" id="{87BDEEE0-9B67-4E7A-A5E0-08155D752C4B}">
          <p14:sldIdLst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F1A16-1DE0-FCA6-0730-01102EAFBB09}" name="Chelsea Keating" initials="CK" userId="S::keating@ohsu.edu::464221c8-01fb-48fd-96a5-54f907244a2d" providerId="AD"/>
  <p188:author id="{BAEFA12E-426A-996C-1B97-A1847BE705FA}" name="Heather McConnell" initials="HLM" userId="Heather McConnell" providerId="None"/>
  <p188:author id="{8D83493E-C3B6-B69B-6161-D0112B332A73}" name="Shane Mofford" initials="SM" userId="S::shane.mofford_publicpolicyinsights.com#ext#@ohsuitg.onmicrosoft.com::28cf401a-7bc4-4b5a-84c9-e34ada574fc8" providerId="AD"/>
  <p188:author id="{6A35DE50-96A6-AEF6-DD78-27967EE4550C}" name="Amy Clary" initials="AC" userId="S::claryam@ohsu.edu::0bac22e2-d152-4656-9b46-02a3646d1338" providerId="AD"/>
  <p188:author id="{F867DE50-A106-8C15-B2ED-A112624B7B46}" name="Shane Mofford" initials="SM" userId="S::shane.mofford@publicpolicyinsights.com::7deeb4c0-3dbf-422b-af57-feb508bee54f" providerId="AD"/>
  <p188:author id="{A6D54F6D-A36C-0CDE-6C9B-8D7928640CF7}" name="Hayley De Carolis" initials="HD" userId="S::decaroli@ohsu.edu::fb7974ac-fa8d-42fe-8931-4d2f27534ecc" providerId="AD"/>
  <p188:author id="{05BDF195-57E3-A1FB-EC32-F8F1D7A879DD}" name="GM" initials="GM" userId="GM" providerId="None"/>
  <p188:author id="{89F9569C-474A-DCF2-CD50-8FFE5C1BE5CE}" name="Morgan Reeder" initials="MR" userId="S::reederm@ohsu.edu::977a9cca-2004-489d-ac67-8ec31533956b" providerId="AD"/>
  <p188:author id="{C24A69B5-35ED-4533-34AD-C7B2F22F1CD2}" name="Pam Curtis" initials="PC" userId="S::curtispa@ohsu.edu::4eac25de-9630-48a9-a4b5-a062832b15c9" providerId="AD"/>
  <p188:author id="{86E033CE-B575-FFBA-2E51-8AD6CF2578E8}" name="Susan Stuard" initials="SS" userId="S::stuard@ohsu.edu::a65f9ac1-62d6-4148-a114-d0ac4cbb8b54" providerId="AD"/>
  <p188:author id="{DCA8D7EC-3AB9-0DF1-E6C9-DAE96DB5603B}" name="Mike Bonetto" initials="MB" userId="S::mbonetto_tenfoldhealth.com#ext#@ohsuitg.onmicrosoft.com::5e25085e-9379-4796-b161-d432cea39d26" providerId="AD"/>
  <p188:author id="{76CA5CF4-F934-63BC-73CB-719619BA7B6D}" name="Rhonda Anderson" initials="RA" userId="S::andersrh@ohsu.edu::27033869-1a46-481d-a1cd-6de959104f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37A5DD"/>
    <a:srgbClr val="455B65"/>
    <a:srgbClr val="78BE21"/>
    <a:srgbClr val="E10098"/>
    <a:srgbClr val="008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50D26-E413-7B64-64B5-3072880F6533}" v="81" dt="2026-04-21T18:44:00.794"/>
    <p1510:client id="{30026AEF-4C4B-5027-074A-5A60BF30A686}" v="1" dt="2026-04-21T15:53:23.848"/>
    <p1510:client id="{3D96F694-B07F-44F7-8E86-DCCC3A03349C}" v="7" dt="2026-04-21T18:40:25.525"/>
    <p1510:client id="{824012F8-5E37-AF56-80F6-B26FBD5799C3}" v="42" dt="2026-04-20T21:23:31.202"/>
    <p1510:client id="{E154F086-6D8A-A69D-CCC3-527937F6C3C8}" v="9" dt="2026-04-21T18:32:01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20"/>
        <p:guide pos="273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6505CD-0A3C-4C00-AE12-A37936CD062D}" authorId="{89F9569C-474A-DCF2-CD50-8FFE5C1BE5CE}" status="resolved" created="2025-11-11T17:02:41.304" complete="100000">
    <pc:sldMkLst xmlns:pc="http://schemas.microsoft.com/office/powerpoint/2013/main/command">
      <pc:docMk/>
      <pc:sldMk cId="0" sldId="257"/>
    </pc:sldMkLst>
    <p188:txBody>
      <a:bodyPr/>
      <a:lstStyle/>
      <a:p>
        <a:r>
          <a:rPr lang="en-US"/>
          <a:t>Needs update for this webinar</a:t>
        </a:r>
      </a:p>
    </p188:txBody>
  </p188:cm>
</p188:cmLst>
</file>

<file path=ppt/comments/modernComment_127_DB7437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FA4C1E-DF33-4171-A1CD-EAE74ECAC22E}" authorId="{89F9569C-474A-DCF2-CD50-8FFE5C1BE5CE}" status="resolved" created="2025-11-11T17:00:47.197" complete="100000">
    <pc:sldMkLst xmlns:pc="http://schemas.microsoft.com/office/powerpoint/2013/main/command">
      <pc:docMk/>
      <pc:sldMk cId="3681826736" sldId="295"/>
    </pc:sldMkLst>
    <p188:txBody>
      <a:bodyPr/>
      <a:lstStyle/>
      <a:p>
        <a:r>
          <a:rPr lang="en-US"/>
          <a:t>Needs update for this webinar</a:t>
        </a:r>
      </a:p>
    </p188:txBody>
  </p188:cm>
</p188:cmLst>
</file>

<file path=ppt/comments/modernComment_1E7_1D4888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50F802-4F2C-4A40-9D4B-AF68F86F1A07}" authorId="{89F9569C-474A-DCF2-CD50-8FFE5C1BE5CE}" status="resolved" created="2025-11-11T17:01:17.2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91292780" sldId="487"/>
      <ac:spMk id="8" creationId="{80E029BF-A8F8-CFED-6C41-FC1E95374409}"/>
      <ac:txMk cp="0" len="5">
        <ac:context len="183" hash="382809847"/>
      </ac:txMk>
    </ac:txMkLst>
    <p188:pos x="1024891" y="407946"/>
    <p188:txBody>
      <a:bodyPr/>
      <a:lstStyle/>
      <a:p>
        <a:r>
          <a:rPr lang="en-US"/>
          <a:t>Needs update for this webinar</a:t>
        </a:r>
      </a:p>
    </p188:txBody>
  </p188:cm>
</p188:cmLst>
</file>

<file path=ppt/comments/modernComment_1EE_9F37D7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BCB52A-4EFE-4ADB-8D6A-29A975D20D81}" authorId="{89F9569C-474A-DCF2-CD50-8FFE5C1BE5CE}" status="resolved" created="2025-11-11T17:07:12.658" complete="100000">
    <pc:sldMkLst xmlns:pc="http://schemas.microsoft.com/office/powerpoint/2013/main/command">
      <pc:docMk/>
      <pc:sldMk cId="2671237023" sldId="494"/>
    </pc:sldMkLst>
    <p188:txBody>
      <a:bodyPr/>
      <a:lstStyle/>
      <a:p>
        <a:r>
          <a:rPr lang="en-US"/>
          <a:t>This is the correct questions slide, but leaving the one before it to preserve Pam’s comment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902A-7BA7-49E2-AA05-3F2B55EC2D7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B901-B2E6-4080-A91B-14CB67E7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FC82-7931-41E3-BFA8-9E612FFFA99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3B4E-50F2-41D1-B6CF-76B29CB9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E140-8401-B604-E978-21CDEE8D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4DFC8-77D0-F20F-B5D8-4488D5A20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E2BE9-A691-5D56-E83A-FBB4FF6DE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5B074-8A22-BE90-9F8C-953714D88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63B4E-50F2-41D1-B6CF-76B29CB92B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5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441" y="2161788"/>
            <a:ext cx="8045959" cy="182644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6441" y="4080314"/>
            <a:ext cx="8045959" cy="104686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743199" y="0"/>
            <a:ext cx="182880" cy="6858000"/>
          </a:xfrm>
          <a:prstGeom prst="rect">
            <a:avLst/>
          </a:prstGeom>
          <a:solidFill>
            <a:srgbClr val="455B65">
              <a:alpha val="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D62E9-C140-D141-A295-C77D80E5B044}"/>
              </a:ext>
            </a:extLst>
          </p:cNvPr>
          <p:cNvSpPr txBox="1"/>
          <p:nvPr userDrawn="1"/>
        </p:nvSpPr>
        <p:spPr>
          <a:xfrm>
            <a:off x="7483151" y="6042913"/>
            <a:ext cx="40923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00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centerforevidencebasedpolicy.org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E887A9-8AE7-3094-A816-B637125EE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5159"/>
            <a:ext cx="1523237" cy="157606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E1E2609-A107-D943-9C8E-049ADE63EC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863" t="22136" b="-43"/>
          <a:stretch/>
        </p:blipFill>
        <p:spPr>
          <a:xfrm rot="5400000">
            <a:off x="7197839" y="-1436231"/>
            <a:ext cx="3557932" cy="64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58F-9797-4D6E-BA13-9EBB736C6335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B13C86F-C754-2F05-283B-41E00D260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18710"/>
            <a:ext cx="4708525" cy="203200"/>
          </a:xfrm>
        </p:spPr>
        <p:txBody>
          <a:bodyPr vert="horz" lIns="0" tIns="45720" rIns="0" bIns="45720" rtlCol="0" anchor="ctr">
            <a:noAutofit/>
          </a:bodyPr>
          <a:lstStyle>
            <a:lvl1pPr>
              <a:defRPr lang="en-US" sz="1400" cap="all" baseline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30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25581-9496-43A2-9DDC-E4CE54674082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056F48-D807-E32D-77BE-4C3CE20B32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" y="953636"/>
            <a:ext cx="9601198" cy="296965"/>
          </a:xfrm>
        </p:spPr>
        <p:txBody>
          <a:bodyPr anchor="t"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accent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5C3483-12BB-608A-EFF6-176B673FF0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18710"/>
            <a:ext cx="4708525" cy="20320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kern="1200" cap="all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76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076242-FB21-E4D6-E2F3-695B0F44EEA5}"/>
              </a:ext>
            </a:extLst>
          </p:cNvPr>
          <p:cNvSpPr/>
          <p:nvPr userDrawn="1"/>
        </p:nvSpPr>
        <p:spPr>
          <a:xfrm>
            <a:off x="0" y="6680536"/>
            <a:ext cx="12192000" cy="180474"/>
          </a:xfrm>
          <a:prstGeom prst="rect">
            <a:avLst/>
          </a:prstGeom>
          <a:solidFill>
            <a:srgbClr val="455B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51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182880" cy="6858000"/>
          </a:xfrm>
          <a:prstGeom prst="rect">
            <a:avLst/>
          </a:prstGeom>
          <a:solidFill>
            <a:srgbClr val="455B65">
              <a:alpha val="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3372740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457200"/>
            <a:ext cx="6399211" cy="582930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0"/>
            <a:ext cx="337274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B689-68AF-42CC-B3C5-27A5D9448D87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182880" cy="6858000"/>
          </a:xfrm>
          <a:prstGeom prst="rect">
            <a:avLst/>
          </a:prstGeom>
          <a:solidFill>
            <a:srgbClr val="455B65">
              <a:alpha val="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3372740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399211" cy="58292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0"/>
            <a:ext cx="337274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58FD-F1FE-4887-AAF8-75ABB8F13661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estions/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2602"/>
            <a:ext cx="10972800" cy="1135611"/>
          </a:xfrm>
        </p:spPr>
        <p:txBody>
          <a:bodyPr anchor="b">
            <a:normAutofit/>
          </a:bodyPr>
          <a:lstStyle>
            <a:lvl1pPr algn="ctr">
              <a:defRPr sz="32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75201"/>
            <a:ext cx="109728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003036" y="-1433442"/>
            <a:ext cx="182880" cy="12188952"/>
          </a:xfrm>
          <a:prstGeom prst="rect">
            <a:avLst/>
          </a:prstGeom>
          <a:solidFill>
            <a:srgbClr val="455B65">
              <a:alpha val="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046285" y="-290763"/>
            <a:ext cx="210552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25965-5312-75A1-DE72-FC235891B856}"/>
              </a:ext>
            </a:extLst>
          </p:cNvPr>
          <p:cNvSpPr txBox="1"/>
          <p:nvPr userDrawn="1"/>
        </p:nvSpPr>
        <p:spPr>
          <a:xfrm>
            <a:off x="7483151" y="6087303"/>
            <a:ext cx="40923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0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centerforevidencebasedpolicy.org</a:t>
            </a:r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A7EECAC9-A5B8-77C6-307D-9BCFA2A30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35727"/>
            <a:ext cx="2878984" cy="1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01752"/>
            <a:ext cx="10643616" cy="7315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5181600" cy="494690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051560"/>
            <a:ext cx="5181600" cy="494690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E2C9F-A7F8-9FE4-6B4E-114358941FEE}"/>
              </a:ext>
            </a:extLst>
          </p:cNvPr>
          <p:cNvSpPr txBox="1"/>
          <p:nvPr userDrawn="1"/>
        </p:nvSpPr>
        <p:spPr>
          <a:xfrm>
            <a:off x="4343400" y="6361967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DERP Proprietary: Do Not Distribute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F3488-6890-E084-B250-799E0D3D0E31}"/>
              </a:ext>
            </a:extLst>
          </p:cNvPr>
          <p:cNvSpPr txBox="1">
            <a:spLocks/>
          </p:cNvSpPr>
          <p:nvPr userDrawn="1"/>
        </p:nvSpPr>
        <p:spPr>
          <a:xfrm>
            <a:off x="11582400" y="6400800"/>
            <a:ext cx="457200" cy="246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D9A43B7-4510-4DEB-B46F-69CB46569A0A}" type="slidenum">
              <a:rPr lang="en-US" sz="1000" smtClean="0"/>
              <a:pPr algn="ctr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1761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01752"/>
            <a:ext cx="10272903" cy="7315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51560"/>
            <a:ext cx="10163174" cy="494690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600"/>
            </a:lvl2pPr>
            <a:lvl3pPr>
              <a:buClr>
                <a:schemeClr val="accent2"/>
              </a:buClr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2FA0D-2FD9-5789-164B-BE18E267F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4240" y="274320"/>
            <a:ext cx="839042" cy="100584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F68D804-F8FD-ACD7-F8A6-961F58739E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64239" y="609600"/>
            <a:ext cx="822960" cy="533400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Report Page 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6E307-EACC-163B-F0D3-475B5CDD4AFE}"/>
              </a:ext>
            </a:extLst>
          </p:cNvPr>
          <p:cNvSpPr txBox="1"/>
          <p:nvPr userDrawn="1"/>
        </p:nvSpPr>
        <p:spPr>
          <a:xfrm>
            <a:off x="4343400" y="6361967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DERP Proprietary: Do Not Distribute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4AE0B-3C59-81BF-C4CE-46962AD27C22}"/>
              </a:ext>
            </a:extLst>
          </p:cNvPr>
          <p:cNvSpPr txBox="1">
            <a:spLocks/>
          </p:cNvSpPr>
          <p:nvPr userDrawn="1"/>
        </p:nvSpPr>
        <p:spPr>
          <a:xfrm>
            <a:off x="11582400" y="6400800"/>
            <a:ext cx="457200" cy="246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D9A43B7-4510-4DEB-B46F-69CB46569A0A}" type="slidenum">
              <a:rPr lang="en-US" sz="1000" smtClean="0"/>
              <a:pPr algn="ctr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4781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01752"/>
            <a:ext cx="10308372" cy="7315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Two Columns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5029200" cy="494690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0" y="1051560"/>
            <a:ext cx="5029200" cy="494690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7B4C5-3DBB-6F26-6291-67C818DB8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4240" y="274320"/>
            <a:ext cx="839042" cy="100584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E6412FB-1059-62C7-A22E-291532A56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64239" y="609600"/>
            <a:ext cx="822960" cy="533400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Report Page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17B12-7002-49DE-347C-5CD6B33D8259}"/>
              </a:ext>
            </a:extLst>
          </p:cNvPr>
          <p:cNvSpPr txBox="1"/>
          <p:nvPr userDrawn="1"/>
        </p:nvSpPr>
        <p:spPr>
          <a:xfrm>
            <a:off x="4343400" y="6361967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DERP Proprietary: Do Not Distribute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503C6-93CA-BF0F-148B-5E158B213BA7}"/>
              </a:ext>
            </a:extLst>
          </p:cNvPr>
          <p:cNvSpPr txBox="1">
            <a:spLocks/>
          </p:cNvSpPr>
          <p:nvPr userDrawn="1"/>
        </p:nvSpPr>
        <p:spPr>
          <a:xfrm>
            <a:off x="11582400" y="6400800"/>
            <a:ext cx="457200" cy="246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D9A43B7-4510-4DEB-B46F-69CB46569A0A}" type="slidenum">
              <a:rPr lang="en-US" sz="1000" smtClean="0"/>
              <a:pPr algn="ctr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0267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64008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64008" rIns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9692"/>
            <a:ext cx="10972800" cy="470001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BB34D4-BD6A-E482-6BF5-71918C48C7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18710"/>
            <a:ext cx="4708525" cy="203200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038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64008" rIns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9692"/>
            <a:ext cx="10972800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B1B-9E12-4398-B74E-608A0F44DA18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9600" y="966353"/>
            <a:ext cx="9601198" cy="296965"/>
          </a:xfrm>
        </p:spPr>
        <p:txBody>
          <a:bodyPr anchor="t"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accent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4840584-7E2D-9E18-D23B-9321B36498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18710"/>
            <a:ext cx="4708525" cy="203200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379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64008" rIns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57262"/>
            <a:ext cx="10972800" cy="4288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51B8-BCD2-4C4C-A7FE-DAD69E9A4560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599" y="1549692"/>
            <a:ext cx="10972799" cy="40757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none" spc="-50" baseline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5B55C1-176E-E8DA-0CFB-1E7431FB1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18710"/>
            <a:ext cx="4708525" cy="203200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D8FD9-D55C-CC25-3D22-10A2D7813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802" y="2383722"/>
            <a:ext cx="7610764" cy="182644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1436E3-9E72-AA9D-BE7B-A79CC669C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802" y="4302248"/>
            <a:ext cx="7610764" cy="104686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63792-1C24-7A6D-A2AB-148C17B4185A}"/>
              </a:ext>
            </a:extLst>
          </p:cNvPr>
          <p:cNvSpPr/>
          <p:nvPr userDrawn="1"/>
        </p:nvSpPr>
        <p:spPr>
          <a:xfrm>
            <a:off x="2246241" y="0"/>
            <a:ext cx="139149" cy="6858000"/>
          </a:xfrm>
          <a:prstGeom prst="rect">
            <a:avLst/>
          </a:prstGeom>
          <a:solidFill>
            <a:srgbClr val="455B65">
              <a:alpha val="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8CD7AC-7CBA-0B4A-8588-B170CAF56C37}"/>
              </a:ext>
            </a:extLst>
          </p:cNvPr>
          <p:cNvSpPr/>
          <p:nvPr userDrawn="1"/>
        </p:nvSpPr>
        <p:spPr>
          <a:xfrm>
            <a:off x="-1" y="0"/>
            <a:ext cx="22363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1526E-F9D1-F666-5AFA-99BAC806E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1" y="458337"/>
            <a:ext cx="1134659" cy="117401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F13000-C4A1-569F-FB36-1AF3643BFD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003" b="15243"/>
          <a:stretch/>
        </p:blipFill>
        <p:spPr>
          <a:xfrm>
            <a:off x="-1" y="1045342"/>
            <a:ext cx="2535458" cy="58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9692"/>
            <a:ext cx="5212080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1549692"/>
            <a:ext cx="5212080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66F5-44B0-41D3-82A7-6213EEF9E9EE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4FB80D1-621A-77A7-9FB3-75B5E4D19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09832"/>
            <a:ext cx="4708525" cy="203200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062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9692"/>
            <a:ext cx="5212080" cy="4686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19" y="1549692"/>
            <a:ext cx="5212080" cy="468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CFBE-681D-4FD9-8983-06208939BB77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09600" y="953636"/>
            <a:ext cx="9601198" cy="296965"/>
          </a:xfrm>
        </p:spPr>
        <p:txBody>
          <a:bodyPr anchor="t"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accent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6368208-2A75-1F81-553E-80D8553DA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18710"/>
            <a:ext cx="4708525" cy="203200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2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49692"/>
            <a:ext cx="5212080" cy="411480"/>
          </a:xfrm>
        </p:spPr>
        <p:txBody>
          <a:bodyPr vert="horz" lIns="0" tIns="45720" rIns="0" bIns="45720" rtlCol="0" anchor="b">
            <a:noAutofit/>
          </a:bodyPr>
          <a:lstStyle>
            <a:lvl1pPr>
              <a:defRPr lang="en-US" sz="2400" b="0" cap="none" spc="-50" baseline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0058"/>
            <a:ext cx="5212080" cy="4288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8757" y="1549692"/>
            <a:ext cx="5212080" cy="411480"/>
          </a:xfrm>
        </p:spPr>
        <p:txBody>
          <a:bodyPr vert="horz" lIns="0" tIns="45720" rIns="0" bIns="45720" rtlCol="0" anchor="b">
            <a:noAutofit/>
          </a:bodyPr>
          <a:lstStyle>
            <a:lvl1pPr>
              <a:defRPr lang="en-US" sz="2400" b="0" cap="none" spc="-50" baseline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8757" y="1980058"/>
            <a:ext cx="5212080" cy="4288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AF5-11DD-4101-B2DD-0D9C0A32A5B7}" type="datetime1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D5A0BD-A471-A9AE-7233-96DF0E40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903"/>
            <a:ext cx="9601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28BBAA-4673-988F-2D19-2E2D5C6F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18710"/>
            <a:ext cx="4708525" cy="203200"/>
          </a:xfrm>
        </p:spPr>
        <p:txBody>
          <a:bodyPr vert="horz" lIns="0" tIns="45720" rIns="0" bIns="45720" rtlCol="0" anchor="ctr">
            <a:noAutofit/>
          </a:bodyPr>
          <a:lstStyle>
            <a:lvl1pPr>
              <a:defRPr lang="en-US" sz="1400" cap="all" baseline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30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1BDF-6622-44D5-AC10-6E5E80D04EE1}" type="datetime1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Proprietary: 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CD4253-8E0E-DD86-9501-90BF297BF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49692"/>
            <a:ext cx="5212080" cy="411480"/>
          </a:xfrm>
        </p:spPr>
        <p:txBody>
          <a:bodyPr vert="horz" lIns="0" tIns="45720" rIns="0" bIns="45720" rtlCol="0" anchor="b">
            <a:noAutofit/>
          </a:bodyPr>
          <a:lstStyle>
            <a:lvl1pPr>
              <a:defRPr lang="en-US" sz="2400" b="0" cap="none" spc="-50" baseline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6352D63-DDA8-0C29-3C54-BB75921D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80058"/>
            <a:ext cx="5212080" cy="428853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94164F4-ACB3-1107-5887-5257E1BF4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757" y="1549692"/>
            <a:ext cx="5212080" cy="411480"/>
          </a:xfrm>
        </p:spPr>
        <p:txBody>
          <a:bodyPr vert="horz" lIns="0" tIns="45720" rIns="0" bIns="45720" rtlCol="0" anchor="b">
            <a:noAutofit/>
          </a:bodyPr>
          <a:lstStyle>
            <a:lvl1pPr>
              <a:defRPr lang="en-US" sz="2400" b="0" cap="none" spc="-50" baseline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5524953-C311-15C5-400F-5B7ECD209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757" y="1980058"/>
            <a:ext cx="5212080" cy="428853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444AF2-C077-EF7F-9817-3A09182F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904"/>
            <a:ext cx="9601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39F5B99-A6D8-D32D-0224-9E858C8D2D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" y="944758"/>
            <a:ext cx="9601198" cy="296965"/>
          </a:xfrm>
        </p:spPr>
        <p:txBody>
          <a:bodyPr anchor="t">
            <a:noAutofit/>
          </a:bodyPr>
          <a:lstStyle>
            <a:lvl1pPr marL="0" indent="0">
              <a:buNone/>
              <a:defRPr sz="2000" b="0" cap="none" spc="0" baseline="0">
                <a:solidFill>
                  <a:schemeClr val="accent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A999BEB-C7D7-78B2-564A-AC391E9FC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18710"/>
            <a:ext cx="4708525" cy="203200"/>
          </a:xfrm>
        </p:spPr>
        <p:txBody>
          <a:bodyPr vert="horz" lIns="0" tIns="45720" rIns="0" bIns="45720" rtlCol="0" anchor="ctr">
            <a:noAutofit/>
          </a:bodyPr>
          <a:lstStyle>
            <a:lvl1pPr>
              <a:defRPr lang="en-US" sz="1400" cap="all" baseline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55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orient="horz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7781"/>
            <a:ext cx="9601200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0540"/>
            <a:ext cx="10972800" cy="46969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9817"/>
            <a:ext cx="1825951" cy="202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00463CE-A219-4CD5-9898-D1153D68AEA6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79817"/>
            <a:ext cx="5486400" cy="202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Center Proprietary: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150" y="6479817"/>
            <a:ext cx="917249" cy="202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3BBA46-4A72-490A-A73A-9803D4918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80474"/>
          </a:xfrm>
          <a:prstGeom prst="rect">
            <a:avLst/>
          </a:prstGeom>
          <a:solidFill>
            <a:srgbClr val="455B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665150" y="531123"/>
            <a:ext cx="0" cy="457200"/>
          </a:xfrm>
          <a:prstGeom prst="line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2E8D8F-5380-DD41-47E9-430F8E3F4F0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96653" y="486692"/>
            <a:ext cx="613454" cy="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62" r:id="rId7"/>
    <p:sldLayoutId id="2147483653" r:id="rId8"/>
    <p:sldLayoutId id="2147483663" r:id="rId9"/>
    <p:sldLayoutId id="2147483654" r:id="rId10"/>
    <p:sldLayoutId id="2147483664" r:id="rId11"/>
    <p:sldLayoutId id="2147483655" r:id="rId12"/>
    <p:sldLayoutId id="2147483656" r:id="rId13"/>
    <p:sldLayoutId id="2147483657" r:id="rId14"/>
    <p:sldLayoutId id="2147483665" r:id="rId15"/>
    <p:sldLayoutId id="2147483667" r:id="rId16"/>
    <p:sldLayoutId id="2147483668" r:id="rId17"/>
    <p:sldLayoutId id="2147483669" r:id="rId18"/>
    <p:sldLayoutId id="2147483670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800"/>
        </a:spcBef>
        <a:buClr>
          <a:schemeClr val="accent1"/>
        </a:buClr>
        <a:buSzPct val="115000"/>
        <a:buFont typeface="Lato" panose="020F0502020204030203" pitchFamily="34" charset="0"/>
        <a:buChar char="◦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8000"/>
        </a:lnSpc>
        <a:spcBef>
          <a:spcPts val="500"/>
        </a:spcBef>
        <a:buClr>
          <a:schemeClr val="accent1"/>
        </a:buClr>
        <a:buFont typeface="Lato" panose="020F0502020204030203" pitchFamily="34" charset="0"/>
        <a:buChar char="›"/>
        <a:defRPr sz="2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8000"/>
        </a:lnSpc>
        <a:spcBef>
          <a:spcPts val="500"/>
        </a:spcBef>
        <a:buClr>
          <a:schemeClr val="accent1"/>
        </a:buClr>
        <a:buSzPct val="40000"/>
        <a:buFont typeface="Wingdings" panose="05000000000000000000" pitchFamily="2" charset="2"/>
        <a:buChar char="q"/>
        <a:defRPr sz="2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410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3960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18/10/relationships/comments" Target="../comments/modernComment_101_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erforevidencebasedpolicy.org/medicaid-by-the-numbe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7_DB7437B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cid-cebp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d-cebp.org/child-well-being-dashboard/student-houselessness/" TargetMode="External"/><Relationship Id="rId2" Type="http://schemas.openxmlformats.org/officeDocument/2006/relationships/hyperlink" Target="https://www.ocid-cebp.org/child-well-being-dashboard/juvenile-commitmen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hyperlink" Target="https://www.ocid-cebp.org/child-well-being-dashboard/high-school-graduation/" TargetMode="External"/><Relationship Id="rId4" Type="http://schemas.openxmlformats.org/officeDocument/2006/relationships/hyperlink" Target="https://www.ocid-cebp.org/child-well-being-dashboard/school-attendanc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d-cebp.org/child-well-being-dashboard/student-houselessness/" TargetMode="External"/><Relationship Id="rId2" Type="http://schemas.openxmlformats.org/officeDocument/2006/relationships/hyperlink" Target="https://www.ocid-cebp.org/child-well-being-dashboard/juvenile-commitmen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hyperlink" Target="https://www.ocid-cebp.org/child-well-being-dashboard/high-school-graduation/" TargetMode="External"/><Relationship Id="rId4" Type="http://schemas.openxmlformats.org/officeDocument/2006/relationships/hyperlink" Target="https://www.ocid-cebp.org/child-well-being-dashboard/school-attendanc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d-cebp.org/child-well-being-dashboard/student-houselessness/" TargetMode="External"/><Relationship Id="rId2" Type="http://schemas.openxmlformats.org/officeDocument/2006/relationships/hyperlink" Target="https://www.ocid-cebp.org/child-well-being-dashboard/juvenile-commitmen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hyperlink" Target="https://www.ocid-cebp.org/child-well-being-dashboard/high-school-graduation/" TargetMode="External"/><Relationship Id="rId4" Type="http://schemas.openxmlformats.org/officeDocument/2006/relationships/hyperlink" Target="https://www.ocid-cebp.org/child-well-being-dashboard/school-attendanc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d-cebp.org/child-well-being-dashboard/student-houselessness/" TargetMode="External"/><Relationship Id="rId2" Type="http://schemas.openxmlformats.org/officeDocument/2006/relationships/hyperlink" Target="https://www.ocid-cebp.org/child-well-being-dashboard/juvenile-commitmen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hyperlink" Target="https://www.ocid-cebp.org/child-well-being-dashboard/high-school-graduation/" TargetMode="External"/><Relationship Id="rId4" Type="http://schemas.openxmlformats.org/officeDocument/2006/relationships/hyperlink" Target="https://www.ocid-cebp.org/child-well-being-dashboard/school-attendanc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d-cebp.org/child-well-being-dashboard/student-houselessness/" TargetMode="External"/><Relationship Id="rId2" Type="http://schemas.openxmlformats.org/officeDocument/2006/relationships/hyperlink" Target="https://www.ocid-cebp.org/child-well-being-dashboard/juvenile-commitmen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hyperlink" Target="https://www.ocid-cebp.org/child-well-being-dashboard/high-school-graduation/" TargetMode="External"/><Relationship Id="rId4" Type="http://schemas.openxmlformats.org/officeDocument/2006/relationships/hyperlink" Target="https://www.ocid-cebp.org/child-well-being-dashboard/school-attendance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id-cebp.org/child-well-being-dashboar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id-cebp.org/child-well-being-dashboard/" TargetMode="External"/><Relationship Id="rId2" Type="http://schemas.openxmlformats.org/officeDocument/2006/relationships/hyperlink" Target="https://centerforevidencebasedpolicy.org/medicaid-by-the-numbers/?tab=enrollment&amp;state=O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EE_9F37D79F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E7_1D48886C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19D22-05FA-3A0F-4165-A27447209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C989-DC48-1635-896B-F05B4A416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6441" y="2161787"/>
            <a:ext cx="8045959" cy="1828800"/>
          </a:xfrm>
        </p:spPr>
        <p:txBody>
          <a:bodyPr>
            <a:normAutofit fontScale="90000"/>
          </a:bodyPr>
          <a:lstStyle/>
          <a:p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 Black"/>
                <a:ea typeface="Lato Black"/>
                <a:cs typeface="Lato Black"/>
              </a:rPr>
              <a:t>Medicaid Policy Matters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rPr>
              <a:t> Webinar Series</a:t>
            </a:r>
            <a:br>
              <a:rPr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br>
              <a:rPr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>
                <a:latin typeface="Lato Heavy"/>
              </a:rPr>
              <a:t>Using Public Dashboards to Support Evidence-based Decisions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1ECD4-B2F9-EA47-F4C4-460AB314E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ea typeface="Lato Light"/>
                <a:cs typeface="Lato Light"/>
              </a:rPr>
              <a:t>April 21,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F86034-A2ED-F5F5-AC16-F1F7CCA0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9C8BE9-3F6A-B485-1A9E-A89B963F6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14350" indent="-514350">
              <a:buAutoNum type="arabicPlain"/>
            </a:pPr>
            <a:r>
              <a:rPr lang="en-US" sz="2400">
                <a:latin typeface="Lato Bold"/>
                <a:ea typeface="Lato Bold"/>
                <a:cs typeface="Lato Bold"/>
              </a:rPr>
              <a:t>State Medicaid by the Numbers</a:t>
            </a:r>
          </a:p>
          <a:p>
            <a:pPr marL="514350" indent="-514350">
              <a:buAutoNum type="arabicPlain"/>
            </a:pPr>
            <a:r>
              <a:rPr lang="en-US" sz="2400">
                <a:latin typeface="Lato Bold"/>
                <a:ea typeface="Lato Bold"/>
                <a:cs typeface="Lato Bold"/>
              </a:rPr>
              <a:t>Oregon Child Integrated Dataset – Child Well-being Dashboard</a:t>
            </a:r>
          </a:p>
          <a:p>
            <a:pPr marL="514350" indent="-514350">
              <a:buAutoNum type="arabicPlain"/>
            </a:pPr>
            <a:r>
              <a:rPr lang="en-US" sz="2400">
                <a:latin typeface="Lato Bold"/>
                <a:ea typeface="Lato Bold"/>
                <a:cs typeface="Lato Bold"/>
              </a:rPr>
              <a:t>Discussion</a:t>
            </a:r>
          </a:p>
          <a:p>
            <a:pPr marL="514350" indent="-514350">
              <a:buAutoNum type="arabicPlain"/>
            </a:pPr>
            <a:endParaRPr lang="en-US" sz="2400">
              <a:latin typeface="Lato Bold"/>
              <a:ea typeface="Lato Bold"/>
              <a:cs typeface="Lato Bold"/>
            </a:endParaRPr>
          </a:p>
          <a:p>
            <a:pPr marL="0" indent="0">
              <a:buNone/>
            </a:pPr>
            <a:endParaRPr lang="en-US" sz="2400">
              <a:latin typeface="Lato Bold"/>
              <a:ea typeface="Lato Bold"/>
              <a:cs typeface="Lato Bold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5D271-6988-E41E-6472-38FAE062D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43075-00EA-12F5-CA8F-9965F870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534-EF33-498E-98B1-B0295C756600}" type="datetime1">
              <a:rPr lang="en-US" smtClean="0"/>
              <a:t>4/21/2026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8B13F8-8C72-2897-65C8-31036CC1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633DCD-2580-E9DD-97C4-81122F43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Medicaid by the Numbers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DA56CB-D153-75BC-7E83-C31D70B0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54" y="1269502"/>
            <a:ext cx="4051200" cy="5016998"/>
          </a:xfrm>
        </p:spPr>
        <p:txBody>
          <a:bodyPr>
            <a:normAutofit fontScale="92500"/>
          </a:bodyPr>
          <a:lstStyle/>
          <a:p>
            <a:r>
              <a:rPr lang="en-US"/>
              <a:t>Public tool containing </a:t>
            </a:r>
            <a:r>
              <a:rPr lang="en-US">
                <a:ea typeface="Lato"/>
                <a:cs typeface="Lato"/>
              </a:rPr>
              <a:t>state-specific Medicaid profiles</a:t>
            </a:r>
          </a:p>
          <a:p>
            <a:r>
              <a:rPr lang="en-US">
                <a:ea typeface="Lato"/>
                <a:cs typeface="Lato"/>
              </a:rPr>
              <a:t>Summarizes Medicaid  enrollment, financing, and pharmacy in each state</a:t>
            </a:r>
          </a:p>
          <a:p>
            <a:r>
              <a:rPr lang="en-US">
                <a:ea typeface="Lato"/>
                <a:cs typeface="Lato"/>
              </a:rPr>
              <a:t>Links to state-specific resources like fess schedules and billing manuals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BFBF1-6768-FE00-E711-8B0EE004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B9671-DCB2-E34D-503A-58172FBB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11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331136-CCAB-F0B3-66A5-37254EDFE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2CB2DF49-BEB9-772F-B3B5-92FD7B97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8" y="1452113"/>
            <a:ext cx="6045803" cy="4643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8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7FF2-86DB-B364-A24D-AF165E42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C2E2-EDEF-9B38-56F8-04BBE4F0C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8666"/>
            <a:ext cx="10972800" cy="5091042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/>
              <a:t>Aggregate data from public sources: </a:t>
            </a:r>
          </a:p>
          <a:p>
            <a:pPr lvl="1"/>
            <a:r>
              <a:rPr lang="en-US"/>
              <a:t>CMS, Census (American Community Survey), KFF, National Assoc. State Budget Officers (NASBO), state websites</a:t>
            </a:r>
          </a:p>
          <a:p>
            <a:pPr lvl="1"/>
            <a:r>
              <a:rPr lang="en-US"/>
              <a:t>Data included are a reflection of the places we source it </a:t>
            </a:r>
            <a:endParaRPr lang="en-US">
              <a:ea typeface="Lato"/>
              <a:cs typeface="Lato"/>
            </a:endParaRPr>
          </a:p>
          <a:p>
            <a:pPr lvl="1"/>
            <a:r>
              <a:rPr lang="en-US"/>
              <a:t>Potential for discordance between your own understanding and what is publicly reported</a:t>
            </a:r>
          </a:p>
          <a:p>
            <a:r>
              <a:rPr lang="en-US"/>
              <a:t>Solicited feedback </a:t>
            </a:r>
            <a:r>
              <a:rPr lang="en-US" err="1"/>
              <a:t>fro</a:t>
            </a:r>
            <a:r>
              <a:rPr lang="en-US"/>
              <a:t>m state policy makers to focus on the things that matter most to them</a:t>
            </a:r>
          </a:p>
          <a:p>
            <a:pPr>
              <a:buSzPct val="114999"/>
            </a:pPr>
            <a:r>
              <a:rPr lang="en-US"/>
              <a:t>Describe aspects of state Medicaid programs that inform policy and decision making </a:t>
            </a:r>
            <a:endParaRPr lang="en-US">
              <a:ea typeface="Lato"/>
              <a:cs typeface="Lato"/>
            </a:endParaRPr>
          </a:p>
          <a:p>
            <a:r>
              <a:rPr lang="en-US"/>
              <a:t>Evolve content and functionality over time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D0947-A7B1-1464-4CA3-2EEAF139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C001A-90E0-A0C3-79BA-AEA3D1DB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C8F85-3D81-9FDE-4FF6-FCBCF29B2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389AC8-EBB8-3775-FF1A-C74D2413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713" y="217454"/>
            <a:ext cx="6775109" cy="6309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1FDC-093D-0F18-746B-B17DC054B39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2181" y="6480175"/>
            <a:ext cx="1825625" cy="201613"/>
          </a:xfrm>
        </p:spPr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1E686-5564-33A1-5084-10A3EADEB7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4825" y="6480175"/>
            <a:ext cx="917575" cy="201613"/>
          </a:xfrm>
        </p:spPr>
        <p:txBody>
          <a:bodyPr/>
          <a:lstStyle/>
          <a:p>
            <a:fld id="{023BBA46-4A72-490A-A73A-9803D4918D51}" type="slidenum">
              <a:rPr lang="en-US" smtClean="0"/>
              <a:t>13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0FF35B-0B2F-8D04-5E50-2E3F479280F1}"/>
              </a:ext>
            </a:extLst>
          </p:cNvPr>
          <p:cNvSpPr/>
          <p:nvPr/>
        </p:nvSpPr>
        <p:spPr>
          <a:xfrm>
            <a:off x="4081233" y="243769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1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061B12-9072-1B9D-C1C5-B80124CF09E8}"/>
              </a:ext>
            </a:extLst>
          </p:cNvPr>
          <p:cNvSpPr/>
          <p:nvPr/>
        </p:nvSpPr>
        <p:spPr>
          <a:xfrm>
            <a:off x="3702914" y="2235886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2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E1EAB-A0E7-EC98-28E8-BBFC5FAA47C9}"/>
              </a:ext>
            </a:extLst>
          </p:cNvPr>
          <p:cNvSpPr/>
          <p:nvPr/>
        </p:nvSpPr>
        <p:spPr>
          <a:xfrm>
            <a:off x="7776036" y="1539609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3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554B5E-2813-3B97-B464-A23D1EFBF1D7}"/>
              </a:ext>
            </a:extLst>
          </p:cNvPr>
          <p:cNvSpPr/>
          <p:nvPr/>
        </p:nvSpPr>
        <p:spPr>
          <a:xfrm>
            <a:off x="9105124" y="2271129"/>
            <a:ext cx="365760" cy="36576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4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BBB513-B4BA-9F5C-727B-F76227AEF081}"/>
              </a:ext>
            </a:extLst>
          </p:cNvPr>
          <p:cNvSpPr/>
          <p:nvPr/>
        </p:nvSpPr>
        <p:spPr>
          <a:xfrm>
            <a:off x="10600549" y="4166604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5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A3DED22-8088-9646-5C5F-49FE4DAB6151}"/>
              </a:ext>
            </a:extLst>
          </p:cNvPr>
          <p:cNvSpPr/>
          <p:nvPr/>
        </p:nvSpPr>
        <p:spPr>
          <a:xfrm>
            <a:off x="4068674" y="809624"/>
            <a:ext cx="589455" cy="2419351"/>
          </a:xfrm>
          <a:prstGeom prst="leftBrace">
            <a:avLst>
              <a:gd name="adj1" fmla="val 0"/>
              <a:gd name="adj2" fmla="val 66535"/>
            </a:avLst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E12F7C5-E017-E7EE-E2FB-2970F93CF5F4}"/>
              </a:ext>
            </a:extLst>
          </p:cNvPr>
          <p:cNvSpPr txBox="1">
            <a:spLocks/>
          </p:cNvSpPr>
          <p:nvPr/>
        </p:nvSpPr>
        <p:spPr>
          <a:xfrm>
            <a:off x="170216" y="243769"/>
            <a:ext cx="3392134" cy="6096000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vert="horz" wrap="square" lIns="182880" tIns="182880" rIns="182880" bIns="18288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5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tabLst>
                <a:tab pos="342900" algn="l"/>
              </a:tabLst>
            </a:pPr>
            <a:r>
              <a:rPr lang="en-US" sz="1800" b="1">
                <a:solidFill>
                  <a:schemeClr val="accent4"/>
                </a:solidFill>
              </a:rPr>
              <a:t>(1) </a:t>
            </a:r>
            <a:r>
              <a:rPr lang="en-US" sz="1800" b="1">
                <a:solidFill>
                  <a:schemeClr val="accent6"/>
                </a:solidFill>
              </a:rPr>
              <a:t>	</a:t>
            </a:r>
            <a:r>
              <a:rPr lang="en-US" sz="1800">
                <a:solidFill>
                  <a:schemeClr val="accent1"/>
                </a:solidFill>
              </a:rPr>
              <a:t>Select state of interest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tabLst>
                <a:tab pos="342900" algn="l"/>
              </a:tabLst>
            </a:pPr>
            <a:r>
              <a:rPr lang="en-US" sz="1800" b="1">
                <a:solidFill>
                  <a:schemeClr val="accent4"/>
                </a:solidFill>
              </a:rPr>
              <a:t>(2)</a:t>
            </a:r>
            <a:r>
              <a:rPr lang="en-US" sz="1800" b="1">
                <a:solidFill>
                  <a:schemeClr val="accent6"/>
                </a:solidFill>
              </a:rPr>
              <a:t> 	</a:t>
            </a:r>
            <a:r>
              <a:rPr lang="en-US" sz="1800">
                <a:solidFill>
                  <a:schemeClr val="accent1"/>
                </a:solidFill>
              </a:rPr>
              <a:t>Information is grouped into four sections: </a:t>
            </a:r>
          </a:p>
          <a:p>
            <a:pPr marL="514350" indent="-171450">
              <a:spcAft>
                <a:spcPts val="600"/>
              </a:spcAft>
              <a:tabLst>
                <a:tab pos="514350" algn="l"/>
              </a:tabLst>
            </a:pPr>
            <a:r>
              <a:rPr lang="en-US" sz="1800">
                <a:solidFill>
                  <a:schemeClr val="accent1"/>
                </a:solidFill>
              </a:rPr>
              <a:t>Enrollment </a:t>
            </a:r>
          </a:p>
          <a:p>
            <a:pPr marL="514350" indent="-171450">
              <a:spcAft>
                <a:spcPts val="600"/>
              </a:spcAft>
              <a:tabLst>
                <a:tab pos="514350" algn="l"/>
              </a:tabLst>
            </a:pPr>
            <a:r>
              <a:rPr lang="en-US" sz="1800">
                <a:solidFill>
                  <a:schemeClr val="accent1"/>
                </a:solidFill>
              </a:rPr>
              <a:t>Pharmacy</a:t>
            </a:r>
          </a:p>
          <a:p>
            <a:pPr marL="514350" indent="-171450">
              <a:spcAft>
                <a:spcPts val="600"/>
              </a:spcAft>
              <a:tabLst>
                <a:tab pos="514350" algn="l"/>
              </a:tabLst>
            </a:pPr>
            <a:r>
              <a:rPr lang="en-US" sz="1800">
                <a:solidFill>
                  <a:schemeClr val="accent1"/>
                </a:solidFill>
              </a:rPr>
              <a:t>Financing </a:t>
            </a:r>
          </a:p>
          <a:p>
            <a:pPr marL="514350" indent="-171450">
              <a:spcAft>
                <a:spcPts val="600"/>
              </a:spcAft>
              <a:tabLst>
                <a:tab pos="514350" algn="l"/>
              </a:tabLst>
            </a:pPr>
            <a:r>
              <a:rPr lang="en-US" sz="1800">
                <a:solidFill>
                  <a:schemeClr val="accent1"/>
                </a:solidFill>
              </a:rPr>
              <a:t>State resources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tabLst>
                <a:tab pos="342900" algn="l"/>
              </a:tabLst>
            </a:pPr>
            <a:r>
              <a:rPr lang="en-US" sz="1800" b="1">
                <a:solidFill>
                  <a:schemeClr val="accent4"/>
                </a:solidFill>
              </a:rPr>
              <a:t>(3)</a:t>
            </a:r>
            <a:r>
              <a:rPr lang="en-US" sz="1800" b="1">
                <a:solidFill>
                  <a:schemeClr val="accent6"/>
                </a:solidFill>
              </a:rPr>
              <a:t> 	</a:t>
            </a:r>
            <a:r>
              <a:rPr lang="en-US" sz="1800">
                <a:solidFill>
                  <a:schemeClr val="accent1"/>
                </a:solidFill>
              </a:rPr>
              <a:t>Featured information specific to the selected domain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tabLst>
                <a:tab pos="342900" algn="l"/>
              </a:tabLst>
            </a:pPr>
            <a:r>
              <a:rPr lang="en-US" sz="1800" b="1">
                <a:solidFill>
                  <a:schemeClr val="accent4"/>
                </a:solidFill>
              </a:rPr>
              <a:t>(4)</a:t>
            </a:r>
            <a:r>
              <a:rPr lang="en-US" sz="1800" b="1">
                <a:solidFill>
                  <a:schemeClr val="accent6"/>
                </a:solidFill>
              </a:rPr>
              <a:t> 	</a:t>
            </a:r>
            <a:r>
              <a:rPr lang="en-US" sz="1800">
                <a:solidFill>
                  <a:schemeClr val="accent1"/>
                </a:solidFill>
              </a:rPr>
              <a:t>National and regional comparisons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tabLst>
                <a:tab pos="342900" algn="l"/>
              </a:tabLst>
            </a:pPr>
            <a:r>
              <a:rPr lang="en-US" sz="1800" b="1">
                <a:solidFill>
                  <a:schemeClr val="accent4"/>
                </a:solidFill>
              </a:rPr>
              <a:t>(5)</a:t>
            </a:r>
            <a:r>
              <a:rPr lang="en-US" sz="1800">
                <a:solidFill>
                  <a:schemeClr val="accent1"/>
                </a:solidFill>
              </a:rPr>
              <a:t>	Hover boxes contain definitions, additional details, and links to data sources</a:t>
            </a:r>
          </a:p>
        </p:txBody>
      </p:sp>
    </p:spTree>
    <p:extLst>
      <p:ext uri="{BB962C8B-B14F-4D97-AF65-F5344CB8AC3E}">
        <p14:creationId xmlns:p14="http://schemas.microsoft.com/office/powerpoint/2010/main" val="64577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FE864F-B0BC-F535-79E8-44AD8E317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92" y="1505531"/>
            <a:ext cx="7748476" cy="4846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5633EC-F6A1-7DEF-414F-10AA5C91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Vignette 1. Regional Comparison of Per Enrollee Spending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77CDD-3863-C122-D995-2465BF593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D1B1FA-11DF-4DDB-27AC-89542D5E77AC}"/>
              </a:ext>
            </a:extLst>
          </p:cNvPr>
          <p:cNvSpPr txBox="1">
            <a:spLocks/>
          </p:cNvSpPr>
          <p:nvPr/>
        </p:nvSpPr>
        <p:spPr>
          <a:xfrm>
            <a:off x="170216" y="1226359"/>
            <a:ext cx="3853144" cy="5269382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vert="horz" wrap="square" lIns="182880" tIns="182880" rIns="182880" bIns="18288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5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accent1"/>
                </a:solidFill>
              </a:rPr>
              <a:t>A state policy analyst in Missouri is wondering how their state’s Medicaid </a:t>
            </a:r>
            <a:r>
              <a:rPr lang="en-US" sz="1800" b="1" u="sng">
                <a:solidFill>
                  <a:schemeClr val="accent1"/>
                </a:solidFill>
              </a:rPr>
              <a:t>spending per enrollee </a:t>
            </a:r>
            <a:r>
              <a:rPr lang="en-US" sz="1800">
                <a:solidFill>
                  <a:schemeClr val="accent1"/>
                </a:solidFill>
              </a:rPr>
              <a:t>compares to neighboring states</a:t>
            </a:r>
            <a:endParaRPr lang="en-US" sz="1600">
              <a:solidFill>
                <a:schemeClr val="accent1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>
              <a:solidFill>
                <a:schemeClr val="accent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i="1">
                <a:solidFill>
                  <a:schemeClr val="accent1"/>
                </a:solidFill>
              </a:rPr>
              <a:t>Solution:</a:t>
            </a:r>
            <a:r>
              <a:rPr lang="en-US" sz="1800">
                <a:solidFill>
                  <a:schemeClr val="accent1"/>
                </a:solidFill>
              </a:rPr>
              <a:t> Use the state profile tool to access the </a:t>
            </a:r>
            <a:r>
              <a:rPr lang="en-US" sz="1800" b="1" u="sng">
                <a:solidFill>
                  <a:schemeClr val="accent4"/>
                </a:solidFill>
              </a:rPr>
              <a:t>finance</a:t>
            </a:r>
            <a:r>
              <a:rPr lang="en-US" sz="1800" b="1">
                <a:solidFill>
                  <a:schemeClr val="accent4"/>
                </a:solidFill>
              </a:rPr>
              <a:t> (1) </a:t>
            </a:r>
            <a:r>
              <a:rPr lang="en-US" sz="1800">
                <a:solidFill>
                  <a:schemeClr val="accent1"/>
                </a:solidFill>
              </a:rPr>
              <a:t>dashboard, which shows Medicaid </a:t>
            </a:r>
            <a:r>
              <a:rPr lang="en-US" sz="1800" b="1">
                <a:solidFill>
                  <a:schemeClr val="accent4"/>
                </a:solidFill>
              </a:rPr>
              <a:t>(2) </a:t>
            </a:r>
            <a:r>
              <a:rPr lang="en-US" sz="1800" b="1" u="sng">
                <a:solidFill>
                  <a:schemeClr val="accent4"/>
                </a:solidFill>
              </a:rPr>
              <a:t>total spending per capita</a:t>
            </a:r>
            <a:r>
              <a:rPr lang="en-US" sz="1800" b="1">
                <a:solidFill>
                  <a:schemeClr val="accent4"/>
                </a:solidFill>
              </a:rPr>
              <a:t> </a:t>
            </a:r>
            <a:r>
              <a:rPr lang="en-US" sz="1800">
                <a:solidFill>
                  <a:schemeClr val="accent1"/>
                </a:solidFill>
              </a:rPr>
              <a:t>for their state and for </a:t>
            </a:r>
            <a:r>
              <a:rPr lang="en-US" sz="1800" b="1" u="sng">
                <a:solidFill>
                  <a:schemeClr val="accent4"/>
                </a:solidFill>
              </a:rPr>
              <a:t>comparison states</a:t>
            </a:r>
            <a:r>
              <a:rPr lang="en-US" sz="1800">
                <a:solidFill>
                  <a:schemeClr val="accent4"/>
                </a:solidFill>
              </a:rPr>
              <a:t> </a:t>
            </a:r>
            <a:r>
              <a:rPr lang="en-US" sz="1800" b="1">
                <a:solidFill>
                  <a:schemeClr val="accent4"/>
                </a:solidFill>
              </a:rPr>
              <a:t>(3)</a:t>
            </a:r>
          </a:p>
          <a:p>
            <a:pPr indent="-227013">
              <a:spcAft>
                <a:spcPts val="600"/>
              </a:spcAft>
            </a:pPr>
            <a:r>
              <a:rPr lang="en-US" sz="1600">
                <a:solidFill>
                  <a:schemeClr val="accent1"/>
                </a:solidFill>
              </a:rPr>
              <a:t>Select the measure(s) for comparison from the drop down</a:t>
            </a:r>
          </a:p>
          <a:p>
            <a:pPr indent="-227013">
              <a:spcAft>
                <a:spcPts val="600"/>
              </a:spcAft>
            </a:pPr>
            <a:r>
              <a:rPr lang="en-US" sz="1600">
                <a:solidFill>
                  <a:schemeClr val="accent1"/>
                </a:solidFill>
              </a:rPr>
              <a:t>Select US or Regional radio button</a:t>
            </a:r>
          </a:p>
          <a:p>
            <a:pPr indent="-227013">
              <a:spcAft>
                <a:spcPts val="600"/>
              </a:spcAft>
            </a:pPr>
            <a:r>
              <a:rPr lang="en-US" sz="1600">
                <a:solidFill>
                  <a:schemeClr val="accent1"/>
                </a:solidFill>
              </a:rPr>
              <a:t>View data on Map (with hover or in a list)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9AA5AA-7334-1F13-6FE9-78250DD8F44D}"/>
              </a:ext>
            </a:extLst>
          </p:cNvPr>
          <p:cNvSpPr/>
          <p:nvPr/>
        </p:nvSpPr>
        <p:spPr>
          <a:xfrm>
            <a:off x="5071417" y="3395787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1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8DB96D-4120-C2A7-BD32-2EFD82678886}"/>
              </a:ext>
            </a:extLst>
          </p:cNvPr>
          <p:cNvSpPr/>
          <p:nvPr/>
        </p:nvSpPr>
        <p:spPr>
          <a:xfrm>
            <a:off x="8918650" y="1946452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2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B42A73-881E-AA7D-8DAA-86F4BAD5E5EC}"/>
              </a:ext>
            </a:extLst>
          </p:cNvPr>
          <p:cNvSpPr/>
          <p:nvPr/>
        </p:nvSpPr>
        <p:spPr>
          <a:xfrm>
            <a:off x="10408568" y="3260321"/>
            <a:ext cx="365760" cy="36576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3</a:t>
            </a:r>
            <a:endParaRPr lang="en-US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0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B068-A950-7624-FB7F-55AE12A6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63" y="3192204"/>
            <a:ext cx="9601200" cy="457200"/>
          </a:xfrm>
        </p:spPr>
        <p:txBody>
          <a:bodyPr/>
          <a:lstStyle/>
          <a:p>
            <a:pPr algn="ctr"/>
            <a:r>
              <a:rPr lang="en-US"/>
              <a:t>Vignette 1 – live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991B5-C9E5-6FA2-D3DF-4D2967FF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CB33B-B8DC-E2B5-456C-AA2AC40A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590520-82B8-01D5-DB8B-36D9B7936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3F27-1C55-0548-B25D-68916F0B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Vignette 2. Explore State Approaches to Pharmacy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5A279-1E4C-98ED-A31E-DE63659F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42769-EF26-AA7C-FB2A-31B56747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611896-9C07-EDF0-7C22-85857ABF3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4376E65-DB77-7507-E9B3-10DA8F3182EE}"/>
              </a:ext>
            </a:extLst>
          </p:cNvPr>
          <p:cNvSpPr txBox="1">
            <a:spLocks/>
          </p:cNvSpPr>
          <p:nvPr/>
        </p:nvSpPr>
        <p:spPr>
          <a:xfrm>
            <a:off x="2943954" y="1448131"/>
            <a:ext cx="6324940" cy="4627177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vert="horz" wrap="square" lIns="182880" tIns="182880" rIns="182880" bIns="18288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5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accent1"/>
                </a:solidFill>
              </a:rPr>
              <a:t>A policy maker is interested in pharmacy costs in their state and is considering new strategies for pharmacy cost management. They are curious how other states approach pharmacy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800" b="1" i="1">
              <a:solidFill>
                <a:schemeClr val="accent1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i="1">
                <a:solidFill>
                  <a:schemeClr val="accent1"/>
                </a:solidFill>
              </a:rPr>
              <a:t>Solution: </a:t>
            </a:r>
            <a:r>
              <a:rPr lang="en-US" sz="1800">
                <a:solidFill>
                  <a:schemeClr val="accent1"/>
                </a:solidFill>
              </a:rPr>
              <a:t>Maybe they want to discuss strategies with colleagues from other states; they could…</a:t>
            </a:r>
          </a:p>
          <a:p>
            <a:pPr indent="-223838">
              <a:spcAft>
                <a:spcPts val="600"/>
              </a:spcAft>
            </a:pPr>
            <a:r>
              <a:rPr lang="en-US" sz="1800">
                <a:solidFill>
                  <a:schemeClr val="accent1"/>
                </a:solidFill>
              </a:rPr>
              <a:t>Identify a set of candidate states based on geography, relationships, etc. </a:t>
            </a:r>
          </a:p>
          <a:p>
            <a:pPr indent="-223838">
              <a:spcAft>
                <a:spcPts val="600"/>
              </a:spcAft>
            </a:pPr>
            <a:r>
              <a:rPr lang="en-US" sz="1800">
                <a:solidFill>
                  <a:schemeClr val="accent1"/>
                </a:solidFill>
              </a:rPr>
              <a:t>Profile candidate states based on characteristics that they may be able to leverage for cost savings (e.g., approach to PDL, pharmacy carve out, use of high-cost drugs—</a:t>
            </a:r>
            <a:r>
              <a:rPr lang="en-US" sz="1800" b="1" i="1">
                <a:solidFill>
                  <a:schemeClr val="accent1"/>
                </a:solidFill>
              </a:rPr>
              <a:t>these are in the tool</a:t>
            </a:r>
            <a:r>
              <a:rPr lang="en-US" sz="180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675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FD0BD6-5FEA-6114-2530-7E18A74F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502" y="1124726"/>
            <a:ext cx="6876860" cy="5565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93CCE-7265-5E97-1DF7-B9644998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Vignette 2. Explore State Approaches to Pharmacy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E7C5D-F84A-FA2D-A4C3-3266A45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BBA7F-BED1-AF16-9F64-A0E115BD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260980-6EAD-3F67-4AD6-183DF8C5C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C8AEEB2-7E97-F8B8-4EBF-FD303BCEE98A}"/>
              </a:ext>
            </a:extLst>
          </p:cNvPr>
          <p:cNvSpPr txBox="1">
            <a:spLocks/>
          </p:cNvSpPr>
          <p:nvPr/>
        </p:nvSpPr>
        <p:spPr>
          <a:xfrm>
            <a:off x="226488" y="1697627"/>
            <a:ext cx="4040118" cy="4245973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vert="horz" wrap="square" lIns="182880" tIns="182880" rIns="182880" bIns="18288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5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A5DD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ADE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800" b="1">
                <a:solidFill>
                  <a:schemeClr val="accent1"/>
                </a:solidFill>
              </a:rPr>
              <a:t>Candidate states: </a:t>
            </a:r>
            <a:r>
              <a:rPr lang="en-US" sz="1800">
                <a:solidFill>
                  <a:schemeClr val="accent1"/>
                </a:solidFill>
              </a:rPr>
              <a:t>AK, </a:t>
            </a:r>
            <a:r>
              <a:rPr lang="en-US" sz="1800" b="1">
                <a:solidFill>
                  <a:schemeClr val="accent4"/>
                </a:solidFill>
              </a:rPr>
              <a:t>CT</a:t>
            </a:r>
            <a:r>
              <a:rPr lang="en-US" sz="1800">
                <a:solidFill>
                  <a:schemeClr val="accent1"/>
                </a:solidFill>
              </a:rPr>
              <a:t>, ID, SC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800" b="1">
                <a:solidFill>
                  <a:schemeClr val="accent1"/>
                </a:solidFill>
              </a:rPr>
              <a:t>Does the state use a single PDL? </a:t>
            </a:r>
            <a:r>
              <a:rPr lang="en-US" sz="1600">
                <a:solidFill>
                  <a:schemeClr val="accent1"/>
                </a:solidFill>
              </a:rPr>
              <a:t>Single PDL is an important lever for states’ efforts to manage costs </a:t>
            </a:r>
            <a:endParaRPr lang="en-US" sz="180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800" b="1">
                <a:solidFill>
                  <a:schemeClr val="accent1"/>
                </a:solidFill>
              </a:rPr>
              <a:t>How is pharmacy managed in the state? </a:t>
            </a:r>
            <a:r>
              <a:rPr lang="en-US" sz="1600">
                <a:solidFill>
                  <a:schemeClr val="accent1"/>
                </a:solidFill>
              </a:rPr>
              <a:t>MCO, Hybrid, MCO carve out, FFS? Use the hover tool to get more detail about the system used in the state. </a:t>
            </a:r>
            <a:endParaRPr lang="en-US" sz="180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800" b="1">
                <a:solidFill>
                  <a:schemeClr val="accent1"/>
                </a:solidFill>
              </a:rPr>
              <a:t>Which drugs does the state spend the most on? </a:t>
            </a:r>
            <a:r>
              <a:rPr lang="en-US" sz="1800">
                <a:solidFill>
                  <a:schemeClr val="accent1"/>
                </a:solidFill>
              </a:rPr>
              <a:t>Select “products” and “cost” from the pull-down menus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63231-8635-BBD1-9DC3-1F880BD373E6}"/>
              </a:ext>
            </a:extLst>
          </p:cNvPr>
          <p:cNvSpPr/>
          <p:nvPr/>
        </p:nvSpPr>
        <p:spPr>
          <a:xfrm>
            <a:off x="6423853" y="1234440"/>
            <a:ext cx="365760" cy="36576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1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46311F-FE31-6BEE-2892-39B7ED3AA42A}"/>
              </a:ext>
            </a:extLst>
          </p:cNvPr>
          <p:cNvSpPr/>
          <p:nvPr/>
        </p:nvSpPr>
        <p:spPr>
          <a:xfrm>
            <a:off x="7409003" y="1733283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2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AE1823-1DA0-7E46-53F6-74DAFC217355}"/>
              </a:ext>
            </a:extLst>
          </p:cNvPr>
          <p:cNvSpPr/>
          <p:nvPr/>
        </p:nvSpPr>
        <p:spPr>
          <a:xfrm>
            <a:off x="11029291" y="2099043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3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040699-9267-7475-2F16-418AC4CD220C}"/>
              </a:ext>
            </a:extLst>
          </p:cNvPr>
          <p:cNvSpPr/>
          <p:nvPr/>
        </p:nvSpPr>
        <p:spPr>
          <a:xfrm>
            <a:off x="7112000" y="2924954"/>
            <a:ext cx="2484582" cy="50404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7DDF76-66F5-1E25-CE33-1EAA547A2210}"/>
              </a:ext>
            </a:extLst>
          </p:cNvPr>
          <p:cNvSpPr/>
          <p:nvPr/>
        </p:nvSpPr>
        <p:spPr>
          <a:xfrm>
            <a:off x="5664101" y="5920740"/>
            <a:ext cx="365760" cy="3657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4</a:t>
            </a:r>
            <a:endParaRPr lang="en-US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1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4A1B-276D-B541-783C-3B1C92F5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7404-6206-3168-08E6-45E46028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63" y="3192204"/>
            <a:ext cx="9601200" cy="457200"/>
          </a:xfrm>
        </p:spPr>
        <p:txBody>
          <a:bodyPr/>
          <a:lstStyle/>
          <a:p>
            <a:pPr algn="ctr"/>
            <a:r>
              <a:rPr lang="en-US"/>
              <a:t>Vignette 2 – live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C61C-4DFE-5E65-573E-CF798E47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0D890-9E3C-D07F-D8C9-7F683628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BCACA9-C5C4-4C9E-DE65-E3638AD20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3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A6A7A-5189-BA56-B2A8-2572AADED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8766-8A8E-26F0-E228-4C748D9B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63" y="3192204"/>
            <a:ext cx="9601200" cy="457200"/>
          </a:xfrm>
        </p:spPr>
        <p:txBody>
          <a:bodyPr/>
          <a:lstStyle/>
          <a:p>
            <a:pPr algn="ctr"/>
            <a:r>
              <a:rPr lang="en-US" sz="3600"/>
              <a:t>Public Link</a:t>
            </a:r>
            <a:br>
              <a:rPr lang="en-US" sz="2400"/>
            </a:br>
            <a:br>
              <a:rPr lang="en-US" sz="2400"/>
            </a:br>
            <a:r>
              <a:rPr lang="en-US" sz="2400">
                <a:hlinkClick r:id="rId2"/>
              </a:rPr>
              <a:t>https://centerforevidencebasedpolicy.org/medicaid-by-the-numbers</a:t>
            </a:r>
            <a:r>
              <a:rPr lang="en-US" sz="2400"/>
              <a:t> </a:t>
            </a:r>
            <a:br>
              <a:rPr lang="en-US" sz="2400"/>
            </a:b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90282-F02A-C95F-1110-123C9A90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6AA2B-DED6-AAF4-6191-95ABF653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19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A78471-825E-1DD0-28A1-308075F86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FE1A-BD6E-F296-C561-5990D8C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 Aims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7E55D-D812-5D75-9A51-630B9C71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/>
              <a:t>Introduction to two publicly available, interactive data dashboards with examples of how each may be used to inform actual policy questions </a:t>
            </a:r>
            <a:endParaRPr lang="en-US" sz="3200" b="1">
              <a:solidFill>
                <a:schemeClr val="accent1"/>
              </a:solidFill>
              <a:ea typeface="Lato"/>
              <a:cs typeface="Lato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352F7-E57E-5C8F-C85E-CD34EF6B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55E4-D64C-4B09-8399-D28A0A51B745}" type="datetime1">
              <a:rPr lang="en-US" smtClean="0"/>
              <a:t>4/21/2026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50100-9761-BB95-6CC3-CDD25082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2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23E4A-98AF-B961-38FA-09606BEF2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18267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C8DA-F8C0-31BD-A060-4998654D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OCID Child-wellbeing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688A0-017A-835E-63D8-ABA54D7E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9692"/>
            <a:ext cx="6590190" cy="4700016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Oregon Child Integrated Dataset (OCID)</a:t>
            </a:r>
          </a:p>
          <a:p>
            <a:r>
              <a:rPr lang="en-US"/>
              <a:t>Objective: Actionable Information for Policymaking in Oregon</a:t>
            </a:r>
          </a:p>
          <a:p>
            <a:r>
              <a:rPr lang="en-US"/>
              <a:t>Nonpartisan, objective resource to improve the well-being of all children in Oregon</a:t>
            </a:r>
          </a:p>
          <a:p>
            <a:r>
              <a:rPr lang="en-US"/>
              <a:t>Oregon-specific, cross-program data across childhood starting in 2001 </a:t>
            </a:r>
          </a:p>
          <a:p>
            <a:r>
              <a:rPr lang="en-US"/>
              <a:t>Responsive and accessible in-depth analyses and interactive data visualizations</a:t>
            </a:r>
          </a:p>
          <a:p>
            <a:r>
              <a:rPr lang="en-US"/>
              <a:t>Governed by state policymakers and guided by community leaders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F529-5816-1820-6499-9CAB0403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0E464-EA9C-A8E6-A215-B1B24DAA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20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91167-37A6-0AF8-C7F1-FABC37168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BA8FB66A-4396-4B94-1976-CC8C0EB71FA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340" y="2438421"/>
            <a:ext cx="4128263" cy="2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BC75-CF9C-59DD-CB4B-12657F03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Current Program Data in OCID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A0BB-1027-E369-83FC-A6B3FD7D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D29B1-CEA4-E254-0B88-51F6CD23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21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9FB11-A554-667B-EE44-6AAC078E2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3BA740-DB57-59E0-1665-3DA70FCB840D}"/>
              </a:ext>
            </a:extLst>
          </p:cNvPr>
          <p:cNvSpPr>
            <a:spLocks noGrp="1"/>
          </p:cNvSpPr>
          <p:nvPr/>
        </p:nvSpPr>
        <p:spPr>
          <a:xfrm>
            <a:off x="10665151" y="6397843"/>
            <a:ext cx="917249" cy="20268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05A4ECD-5625-AD9F-6E23-29CF3FF7B7CE}"/>
              </a:ext>
            </a:extLst>
          </p:cNvPr>
          <p:cNvSpPr txBox="1"/>
          <p:nvPr/>
        </p:nvSpPr>
        <p:spPr>
          <a:xfrm>
            <a:off x="609600" y="1216263"/>
            <a:ext cx="2003648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Oregon Department of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Human Services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Child maltreatment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Foster care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SNAP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TANF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Oregon Youth Authority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Allegations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Residential placement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B2CAD0F-2A85-03BE-7FDF-772155210649}"/>
              </a:ext>
            </a:extLst>
          </p:cNvPr>
          <p:cNvSpPr txBox="1"/>
          <p:nvPr/>
        </p:nvSpPr>
        <p:spPr>
          <a:xfrm>
            <a:off x="1870135" y="4813112"/>
            <a:ext cx="4040251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Oregon Health Authority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Babies First!/Maternity Case Management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Medicaid/CHIP claims and enrollment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Oregon birth &amp; death records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E5947-F59F-48BE-BE29-A4C1D23AA105}"/>
              </a:ext>
            </a:extLst>
          </p:cNvPr>
          <p:cNvGrpSpPr/>
          <p:nvPr/>
        </p:nvGrpSpPr>
        <p:grpSpPr>
          <a:xfrm>
            <a:off x="2880361" y="1301194"/>
            <a:ext cx="5281780" cy="3204718"/>
            <a:chOff x="1815968" y="1862949"/>
            <a:chExt cx="7752149" cy="40691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DD33C6-6175-8CD0-A0F7-5ADB13B8E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5"/>
            <a:stretch/>
          </p:blipFill>
          <p:spPr>
            <a:xfrm>
              <a:off x="1815968" y="1862949"/>
              <a:ext cx="7752149" cy="4069128"/>
            </a:xfrm>
            <a:prstGeom prst="rect">
              <a:avLst/>
            </a:prstGeom>
          </p:spPr>
        </p:pic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8E6CB3CA-61DB-4436-9FCE-22EB4DD5E238}"/>
                </a:ext>
              </a:extLst>
            </p:cNvPr>
            <p:cNvSpPr txBox="1"/>
            <p:nvPr/>
          </p:nvSpPr>
          <p:spPr>
            <a:xfrm>
              <a:off x="6263182" y="3161364"/>
              <a:ext cx="734060" cy="273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Safety</a:t>
              </a: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DB8DB85D-2AEA-451E-9E16-9253D617AF2B}"/>
                </a:ext>
              </a:extLst>
            </p:cNvPr>
            <p:cNvSpPr txBox="1"/>
            <p:nvPr/>
          </p:nvSpPr>
          <p:spPr>
            <a:xfrm>
              <a:off x="4110039" y="3161364"/>
              <a:ext cx="1162260" cy="273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Education</a:t>
              </a:r>
            </a:p>
          </p:txBody>
        </p: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2F1A0F6A-1DB7-4EBA-8946-BA1CB60EEDE2}"/>
                </a:ext>
              </a:extLst>
            </p:cNvPr>
            <p:cNvSpPr txBox="1"/>
            <p:nvPr/>
          </p:nvSpPr>
          <p:spPr>
            <a:xfrm>
              <a:off x="6341901" y="4137557"/>
              <a:ext cx="955218" cy="273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Housing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E74C408E-78DB-41CE-9EE6-FB3B471E27D3}"/>
                </a:ext>
              </a:extLst>
            </p:cNvPr>
            <p:cNvSpPr txBox="1"/>
            <p:nvPr/>
          </p:nvSpPr>
          <p:spPr>
            <a:xfrm>
              <a:off x="3870960" y="4137557"/>
              <a:ext cx="1077560" cy="273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Nutrition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0F0AA471-7E71-4C21-AC81-7C2BA23AF36C}"/>
                </a:ext>
              </a:extLst>
            </p:cNvPr>
            <p:cNvSpPr txBox="1"/>
            <p:nvPr/>
          </p:nvSpPr>
          <p:spPr>
            <a:xfrm>
              <a:off x="5299131" y="2392898"/>
              <a:ext cx="785821" cy="273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Health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99E4DA50-38D6-4581-8D5F-311AEBF75FA4}"/>
                </a:ext>
              </a:extLst>
            </p:cNvPr>
            <p:cNvSpPr txBox="1"/>
            <p:nvPr/>
          </p:nvSpPr>
          <p:spPr>
            <a:xfrm>
              <a:off x="5187376" y="4598718"/>
              <a:ext cx="1009332" cy="547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Early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42F38"/>
                  </a:solidFill>
                  <a:effectLst/>
                  <a:uLnTx/>
                  <a:uFillTx/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Learning</a:t>
              </a:r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F425158E-8D5A-FF9E-9276-67A4A0FA4E24}"/>
              </a:ext>
            </a:extLst>
          </p:cNvPr>
          <p:cNvSpPr txBox="1"/>
          <p:nvPr/>
        </p:nvSpPr>
        <p:spPr>
          <a:xfrm>
            <a:off x="6614840" y="4817249"/>
            <a:ext cx="3940181" cy="10926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Department of Early Learning and Care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Employment-related Day Care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Head Start/Oregon Pre-K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Healthy Families Oregon Home Visiting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3AEC1B0-A7C6-B057-A570-431E6C13863B}"/>
              </a:ext>
            </a:extLst>
          </p:cNvPr>
          <p:cNvSpPr txBox="1"/>
          <p:nvPr/>
        </p:nvSpPr>
        <p:spPr>
          <a:xfrm>
            <a:off x="689238" y="6228478"/>
            <a:ext cx="3461658" cy="184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Oregon Child Integrated Dataset at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42F38"/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ocid-cebp.org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771E0768-C74E-978E-DD9A-CB7C1FBCC285}"/>
              </a:ext>
            </a:extLst>
          </p:cNvPr>
          <p:cNvSpPr txBox="1"/>
          <p:nvPr/>
        </p:nvSpPr>
        <p:spPr>
          <a:xfrm>
            <a:off x="8403539" y="1462190"/>
            <a:ext cx="3215045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Oregon Department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Semibold"/>
                <a:ea typeface="Lato Light" panose="020F0502020204030203" pitchFamily="34" charset="0"/>
                <a:cs typeface="Lato Light" panose="020F0502020204030203" pitchFamily="34" charset="0"/>
              </a:rPr>
              <a:t>of Education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Assessments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Attendance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Graduation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Discipline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Disability status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Early Intervention/Early Childhood Special Education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English language proficiency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9th grade on-track to graduate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/>
                <a:ea typeface="Lato Light" panose="020F0502020204030203" pitchFamily="34" charset="0"/>
                <a:cs typeface="Lato Light" panose="020F0502020204030203" pitchFamily="34" charset="0"/>
              </a:rPr>
              <a:t>Student houselessness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6BE"/>
              </a:buClr>
              <a:buSzTx/>
              <a:buFont typeface="Lato" panose="020F0502020204030203" pitchFamily="34" charset="0"/>
              <a:buChar char="◦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42F38"/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1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7993-A75F-7C15-5AAF-B7A0310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OCID Child Well-being Dashboard Intent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7511-1A63-0803-8D9B-5BC4BEF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Create a central public resource for monitoring key indicators on how well our systems are working to support children and families in Oregon</a:t>
            </a:r>
          </a:p>
          <a:p>
            <a:r>
              <a:rPr lang="en-US"/>
              <a:t>Use evidence and policy relevance to drive content to better target policy decision making and inspire new questions, engagement, and inquiry</a:t>
            </a:r>
          </a:p>
          <a:p>
            <a:r>
              <a:rPr lang="en-US"/>
              <a:t>Leverage the cross-program and longitudinal data in OCID to provide a deeper understanding of selected indicators to allow policymakers to make better informed decisions</a:t>
            </a:r>
          </a:p>
          <a:p>
            <a:r>
              <a:rPr lang="en-US"/>
              <a:t>Engage subject matter experts within agencies and other key partners in building the dashboard to increase understanding of how the tool augments and enhances other measurement and transparency efforts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ADAD8-BD74-CD15-101E-06883CCE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E30ED-4BF8-4685-F34E-1EB55A10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3C57F6-676B-851F-C506-378DF94D3B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1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A7E10-DB9C-1F06-040C-A439F450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6DD4FC-083E-13F5-77C1-87760E93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465746"/>
            <a:ext cx="9601200" cy="457200"/>
          </a:xfrm>
        </p:spPr>
        <p:txBody>
          <a:bodyPr>
            <a:normAutofit fontScale="90000"/>
          </a:bodyPr>
          <a:lstStyle/>
          <a:p>
            <a:r>
              <a:rPr lang="en-US"/>
              <a:t>Future Development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61793C-F198-F047-1F76-21EA1F59C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7" y="1194547"/>
            <a:ext cx="10055553" cy="4686300"/>
          </a:xfrm>
        </p:spPr>
        <p:txBody>
          <a:bodyPr vert="horz" lIns="0" tIns="45720" rIns="0" bIns="45720" rtlCol="0" anchor="t">
            <a:noAutofit/>
          </a:bodyPr>
          <a:lstStyle/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Student houselessness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Juvenile commitment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School attendance</a:t>
            </a:r>
            <a:endParaRPr lang="en-US" sz="2200">
              <a:ea typeface="Lato"/>
              <a:cs typeface="Lato"/>
            </a:endParaRP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High school graduation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Prenatal care</a:t>
            </a:r>
            <a:endParaRPr lang="en-US" sz="2200">
              <a:ea typeface="Lato"/>
              <a:cs typeface="Lato"/>
            </a:endParaRP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Well-child visits, ages 0-3 (screening/developmental milestones)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Well-child visits, 3-17 (annual visits, incl. adolescent focus)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/>
              <a:t>3rd grade reading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>
                <a:ea typeface="Lato"/>
                <a:cs typeface="Lato"/>
              </a:rPr>
              <a:t>Behavioral health (self-harm)</a:t>
            </a:r>
          </a:p>
          <a:p>
            <a:pPr marL="519113" indent="-519113">
              <a:spcBef>
                <a:spcPts val="1200"/>
              </a:spcBef>
              <a:buFont typeface="+mj-lt"/>
              <a:buAutoNum type="arabicPeriod"/>
            </a:pPr>
            <a:r>
              <a:rPr lang="en-US" sz="2200">
                <a:ea typeface="Lato"/>
                <a:cs typeface="Lato"/>
              </a:rPr>
              <a:t>Early childhood/other (TBD)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2163-B930-D6D0-E174-7F1CD66D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150" y="6518795"/>
            <a:ext cx="917249" cy="20268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73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80C1-5EC0-C83A-308A-CAA2A3B9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4310-6AD7-69F2-FC95-A3CD23AA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Indicator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B581B-C19A-B99A-7396-C3BCA07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0"/>
            <a:ext cx="4678016" cy="4686300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Indicator page links</a:t>
            </a:r>
          </a:p>
          <a:p>
            <a:pPr lvl="1"/>
            <a:r>
              <a:rPr lang="en-US">
                <a:hlinkClick r:id="rId2"/>
              </a:rPr>
              <a:t>Juvenile commitment</a:t>
            </a:r>
            <a:endParaRPr lang="en-US"/>
          </a:p>
          <a:p>
            <a:pPr lvl="1"/>
            <a:r>
              <a:rPr lang="en-US">
                <a:hlinkClick r:id="rId3"/>
              </a:rPr>
              <a:t>Student houselessness</a:t>
            </a:r>
            <a:endParaRPr lang="en-US"/>
          </a:p>
          <a:p>
            <a:pPr lvl="1"/>
            <a:r>
              <a:rPr lang="en-US">
                <a:hlinkClick r:id="rId4"/>
              </a:rPr>
              <a:t>Regular attendance</a:t>
            </a:r>
            <a:endParaRPr lang="en-US"/>
          </a:p>
          <a:p>
            <a:pPr lvl="1"/>
            <a:r>
              <a:rPr lang="en-US">
                <a:hlinkClick r:id="rId5"/>
              </a:rPr>
              <a:t>High school graduation</a:t>
            </a:r>
            <a:endParaRPr lang="en-US"/>
          </a:p>
          <a:p>
            <a:pPr lvl="0">
              <a:buClr>
                <a:srgbClr val="3776BE"/>
              </a:buClr>
              <a:defRPr/>
            </a:pPr>
            <a:r>
              <a:rPr lang="en-US" b="1">
                <a:solidFill>
                  <a:srgbClr val="242F38"/>
                </a:solidFill>
              </a:rPr>
              <a:t>Features of each page</a:t>
            </a:r>
          </a:p>
          <a:p>
            <a:pPr lvl="1">
              <a:spcBef>
                <a:spcPts val="1800"/>
              </a:spcBef>
              <a:buClr>
                <a:srgbClr val="3776BE"/>
              </a:buClr>
              <a:buSzPct val="115000"/>
              <a:buFont typeface="Lato" panose="020F0502020204030203" pitchFamily="34" charset="0"/>
              <a:buChar char="◦"/>
              <a:defRPr/>
            </a:pPr>
            <a:r>
              <a:rPr lang="en-US" b="1" i="1">
                <a:solidFill>
                  <a:schemeClr val="accent1"/>
                </a:solidFill>
                <a:latin typeface="Lato"/>
              </a:rPr>
              <a:t>Background</a:t>
            </a:r>
            <a:r>
              <a:rPr lang="en-US" b="1">
                <a:solidFill>
                  <a:schemeClr val="accent1"/>
                </a:solidFill>
                <a:latin typeface="Lato"/>
              </a:rPr>
              <a:t>: </a:t>
            </a:r>
            <a:r>
              <a:rPr lang="en-US">
                <a:solidFill>
                  <a:schemeClr val="accent1"/>
                </a:solidFill>
                <a:latin typeface="Lato"/>
              </a:rPr>
              <a:t>Issue context, state trend, national comparison, indicator-specific deep dive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lvl="1"/>
            <a:r>
              <a:rPr lang="en-US" b="1" i="1" err="1">
                <a:solidFill>
                  <a:schemeClr val="bg1">
                    <a:lumMod val="65000"/>
                  </a:schemeClr>
                </a:solidFill>
              </a:rPr>
              <a:t>Sociodemographics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Can select multiple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Multiple geographies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Key child experiences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Resource list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Relevant OCID, agency, national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3226E-D789-4BBA-E30B-EC304583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C6066-0F77-5858-B43E-F30C55D85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176" y="2205990"/>
            <a:ext cx="6492849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924E-9EA1-2587-431D-97477AE4F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FE23-B4F7-D81A-95F9-84624BC3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Indicator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CCBF-D628-B9C2-50E5-2A433BB5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0"/>
            <a:ext cx="4678016" cy="4686300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Indicator page links</a:t>
            </a:r>
          </a:p>
          <a:p>
            <a:pPr lvl="1"/>
            <a:r>
              <a:rPr lang="en-US">
                <a:hlinkClick r:id="rId2"/>
              </a:rPr>
              <a:t>Juvenile commitment</a:t>
            </a:r>
            <a:endParaRPr lang="en-US"/>
          </a:p>
          <a:p>
            <a:pPr lvl="1"/>
            <a:r>
              <a:rPr lang="en-US">
                <a:hlinkClick r:id="rId3"/>
              </a:rPr>
              <a:t>Student houselessness</a:t>
            </a:r>
            <a:endParaRPr lang="en-US"/>
          </a:p>
          <a:p>
            <a:pPr lvl="1"/>
            <a:r>
              <a:rPr lang="en-US">
                <a:hlinkClick r:id="rId4"/>
              </a:rPr>
              <a:t>Regular attendance</a:t>
            </a:r>
            <a:endParaRPr lang="en-US"/>
          </a:p>
          <a:p>
            <a:pPr lvl="1"/>
            <a:r>
              <a:rPr lang="en-US">
                <a:hlinkClick r:id="rId5"/>
              </a:rPr>
              <a:t>High school graduation</a:t>
            </a:r>
            <a:endParaRPr lang="en-US"/>
          </a:p>
          <a:p>
            <a:pPr lvl="0">
              <a:buClr>
                <a:srgbClr val="3776BE"/>
              </a:buClr>
              <a:defRPr/>
            </a:pPr>
            <a:r>
              <a:rPr lang="en-US" b="1">
                <a:solidFill>
                  <a:srgbClr val="242F38"/>
                </a:solidFill>
              </a:rPr>
              <a:t>Features of each page</a:t>
            </a:r>
          </a:p>
          <a:p>
            <a:pPr lvl="1">
              <a:spcBef>
                <a:spcPts val="1800"/>
              </a:spcBef>
              <a:buClr>
                <a:srgbClr val="3776BE"/>
              </a:buClr>
              <a:buSzPct val="115000"/>
              <a:buFont typeface="Lato" panose="020F0502020204030203" pitchFamily="34" charset="0"/>
              <a:buChar char="◦"/>
              <a:defRPr/>
            </a:pPr>
            <a:r>
              <a:rPr lang="en-US" b="1" i="1">
                <a:solidFill>
                  <a:schemeClr val="bg1">
                    <a:lumMod val="65000"/>
                  </a:schemeClr>
                </a:solidFill>
                <a:latin typeface="Lato"/>
              </a:rPr>
              <a:t>Background</a:t>
            </a:r>
            <a:r>
              <a:rPr lang="en-US" b="1">
                <a:solidFill>
                  <a:schemeClr val="bg1">
                    <a:lumMod val="65000"/>
                  </a:schemeClr>
                </a:solidFill>
                <a:latin typeface="Lato"/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Lato"/>
              </a:rPr>
              <a:t>Issue context, state trend, national comparison, indicator-specific deep dive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lvl="1"/>
            <a:r>
              <a:rPr lang="en-US" b="1" i="1" err="1">
                <a:solidFill>
                  <a:schemeClr val="accent1"/>
                </a:solidFill>
              </a:rPr>
              <a:t>Sociodemographics</a:t>
            </a:r>
            <a:r>
              <a:rPr lang="en-US">
                <a:solidFill>
                  <a:schemeClr val="accent1"/>
                </a:solidFill>
              </a:rPr>
              <a:t>: Can select multiple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Multiple geographies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Key child experiences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Resource list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Relevant OCID, agency, national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DAF7D-17B5-2C6D-08C6-4595792D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CF81A-5E88-17E9-6550-CAB87825C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997" y="1498779"/>
            <a:ext cx="6331640" cy="44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C884-4AD4-3569-7C90-14DA7ABA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4F94-5BAF-2C84-63D1-AB3DB3CD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Indicator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7B25-7136-0528-8363-D60F1BCF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0"/>
            <a:ext cx="4678016" cy="4686300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Indicator page links</a:t>
            </a:r>
          </a:p>
          <a:p>
            <a:pPr lvl="1"/>
            <a:r>
              <a:rPr lang="en-US">
                <a:hlinkClick r:id="rId2"/>
              </a:rPr>
              <a:t>Juvenile commitment</a:t>
            </a:r>
            <a:endParaRPr lang="en-US"/>
          </a:p>
          <a:p>
            <a:pPr lvl="1"/>
            <a:r>
              <a:rPr lang="en-US">
                <a:hlinkClick r:id="rId3"/>
              </a:rPr>
              <a:t>Student houselessness</a:t>
            </a:r>
            <a:endParaRPr lang="en-US"/>
          </a:p>
          <a:p>
            <a:pPr lvl="1"/>
            <a:r>
              <a:rPr lang="en-US">
                <a:hlinkClick r:id="rId4"/>
              </a:rPr>
              <a:t>Regular attendance</a:t>
            </a:r>
            <a:endParaRPr lang="en-US"/>
          </a:p>
          <a:p>
            <a:pPr lvl="1"/>
            <a:r>
              <a:rPr lang="en-US">
                <a:hlinkClick r:id="rId5"/>
              </a:rPr>
              <a:t>High school graduation</a:t>
            </a:r>
            <a:endParaRPr lang="en-US"/>
          </a:p>
          <a:p>
            <a:pPr lvl="0">
              <a:buClr>
                <a:srgbClr val="3776BE"/>
              </a:buClr>
              <a:defRPr/>
            </a:pPr>
            <a:r>
              <a:rPr lang="en-US" b="1">
                <a:solidFill>
                  <a:srgbClr val="242F38"/>
                </a:solidFill>
              </a:rPr>
              <a:t>Features of each page</a:t>
            </a:r>
          </a:p>
          <a:p>
            <a:pPr lvl="1">
              <a:spcBef>
                <a:spcPts val="1800"/>
              </a:spcBef>
              <a:buClr>
                <a:srgbClr val="3776BE"/>
              </a:buClr>
              <a:buSzPct val="115000"/>
              <a:buFont typeface="Lato" panose="020F0502020204030203" pitchFamily="34" charset="0"/>
              <a:buChar char="◦"/>
              <a:defRPr/>
            </a:pPr>
            <a:r>
              <a:rPr lang="en-US" b="1" i="1">
                <a:solidFill>
                  <a:schemeClr val="bg1">
                    <a:lumMod val="65000"/>
                  </a:schemeClr>
                </a:solidFill>
                <a:latin typeface="Lato"/>
              </a:rPr>
              <a:t>Background</a:t>
            </a:r>
            <a:r>
              <a:rPr lang="en-US" b="1">
                <a:solidFill>
                  <a:schemeClr val="bg1">
                    <a:lumMod val="65000"/>
                  </a:schemeClr>
                </a:solidFill>
                <a:latin typeface="Lato"/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Lato"/>
              </a:rPr>
              <a:t>Issue context, state trend, national comparison, indicator-specific deep dive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lvl="1"/>
            <a:r>
              <a:rPr lang="en-US" b="1" i="1" err="1">
                <a:solidFill>
                  <a:schemeClr val="bg1">
                    <a:lumMod val="65000"/>
                  </a:schemeClr>
                </a:solidFill>
              </a:rPr>
              <a:t>Sociodemographics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Can select multiple</a:t>
            </a:r>
          </a:p>
          <a:p>
            <a:pPr lvl="1"/>
            <a:r>
              <a:rPr lang="en-US" b="1" i="1">
                <a:solidFill>
                  <a:schemeClr val="accent1"/>
                </a:solidFill>
              </a:rPr>
              <a:t>Multiple geographies</a:t>
            </a:r>
            <a:r>
              <a:rPr lang="en-US" b="1">
                <a:solidFill>
                  <a:schemeClr val="accent1"/>
                </a:solidFill>
              </a:rPr>
              <a:t>: </a:t>
            </a:r>
            <a:r>
              <a:rPr lang="en-US">
                <a:solidFill>
                  <a:schemeClr val="accent1"/>
                </a:solidFill>
              </a:rPr>
              <a:t>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Key child experiences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Resource list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Relevant OCID, agency, national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3746C-53BE-A2A0-1FFB-372699E2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B6451-C550-E49E-A0C2-8907F99E6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35" y="1146914"/>
            <a:ext cx="6236020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C4116-2AD8-B577-A088-FB0C05027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80CB-A69E-7AB4-B348-EFF4E66D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Indicator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D941-CC2D-2E1A-928C-FA059FFE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0"/>
            <a:ext cx="4678016" cy="4686300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Indicator page links</a:t>
            </a:r>
          </a:p>
          <a:p>
            <a:pPr lvl="1"/>
            <a:r>
              <a:rPr lang="en-US">
                <a:hlinkClick r:id="rId2"/>
              </a:rPr>
              <a:t>Juvenile commitment</a:t>
            </a:r>
            <a:endParaRPr lang="en-US"/>
          </a:p>
          <a:p>
            <a:pPr lvl="1"/>
            <a:r>
              <a:rPr lang="en-US">
                <a:hlinkClick r:id="rId3"/>
              </a:rPr>
              <a:t>Student houselessness</a:t>
            </a:r>
            <a:endParaRPr lang="en-US"/>
          </a:p>
          <a:p>
            <a:pPr lvl="1"/>
            <a:r>
              <a:rPr lang="en-US">
                <a:hlinkClick r:id="rId4"/>
              </a:rPr>
              <a:t>Regular attendance</a:t>
            </a:r>
            <a:endParaRPr lang="en-US"/>
          </a:p>
          <a:p>
            <a:pPr lvl="1"/>
            <a:r>
              <a:rPr lang="en-US">
                <a:hlinkClick r:id="rId5"/>
              </a:rPr>
              <a:t>High school graduation</a:t>
            </a:r>
            <a:endParaRPr lang="en-US"/>
          </a:p>
          <a:p>
            <a:pPr lvl="0">
              <a:buClr>
                <a:srgbClr val="3776BE"/>
              </a:buClr>
              <a:defRPr/>
            </a:pPr>
            <a:r>
              <a:rPr lang="en-US" b="1">
                <a:solidFill>
                  <a:srgbClr val="242F38"/>
                </a:solidFill>
              </a:rPr>
              <a:t>Features of each page</a:t>
            </a:r>
          </a:p>
          <a:p>
            <a:pPr lvl="1">
              <a:spcBef>
                <a:spcPts val="1800"/>
              </a:spcBef>
              <a:buClr>
                <a:srgbClr val="3776BE"/>
              </a:buClr>
              <a:buSzPct val="115000"/>
              <a:buFont typeface="Lato" panose="020F0502020204030203" pitchFamily="34" charset="0"/>
              <a:buChar char="◦"/>
              <a:defRPr/>
            </a:pPr>
            <a:r>
              <a:rPr lang="en-US" b="1" i="1">
                <a:solidFill>
                  <a:schemeClr val="bg1">
                    <a:lumMod val="65000"/>
                  </a:schemeClr>
                </a:solidFill>
                <a:latin typeface="Lato"/>
              </a:rPr>
              <a:t>Background</a:t>
            </a:r>
            <a:r>
              <a:rPr lang="en-US" b="1">
                <a:solidFill>
                  <a:schemeClr val="bg1">
                    <a:lumMod val="65000"/>
                  </a:schemeClr>
                </a:solidFill>
                <a:latin typeface="Lato"/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Lato"/>
              </a:rPr>
              <a:t>Issue context, state trend, national comparison, indicator-specific deep dive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lvl="1"/>
            <a:r>
              <a:rPr lang="en-US" b="1" i="1" err="1">
                <a:solidFill>
                  <a:schemeClr val="bg1">
                    <a:lumMod val="65000"/>
                  </a:schemeClr>
                </a:solidFill>
              </a:rPr>
              <a:t>Sociodemographics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Can select multiple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Multiple geographies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Specific to indicator</a:t>
            </a:r>
          </a:p>
          <a:p>
            <a:pPr lvl="1"/>
            <a:r>
              <a:rPr lang="en-US" b="1" i="1">
                <a:solidFill>
                  <a:schemeClr val="accent1"/>
                </a:solidFill>
              </a:rPr>
              <a:t>Key child experiences</a:t>
            </a:r>
            <a:r>
              <a:rPr lang="en-US">
                <a:solidFill>
                  <a:schemeClr val="accent1"/>
                </a:solidFill>
              </a:rPr>
              <a:t>: 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Resource list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Relevant OCID, agency, national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C45F-B1EE-27CE-6049-FAE6E900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BD0D9-6BEB-3C3B-0C4B-648B23341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7" y="2387168"/>
            <a:ext cx="6575034" cy="239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78D80-194C-974F-D077-2F90D45E5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0763-C0BD-912D-E391-83DCC328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Indicator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D78B-3BF9-03E0-D04D-95B07205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0"/>
            <a:ext cx="4678016" cy="4686300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Indicator page links</a:t>
            </a:r>
          </a:p>
          <a:p>
            <a:pPr lvl="1"/>
            <a:r>
              <a:rPr lang="en-US">
                <a:hlinkClick r:id="rId2"/>
              </a:rPr>
              <a:t>Juvenile commitment</a:t>
            </a:r>
            <a:endParaRPr lang="en-US"/>
          </a:p>
          <a:p>
            <a:pPr lvl="1"/>
            <a:r>
              <a:rPr lang="en-US">
                <a:hlinkClick r:id="rId3"/>
              </a:rPr>
              <a:t>Student houselessness</a:t>
            </a:r>
            <a:endParaRPr lang="en-US"/>
          </a:p>
          <a:p>
            <a:pPr lvl="1"/>
            <a:r>
              <a:rPr lang="en-US">
                <a:hlinkClick r:id="rId4"/>
              </a:rPr>
              <a:t>Regular attendance</a:t>
            </a:r>
            <a:endParaRPr lang="en-US"/>
          </a:p>
          <a:p>
            <a:pPr lvl="1"/>
            <a:r>
              <a:rPr lang="en-US">
                <a:hlinkClick r:id="rId5"/>
              </a:rPr>
              <a:t>High school graduation</a:t>
            </a:r>
            <a:endParaRPr lang="en-US"/>
          </a:p>
          <a:p>
            <a:pPr lvl="0">
              <a:buClr>
                <a:srgbClr val="3776BE"/>
              </a:buClr>
              <a:defRPr/>
            </a:pPr>
            <a:r>
              <a:rPr lang="en-US" b="1">
                <a:solidFill>
                  <a:srgbClr val="242F38"/>
                </a:solidFill>
              </a:rPr>
              <a:t>Features of each page</a:t>
            </a:r>
          </a:p>
          <a:p>
            <a:pPr lvl="1">
              <a:spcBef>
                <a:spcPts val="1800"/>
              </a:spcBef>
              <a:buClr>
                <a:srgbClr val="3776BE"/>
              </a:buClr>
              <a:buSzPct val="115000"/>
              <a:buFont typeface="Lato" panose="020F0502020204030203" pitchFamily="34" charset="0"/>
              <a:buChar char="◦"/>
              <a:defRPr/>
            </a:pPr>
            <a:r>
              <a:rPr lang="en-US" b="1" i="1">
                <a:solidFill>
                  <a:schemeClr val="bg1">
                    <a:lumMod val="65000"/>
                  </a:schemeClr>
                </a:solidFill>
                <a:latin typeface="Lato"/>
              </a:rPr>
              <a:t>Background</a:t>
            </a:r>
            <a:r>
              <a:rPr lang="en-US" b="1">
                <a:solidFill>
                  <a:schemeClr val="bg1">
                    <a:lumMod val="65000"/>
                  </a:schemeClr>
                </a:solidFill>
                <a:latin typeface="Lato"/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Lato"/>
              </a:rPr>
              <a:t>Issue context, state trend, national comparison, indicator-specific deep dive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lvl="1"/>
            <a:r>
              <a:rPr lang="en-US" b="1" i="1" err="1">
                <a:solidFill>
                  <a:schemeClr val="bg1">
                    <a:lumMod val="65000"/>
                  </a:schemeClr>
                </a:solidFill>
              </a:rPr>
              <a:t>Sociodemographics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Can select multiple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Multiple geographies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Specific to indicator</a:t>
            </a:r>
          </a:p>
          <a:p>
            <a:pPr lvl="1"/>
            <a:r>
              <a:rPr lang="en-US" b="1" i="1">
                <a:solidFill>
                  <a:schemeClr val="bg1">
                    <a:lumMod val="65000"/>
                  </a:schemeClr>
                </a:solidFill>
              </a:rPr>
              <a:t>Key child experiences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: Specific to indicator</a:t>
            </a:r>
          </a:p>
          <a:p>
            <a:pPr lvl="1"/>
            <a:r>
              <a:rPr lang="en-US" b="1" i="1">
                <a:solidFill>
                  <a:schemeClr val="accent1"/>
                </a:solidFill>
              </a:rPr>
              <a:t>Resource list</a:t>
            </a:r>
            <a:r>
              <a:rPr lang="en-US" b="1">
                <a:solidFill>
                  <a:schemeClr val="accent1"/>
                </a:solidFill>
              </a:rPr>
              <a:t>: </a:t>
            </a:r>
            <a:r>
              <a:rPr lang="en-US">
                <a:solidFill>
                  <a:schemeClr val="accent1"/>
                </a:solidFill>
              </a:rPr>
              <a:t>Relevant OCID, agency, national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57CE1-5513-440E-A103-0A70BD2F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BBA46-4A72-490A-A73A-9803D4918D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6354-F202-460B-8F68-5F315CEE8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815" y="1162879"/>
            <a:ext cx="3703983" cy="50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9B6AB-52E0-897E-3376-AFC8EDF70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D109-7F36-A078-7450-C60B828E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63" y="3192204"/>
            <a:ext cx="9601200" cy="457200"/>
          </a:xfrm>
        </p:spPr>
        <p:txBody>
          <a:bodyPr/>
          <a:lstStyle/>
          <a:p>
            <a:pPr algn="ctr"/>
            <a:r>
              <a:rPr lang="en-US" sz="3600"/>
              <a:t>OCID Child Well-being Dashboard Live Demo</a:t>
            </a:r>
            <a:br>
              <a:rPr lang="en-US" sz="2400"/>
            </a:br>
            <a:br>
              <a:rPr lang="en-US" sz="2400"/>
            </a:br>
            <a:r>
              <a:rPr lang="en-US" sz="2400">
                <a:hlinkClick r:id="rId2"/>
              </a:rPr>
              <a:t>https://www.ocid-cebp.org/child-well-being-dashboard/</a:t>
            </a:r>
            <a:r>
              <a:rPr lang="en-US" sz="2400"/>
              <a:t>  </a:t>
            </a:r>
            <a:br>
              <a:rPr lang="en-US" sz="2400"/>
            </a:b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8599-E2F1-0A67-BB3A-2C306B85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FFA9-D9C5-41D4-B14D-6965602388BA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0AED5-99CE-FFB8-4964-C5F0E3F9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29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1E9F7C-B999-C2E0-8DC2-9B6481705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94B80-231C-3C28-EB32-4521BB402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4707-E3EE-BD0A-8627-FAA533E6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062DD2-387C-591B-4208-0CEBE0B3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b="1"/>
              <a:t>Stop drowning in data. Start driving decisions.</a:t>
            </a:r>
            <a:r>
              <a:rPr lang="en-US"/>
              <a:t> </a:t>
            </a:r>
          </a:p>
          <a:p>
            <a:pPr fontAlgn="base"/>
            <a:r>
              <a:rPr lang="en-US"/>
              <a:t>Data is the backbone of smart policy, but the sheer volume of available information can obscure the path forward. </a:t>
            </a:r>
            <a:r>
              <a:rPr lang="en-US" b="1"/>
              <a:t>The Center for Evidence-based Policy</a:t>
            </a:r>
            <a:r>
              <a:rPr lang="en-US"/>
              <a:t> has developed several specialized public data dashboards. </a:t>
            </a:r>
          </a:p>
          <a:p>
            <a:pPr fontAlgn="base"/>
            <a:r>
              <a:rPr lang="en-US"/>
              <a:t>These resources were designed to transform complex datasets into clear, interactive visualizations that support smarter, evidence-driven policy decisions.</a:t>
            </a:r>
          </a:p>
          <a:p>
            <a:pPr fontAlgn="base"/>
            <a:r>
              <a:rPr lang="en-US"/>
              <a:t>Today we’ll demonstrate two: </a:t>
            </a:r>
          </a:p>
          <a:p>
            <a:pPr lvl="1" fontAlgn="base"/>
            <a:r>
              <a:rPr lang="en-US">
                <a:hlinkClick r:id="rId2"/>
              </a:rPr>
              <a:t>State Medicaid by the Numbers</a:t>
            </a:r>
            <a:endParaRPr lang="en-US"/>
          </a:p>
          <a:p>
            <a:pPr lvl="1" fontAlgn="base"/>
            <a:r>
              <a:rPr lang="en-US"/>
              <a:t>Oregon Child Integrated Dataset – </a:t>
            </a:r>
            <a:r>
              <a:rPr lang="en-US">
                <a:hlinkClick r:id="rId3"/>
              </a:rPr>
              <a:t>Child Well-being Dashboard</a:t>
            </a:r>
            <a:endParaRPr lang="en-US"/>
          </a:p>
          <a:p>
            <a:pPr marL="0" indent="0" fontAlgn="base">
              <a:buNone/>
            </a:pPr>
            <a:endParaRPr lang="en-US"/>
          </a:p>
          <a:p>
            <a:pPr marL="0" indent="0" algn="ctr">
              <a:buNone/>
            </a:pPr>
            <a:endParaRPr lang="en-US" sz="3200" b="1">
              <a:solidFill>
                <a:schemeClr val="accent1"/>
              </a:solidFill>
              <a:ea typeface="Lato"/>
              <a:cs typeface="Lato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EC3AA-13BF-8E3E-C449-C8D54B02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55E4-D64C-4B09-8399-D28A0A51B745}" type="datetime1">
              <a:rPr lang="en-US" smtClean="0"/>
              <a:t>4/21/2026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B50D8-78BB-B064-F6BE-1675D7C4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D7DD7F-B69B-42BB-966C-7582D99D0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06642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F199-8A7B-55B4-32D6-2D54BF79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Teams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7E16-D7CE-3D7D-0149-309B903BE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37A5DD"/>
                </a:solidFill>
              </a:rPr>
              <a:t>Medicaid by the Numbers</a:t>
            </a:r>
            <a:r>
              <a:rPr lang="en-US" b="1"/>
              <a:t>: </a:t>
            </a:r>
          </a:p>
          <a:p>
            <a:pPr lvl="1"/>
            <a:r>
              <a:rPr lang="en-US"/>
              <a:t>Hayley De Carolis, Chelsea Keating, David Radley, Morgan Reeder, Erin Sanborn, Nanda Vallamkondu, Dan Vizzini</a:t>
            </a:r>
          </a:p>
          <a:p>
            <a:pPr lvl="1"/>
            <a:endParaRPr lang="en-US"/>
          </a:p>
          <a:p>
            <a:r>
              <a:rPr lang="en-US" b="1">
                <a:solidFill>
                  <a:srgbClr val="37A5DD"/>
                </a:solidFill>
              </a:rPr>
              <a:t>OCID Child Well-being Dashboard</a:t>
            </a:r>
          </a:p>
          <a:p>
            <a:pPr lvl="1"/>
            <a:r>
              <a:rPr lang="en-US"/>
              <a:t>Jesse Baumgartner, Dylan Miksicek, Gretchen Morley, David Radley, Morgan Reeder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188C8-0005-E070-A2FE-0736C354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92D0-8710-2BF3-F6B8-07745D6F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3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4FE2-9202-D31D-53FF-C063B708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0B1D8-04D3-CC56-4883-4414F60E0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Medicaid Policy Matters</a:t>
            </a:r>
            <a:r>
              <a:rPr lang="en-US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70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FB51-DE90-0CF7-90B7-9BA70BC5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465D-3D2D-F04B-93C7-9143FD5D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31" y="213294"/>
            <a:ext cx="10972800" cy="1135611"/>
          </a:xfrm>
        </p:spPr>
        <p:txBody>
          <a:bodyPr>
            <a:normAutofit/>
          </a:bodyPr>
          <a:lstStyle/>
          <a:p>
            <a:r>
              <a:rPr lang="en-US">
                <a:latin typeface="Lato Heavy"/>
              </a:rPr>
              <a:t>Telehealth and Pediatric Screenings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B398-042A-1461-B77F-03893995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2850"/>
            <a:ext cx="10972800" cy="56234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latin typeface="Lato Black"/>
                <a:ea typeface="Lato Black"/>
                <a:cs typeface="Lato Black"/>
              </a:rPr>
              <a:t>Thursday, July 16, 2026 at 11:00am (PT)</a:t>
            </a:r>
            <a:endParaRPr lang="en-US"/>
          </a:p>
        </p:txBody>
      </p:sp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74C4CA0C-91A3-35EE-8ADD-91751D50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43" y="1897672"/>
            <a:ext cx="2486270" cy="24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7D13-242D-617E-4BA9-D8B3AC34B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51C1-403F-8113-57AC-F31DD8099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About the Center for Evidence-based Policy</a:t>
            </a:r>
          </a:p>
        </p:txBody>
      </p:sp>
    </p:spTree>
    <p:extLst>
      <p:ext uri="{BB962C8B-B14F-4D97-AF65-F5344CB8AC3E}">
        <p14:creationId xmlns:p14="http://schemas.microsoft.com/office/powerpoint/2010/main" val="248126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57228-724A-7027-F9B8-A153FD9D7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7BF7-7C86-D758-8D14-18A8CCB7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A5FF-CFC5-3CAD-ADA3-C038CC07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Rigorous</a:t>
            </a:r>
            <a:r>
              <a:rPr lang="en-US"/>
              <a:t> and </a:t>
            </a:r>
            <a:r>
              <a:rPr lang="en-US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neutral</a:t>
            </a:r>
            <a:r>
              <a:rPr lang="en-US"/>
              <a:t> research and technical assistance services to support state policymakers</a:t>
            </a:r>
          </a:p>
          <a:p>
            <a:r>
              <a:rPr lang="en-US" sz="2400"/>
              <a:t>Evidence review and synthesis</a:t>
            </a:r>
          </a:p>
          <a:p>
            <a:pPr>
              <a:spcBef>
                <a:spcPts val="600"/>
              </a:spcBef>
            </a:pPr>
            <a:r>
              <a:rPr lang="en-US" sz="2400"/>
              <a:t>Data analytics including administrative data integration, management, and analysis</a:t>
            </a:r>
          </a:p>
          <a:p>
            <a:pPr>
              <a:spcBef>
                <a:spcPts val="600"/>
              </a:spcBef>
            </a:pPr>
            <a:r>
              <a:rPr lang="en-US" sz="2400"/>
              <a:t>Policy analysis</a:t>
            </a:r>
          </a:p>
          <a:p>
            <a:pPr>
              <a:spcBef>
                <a:spcPts val="600"/>
              </a:spcBef>
            </a:pPr>
            <a:r>
              <a:rPr lang="en-US" sz="2400"/>
              <a:t>Technical assistance (operational and process-related)</a:t>
            </a:r>
          </a:p>
          <a:p>
            <a:pPr>
              <a:spcBef>
                <a:spcPts val="600"/>
              </a:spcBef>
            </a:pPr>
            <a:r>
              <a:rPr lang="en-US" sz="2400"/>
              <a:t>Trainings and workshops on evidence-based decision making</a:t>
            </a:r>
            <a:endParaRPr lang="en-US" sz="2400">
              <a:ea typeface="Lato"/>
              <a:cs typeface="La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F594-290B-71A4-1AA5-5E0088F7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4986-6504-4E0D-B5A9-53AFEE41D9C7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64DFF-8D3D-D28D-AEBE-4A10A297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311AED-27D2-B284-2085-259AB8BB0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Center for Evidence-based Policy</a:t>
            </a:r>
          </a:p>
        </p:txBody>
      </p:sp>
    </p:spTree>
    <p:extLst>
      <p:ext uri="{BB962C8B-B14F-4D97-AF65-F5344CB8AC3E}">
        <p14:creationId xmlns:p14="http://schemas.microsoft.com/office/powerpoint/2010/main" val="373406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EBD1-933A-3981-D7E4-A9FEA514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3D63-647D-1F2A-4DFA-A4D741F2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40 States Served Since 2003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4917-EDE4-CFAF-AB16-578DEC24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E64C-014A-4ECD-B1F6-F448E598F16C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B8D5-64CF-FC92-0C91-008E2417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65F395-FAA7-D466-5BEB-D2555D690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Center for Evidence-based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6EC465-E852-8641-1FEE-4FE7AEDD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22195" y="1306454"/>
            <a:ext cx="7547609" cy="5114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4643ED-8649-3A3C-FCFB-F5D2BF37E83F}"/>
              </a:ext>
            </a:extLst>
          </p:cNvPr>
          <p:cNvSpPr txBox="1"/>
          <p:nvPr/>
        </p:nvSpPr>
        <p:spPr>
          <a:xfrm>
            <a:off x="9525000" y="4765159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States served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C8A081-63E6-2AD1-FF01-1D3BF3F84EBC}"/>
              </a:ext>
            </a:extLst>
          </p:cNvPr>
          <p:cNvSpPr/>
          <p:nvPr/>
        </p:nvSpPr>
        <p:spPr>
          <a:xfrm>
            <a:off x="9220200" y="4800600"/>
            <a:ext cx="307879" cy="29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AF402-F4B7-17C2-6FBC-176BFE05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C7A9-D9C4-8894-E655-A909D150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7781"/>
            <a:ext cx="9601200" cy="457200"/>
          </a:xfrm>
        </p:spPr>
        <p:txBody>
          <a:bodyPr/>
          <a:lstStyle/>
          <a:p>
            <a:r>
              <a:rPr lang="en-US"/>
              <a:t>About Our Organization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12970D-7FBB-896C-2FF7-8D30FE72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Established in 2003 at Oregon Health &amp; Science University</a:t>
            </a:r>
          </a:p>
          <a:p>
            <a:r>
              <a:rPr lang="en-US" sz="2400"/>
              <a:t>Our work is driven by states, 90% in Medicaid </a:t>
            </a:r>
          </a:p>
          <a:p>
            <a:r>
              <a:rPr lang="en-US" sz="2400"/>
              <a:t>We are not funded by industry or associations</a:t>
            </a:r>
          </a:p>
          <a:p>
            <a:r>
              <a:rPr lang="en-US" sz="2400"/>
              <a:t>We are nonpartisan and we do not lobby </a:t>
            </a:r>
          </a:p>
          <a:p>
            <a:r>
              <a:rPr lang="en-US" sz="2400"/>
              <a:t>Our work is typically proprietary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63D0E-68BA-50D2-354B-D95E8930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79817"/>
            <a:ext cx="1825951" cy="202680"/>
          </a:xfrm>
        </p:spPr>
        <p:txBody>
          <a:bodyPr/>
          <a:lstStyle/>
          <a:p>
            <a:fld id="{CD1BA115-02C2-4FE0-A5FA-89A143E564B2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A7226-E2ED-E71F-0C18-E44FB701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150" y="6479817"/>
            <a:ext cx="917249" cy="202680"/>
          </a:xfrm>
        </p:spPr>
        <p:txBody>
          <a:bodyPr/>
          <a:lstStyle/>
          <a:p>
            <a:fld id="{023BBA46-4A72-490A-A73A-9803D4918D51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209175-1462-B15E-47B1-31A25950B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18710"/>
            <a:ext cx="4708525" cy="203200"/>
          </a:xfrm>
        </p:spPr>
        <p:txBody>
          <a:bodyPr/>
          <a:lstStyle/>
          <a:p>
            <a:r>
              <a:rPr lang="en-US"/>
              <a:t>Center for Evidence-based Policy</a:t>
            </a:r>
          </a:p>
        </p:txBody>
      </p:sp>
    </p:spTree>
    <p:extLst>
      <p:ext uri="{BB962C8B-B14F-4D97-AF65-F5344CB8AC3E}">
        <p14:creationId xmlns:p14="http://schemas.microsoft.com/office/powerpoint/2010/main" val="204540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871A-9078-71C1-5C35-9E5C2ABF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Are We?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2E99-8B3F-74D2-32F1-F74F21B9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D80E-C74F-4F9F-B062-448E77BAF5D4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B2AD8-DC02-5898-8EC4-005AF311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BA46-4A72-490A-A73A-9803D4918D51}" type="slidenum">
              <a:rPr lang="en-US" smtClean="0"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767A27-C2E9-7579-8E46-F47534B9A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Center for Evidence-based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029BF-A8F8-CFED-6C41-FC1E95374409}"/>
              </a:ext>
            </a:extLst>
          </p:cNvPr>
          <p:cNvSpPr txBox="1"/>
          <p:nvPr/>
        </p:nvSpPr>
        <p:spPr>
          <a:xfrm>
            <a:off x="8290559" y="1582779"/>
            <a:ext cx="3291840" cy="4367074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wrap="square" lIns="182880" tIns="182880" rIns="182880" bIns="18288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cap="all">
                <a:solidFill>
                  <a:srgbClr val="37A5DD"/>
                </a:solidFill>
                <a:latin typeface="Lato Heavy"/>
                <a:ea typeface="Lato Heavy" panose="020F0502020204030203" pitchFamily="34" charset="0"/>
                <a:cs typeface="Lato Heavy" panose="020F0502020204030203" pitchFamily="34" charset="0"/>
              </a:rPr>
              <a:t>Today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7A5DD"/>
              </a:solidFill>
              <a:effectLst/>
              <a:uLnTx/>
              <a:uFillTx/>
              <a:latin typeface="Lato Heavy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defTabSz="457200">
              <a:defRPr/>
            </a:pPr>
            <a:endParaRPr lang="en-US" sz="1600">
              <a:solidFill>
                <a:srgbClr val="455B65"/>
              </a:solidFill>
              <a:latin typeface="Lato Light"/>
              <a:ea typeface="Lato Light"/>
              <a:cs typeface="Lato Light"/>
            </a:endParaRPr>
          </a:p>
          <a:p>
            <a:pPr marL="285750" indent="-285750" defTabSz="457200"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  <a:ea typeface="Lato"/>
                <a:cs typeface="Lato"/>
              </a:rPr>
              <a:t>David Radley</a:t>
            </a:r>
            <a:endParaRPr lang="en-US" sz="2000">
              <a:solidFill>
                <a:srgbClr val="33444B"/>
              </a:solidFill>
              <a:latin typeface="Lato"/>
              <a:ea typeface="Lato"/>
              <a:cs typeface="Lato"/>
            </a:endParaRPr>
          </a:p>
          <a:p>
            <a:pPr marL="285750" indent="-285750" defTabSz="457200">
              <a:defRPr/>
            </a:pPr>
            <a:r>
              <a:rPr lang="en-US" sz="1600">
                <a:solidFill>
                  <a:srgbClr val="455B65"/>
                </a:solidFill>
                <a:latin typeface="Lato Light"/>
                <a:ea typeface="Lato Light"/>
                <a:cs typeface="Lato Light"/>
              </a:rPr>
              <a:t>	Director - Data &amp; Analytics</a:t>
            </a:r>
            <a:endParaRPr lang="en-US">
              <a:ea typeface="Lato"/>
              <a:cs typeface="Lato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>
              <a:solidFill>
                <a:srgbClr val="455B65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55B65"/>
                </a:solidFill>
                <a:latin typeface="Lato"/>
              </a:rPr>
              <a:t>Dylan </a:t>
            </a:r>
            <a:r>
              <a:rPr lang="en-US" sz="2000" err="1">
                <a:solidFill>
                  <a:srgbClr val="455B65"/>
                </a:solidFill>
                <a:latin typeface="Lato"/>
              </a:rPr>
              <a:t>Miksicek</a:t>
            </a:r>
            <a:endParaRPr lang="en-US" err="1">
              <a:solidFill>
                <a:srgbClr val="33444B"/>
              </a:solidFill>
              <a:latin typeface="Lato"/>
              <a:ea typeface="Lato"/>
              <a:cs typeface="Lato"/>
            </a:endParaRPr>
          </a:p>
          <a:p>
            <a:pPr marL="285750" indent="-285750"/>
            <a:r>
              <a:rPr lang="en-US" sz="1600">
                <a:solidFill>
                  <a:srgbClr val="455B65"/>
                </a:solidFill>
                <a:latin typeface="Lato Light"/>
                <a:ea typeface="Lato Light"/>
                <a:cs typeface="Lato Light"/>
              </a:rPr>
              <a:t>	Research Associate</a:t>
            </a:r>
            <a:endParaRPr lang="en-US">
              <a:ea typeface="Lato"/>
              <a:cs typeface="Lato"/>
            </a:endParaRPr>
          </a:p>
          <a:p>
            <a:pPr marL="285750" indent="-285750"/>
            <a:endParaRPr lang="en-US" sz="1000">
              <a:solidFill>
                <a:srgbClr val="455B65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55B65"/>
                </a:solidFill>
              </a:rPr>
              <a:t>Morgan Reader</a:t>
            </a:r>
            <a:endParaRPr lang="en-US" sz="2000">
              <a:solidFill>
                <a:srgbClr val="455B65"/>
              </a:solidFill>
              <a:ea typeface="Lato"/>
              <a:cs typeface="Lato"/>
            </a:endParaRPr>
          </a:p>
          <a:p>
            <a:pPr marL="285750" indent="-285750"/>
            <a:r>
              <a:rPr lang="en-US" sz="1000">
                <a:solidFill>
                  <a:srgbClr val="455B65"/>
                </a:solidFill>
                <a:latin typeface="Lato Light"/>
                <a:ea typeface="Lato Light"/>
                <a:cs typeface="Lato Light"/>
              </a:rPr>
              <a:t>       	 </a:t>
            </a:r>
            <a:r>
              <a:rPr lang="en-US" sz="1600">
                <a:solidFill>
                  <a:srgbClr val="455B65"/>
                </a:solidFill>
                <a:latin typeface="Lato Light"/>
                <a:ea typeface="Lato Light"/>
                <a:cs typeface="Lato Light"/>
              </a:rPr>
              <a:t>Data Visualization</a:t>
            </a:r>
            <a:endParaRPr lang="en-US" sz="1600" err="1">
              <a:solidFill>
                <a:srgbClr val="455B65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>
              <a:solidFill>
                <a:srgbClr val="455B65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55B65"/>
                </a:solidFill>
                <a:latin typeface="Lato"/>
              </a:rPr>
              <a:t>Pam Curtis</a:t>
            </a:r>
            <a:br>
              <a:rPr lang="en-US" sz="2000">
                <a:latin typeface="Lato"/>
              </a:rPr>
            </a:br>
            <a:r>
              <a:rPr lang="en-US" sz="1600">
                <a:solidFill>
                  <a:srgbClr val="455B65"/>
                </a:solidFill>
                <a:latin typeface="Lato Light"/>
                <a:ea typeface="Lato Light"/>
                <a:cs typeface="Lato Light"/>
              </a:rPr>
              <a:t>Director</a:t>
            </a:r>
          </a:p>
          <a:p>
            <a:pPr marL="285750" indent="-285750"/>
            <a:endParaRPr lang="en-US" sz="1000">
              <a:solidFill>
                <a:srgbClr val="455B65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55B65"/>
                </a:solidFill>
                <a:latin typeface="Lato"/>
              </a:rPr>
              <a:t>Kelsey Platt</a:t>
            </a:r>
            <a:br>
              <a:rPr lang="en-US" sz="2000">
                <a:latin typeface="Lato"/>
              </a:rPr>
            </a:br>
            <a:r>
              <a:rPr lang="en-US" sz="1600">
                <a:solidFill>
                  <a:srgbClr val="455B65"/>
                </a:solidFill>
                <a:latin typeface="Lato Light"/>
                <a:ea typeface="Lato Light"/>
                <a:cs typeface="Lato Light"/>
              </a:rPr>
              <a:t>Project Coordinator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624CA-18C8-30A2-BA60-F6E002C8A82D}"/>
              </a:ext>
            </a:extLst>
          </p:cNvPr>
          <p:cNvSpPr txBox="1"/>
          <p:nvPr/>
        </p:nvSpPr>
        <p:spPr>
          <a:xfrm>
            <a:off x="609600" y="1582779"/>
            <a:ext cx="3291840" cy="4367074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wrap="square" lIns="182880" tIns="182880" rIns="182880" bIns="18288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cap="all">
                <a:solidFill>
                  <a:srgbClr val="37A5DD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Our</a:t>
            </a:r>
            <a:r>
              <a:rPr kumimoji="0" lang="en-US" b="0" i="0" u="none" strike="noStrike" kern="1200" cap="all" spc="0" normalizeH="0" noProof="0">
                <a:ln>
                  <a:noFill/>
                </a:ln>
                <a:solidFill>
                  <a:srgbClr val="37A5DD"/>
                </a:solidFill>
                <a:effectLst/>
                <a:uLnTx/>
                <a:uFillTx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Staff</a:t>
            </a:r>
            <a:endParaRPr kumimoji="0" lang="en-US" sz="2400" b="0" i="0" u="none" strike="noStrike" kern="1200" cap="all" spc="0" normalizeH="0" noProof="0">
              <a:ln>
                <a:noFill/>
              </a:ln>
              <a:solidFill>
                <a:srgbClr val="37A5DD"/>
              </a:solidFill>
              <a:effectLst/>
              <a:uLnTx/>
              <a:uFillTx/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Systematic reviewers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Policy analysts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Physicians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Pharmacists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Nurses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Genetics professionals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Epidemiologists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Librarians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55B65"/>
                </a:solidFill>
                <a:latin typeface="Lato"/>
              </a:rPr>
              <a:t>Data scientists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55B65"/>
                </a:solidFill>
                <a:latin typeface="Lato"/>
              </a:rPr>
              <a:t>Technical editors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Researchers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55B65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55B65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B2C32-48DF-369A-CA29-B59071EB4C16}"/>
              </a:ext>
            </a:extLst>
          </p:cNvPr>
          <p:cNvSpPr txBox="1"/>
          <p:nvPr/>
        </p:nvSpPr>
        <p:spPr>
          <a:xfrm>
            <a:off x="4450080" y="1568824"/>
            <a:ext cx="3291840" cy="4367074"/>
          </a:xfrm>
          <a:prstGeom prst="rect">
            <a:avLst/>
          </a:prstGeom>
          <a:solidFill>
            <a:schemeClr val="accent2">
              <a:alpha val="7000"/>
            </a:schemeClr>
          </a:solidFill>
          <a:ln>
            <a:noFill/>
          </a:ln>
        </p:spPr>
        <p:txBody>
          <a:bodyPr wrap="square" lIns="182880" tIns="182880" rIns="182880" bIns="182880" rtlCol="0" anchor="t">
            <a:no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cap="all">
                <a:solidFill>
                  <a:srgbClr val="37A5DD"/>
                </a:solidFill>
                <a:latin typeface="Lato Heavy"/>
                <a:ea typeface="Lato Heavy" panose="020F0502020204030203" pitchFamily="34" charset="0"/>
                <a:cs typeface="Lato Heavy" panose="020F0502020204030203" pitchFamily="34" charset="0"/>
              </a:rPr>
              <a:t>Our Work in 2025</a:t>
            </a:r>
            <a:endParaRPr lang="en-US" cap="all">
              <a:solidFill>
                <a:srgbClr val="33444B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  <a:tabLst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Produced 50 evidence reports</a:t>
            </a:r>
          </a:p>
          <a:p>
            <a:pPr marL="285750" indent="-285750" defTabSz="457200">
              <a:buFont typeface="Arial,Sans-Serif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23 policy briefs</a:t>
            </a: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  <a:tabLst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Researched 40 topics</a:t>
            </a:r>
          </a:p>
          <a:p>
            <a:pPr marL="285750" marR="0" lvl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  <a:tabLst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Screened over 30,000 titles and abstracts</a:t>
            </a:r>
          </a:p>
          <a:p>
            <a:pPr marL="285750" indent="-285750" defTabSz="457200">
              <a:buFont typeface="Arial,Sans-Serif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11 surveillance reports</a:t>
            </a:r>
          </a:p>
          <a:p>
            <a:pPr marL="285750" indent="-285750" defTabSz="457200">
              <a:buFont typeface="Arial,Sans-Serif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Graded 600 articles for quality</a:t>
            </a:r>
          </a:p>
          <a:p>
            <a:pPr marL="285750" indent="-285750" defTabSz="457200">
              <a:buFont typeface="Arial,Sans-Serif"/>
              <a:buChar char="•"/>
              <a:defRPr/>
            </a:pPr>
            <a:r>
              <a:rPr lang="en-US" sz="2000">
                <a:solidFill>
                  <a:srgbClr val="455B65"/>
                </a:solidFill>
                <a:latin typeface="Lato"/>
              </a:rPr>
              <a:t>180 unique projects</a:t>
            </a:r>
          </a:p>
        </p:txBody>
      </p:sp>
    </p:spTree>
    <p:extLst>
      <p:ext uri="{BB962C8B-B14F-4D97-AF65-F5344CB8AC3E}">
        <p14:creationId xmlns:p14="http://schemas.microsoft.com/office/powerpoint/2010/main" val="4912927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8BCB2-59B2-9F1C-8ED4-343FEAD4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8313-4EB5-7190-8FEF-EF277C281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6441" y="2161787"/>
            <a:ext cx="8045959" cy="1828800"/>
          </a:xfrm>
        </p:spPr>
        <p:txBody>
          <a:bodyPr>
            <a:normAutofit fontScale="90000"/>
          </a:bodyPr>
          <a:lstStyle/>
          <a:p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 Black"/>
                <a:ea typeface="Lato Black"/>
                <a:cs typeface="Lato Black"/>
              </a:rPr>
              <a:t>Medicaid Policy Matters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455B65"/>
                </a:solidFill>
                <a:effectLst/>
                <a:uLnTx/>
                <a:uFillTx/>
                <a:latin typeface="Lato Light"/>
                <a:ea typeface="Lato Light"/>
                <a:cs typeface="Lato Light"/>
              </a:rPr>
              <a:t> Webinar Series</a:t>
            </a:r>
            <a:br>
              <a:rPr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br>
              <a:rPr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>
                <a:latin typeface="Lato Heavy"/>
              </a:rPr>
              <a:t>Using Public Dashboards to Support Evidence-based Decisions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A9FC7-9381-7F80-7CBD-C40B6A431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ea typeface="Lato Light"/>
                <a:cs typeface="Lato Light"/>
              </a:rPr>
              <a:t>April 21,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METHOD" val="pptx_export_from_biorender"/>
  <p:tag name="ILLUSTRATIONID" val="68092a94ec4dfd1f7f7fa3c9"/>
  <p:tag name="SLIDEID" val="b7ed00c2-e234-450e-abb1-82ad0ba6d436"/>
  <p:tag name="VERSION" val="1745431191916"/>
  <p:tag name="TITLE" val="Industry • Discovery • Conference: Research Findings (IMRAD Format)"/>
  <p:tag name="CREATORNAME" val="Heather Mcconnell"/>
  <p:tag name="DATEINSERTED" val="1745431225056"/>
  <p:tag name="DPI" val="300"/>
  <p:tag name="BIOJSON" val="{&quot;id&quot;:&quot;af808c00-5f11-4f11-938a-b01301bf226a&quot;,&quot;objects&quot;:{&quot;b7ed00c2-e234-450e-abb1-82ad0ba6d436&quot;:{&quot;id&quot;:&quot;b7ed00c2-e234-450e-abb1-82ad0ba6d436&quot;,&quot;type&quot;:&quot;FIGURE_OBJECT&quot;,&quot;document&quot;:{&quot;type&quot;:&quot;FIGURE&quot;,&quot;canvasType&quot;:&quot;FIGURE&quot;,&quot;units&quot;:&quot;cm&quot;,&quot;title&quot;:&quot;Agenda&quot;,&quot;aspectRatio&quot;:1.7777777777777777},&quot;parent&quot;:{&quot;type&quot;:&quot;DOCUMENT&quot;,&quot;parentId&quot;:&quot;af808c00-5f11-4f11-938a-b01301bf226a&quot;,&quot;order&quot;:&quot;74&quot;},&quot;source&quot;:{&quot;id&quot;:&quot;670fec1d3441cb01bf892654&quot;,&quot;type&quot;:&quot;TEMPLATES&quot;}},&quot;5707b794-3741-4775-b873-ed4bd651eb43&quot;:{&quot;id&quot;:&quot;5707b794-3741-4775-b873-ed4bd651eb43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1280.1259842519682,&quot;y&quot;:720.0708661417322}},&quot;pathStyles&quot;:[{&quot;type&quot;:&quot;FILL&quot;,&quot;fillStyle&quot;:&quot;rgba(0,0,0,0)&quot;}],&quot;parent&quot;:{&quot;type&quot;:&quot;FRAME&quot;,&quot;parentId&quot;:&quot;b7ed00c2-e234-450e-abb1-82ad0ba6d436&quot;,&quot;order&quot;:&quot;5&quot;}},&quot;6a783c40-6f5e-43a2-a2c9-546008d8df55&quot;:{&quot;id&quot;:&quot;6a783c40-6f5e-43a2-a2c9-546008d8df55&quot;,&quot;type&quot;:&quot;FIGURE_OBJECT&quot;,&quot;relativeTransform&quot;:{&quot;translate&quot;:{&quot;x&quot;:-309.74374951005575,&quot;y&quot;:41.705218192572744},&quot;rotate&quot;:0,&quot;skewX&quot;:0,&quot;scale&quot;:{&quot;x&quot;:1,&quot;y&quot;:1}},&quot;text&quot;:{&quot;textData&quot;:{&quot;lineSpacing&quot;:&quot;double&quot;,&quot;alignment&quot;:&quot;left&quot;,&quot;verticalAlign&quot;:&quot;TOP&quot;,&quot;lines&quot;:[{&quot;textIndent&quot;:{&quot;type&quot;:&quot;number&quot;,&quot;indent&quot;:1,&quot;symbol&quot;:&quot;1.&quot;,&quot;unit&quot;:&quot;levels&quot;},&quot;runs&quot;:[{&quot;style&quot;:{&quot;fontWeight&quot;:&quot;normal&quot;,&quot;fontStyle&quot;:&quot;normal&quot;,&quot;fontSize&quot;:26.666666666666664,&quot;fontFamily&quot;:&quot;Roboto&quot;,&quot;color&quot;:&quot;rgba(112,112,113,1)&quot;,&quot;decoration&quot;:&quot;none&quot;},&quot;range&quot;:[0,11]}],&quot;text&quot;:&quot;Introduction&quot;,&quot;baseStyle&quot;:{&quot;fontFamily&quot;:&quot;Roboto&quot;,&quot;fontSize&quot;:26.666666666666664,&quot;color&quot;:&quot;rgba(112,112,113,1)&quot;,&quot;fontWeight&quot;:&quot;normal&quot;,&quot;fontStyle&quot;:&quot;normal&quot;,&quot;decoration&quot;:&quot;none&quot;,&quot;script&quot;:&quot;none&quot;}},{&quot;textIndent&quot;:{&quot;type&quot;:&quot;number&quot;,&quot;indent&quot;:1,&quot;symbol&quot;:&quot;2.&quot;,&quot;unit&quot;:&quot;levels&quot;},&quot;runs&quot;:[{&quot;style&quot;:{&quot;fontWeight&quot;:&quot;normal&quot;,&quot;fontStyle&quot;:&quot;normal&quot;,&quot;fontSize&quot;:26.666666666666664,&quot;fontFamily&quot;:&quot;Roboto&quot;,&quot;color&quot;:&quot;rgba(112,112,113,1)&quot;,&quot;decoration&quot;:&quot;none&quot;},&quot;range&quot;:[0,6]}],&quot;text&quot;:&quot;Methods&quot;,&quot;baseStyle&quot;:{&quot;fontFamily&quot;:&quot;Roboto&quot;,&quot;fontSize&quot;:26.666666666666664,&quot;color&quot;:&quot;rgba(112,112,113,1)&quot;,&quot;fontWeight&quot;:&quot;normal&quot;,&quot;fontStyle&quot;:&quot;normal&quot;,&quot;decoration&quot;:&quot;none&quot;,&quot;script&quot;:&quot;none&quot;}},{&quot;runs&quot;:[{&quot;style&quot;:{&quot;fontWeight&quot;:&quot;normal&quot;,&quot;fontStyle&quot;:&quot;normal&quot;,&quot;fontSize&quot;:26.666666666666664,&quot;fontFamily&quot;:&quot;Roboto&quot;,&quot;color&quot;:&quot;rgba(112,112,113,1)&quot;,&quot;decoration&quot;:&quot;none&quot;},&quot;range&quot;:[0,6]}],&quot;text&quot;:&quot;Results&quot;,&quot;baseStyle&quot;:{&quot;fontFamily&quot;:&quot;Roboto&quot;,&quot;fontSize&quot;:26.666666666666664,&quot;color&quot;:&quot;rgba(112,112,113,1)&quot;,&quot;fontWeight&quot;:&quot;normal&quot;,&quot;fontStyle&quot;:&quot;normal&quot;,&quot;decoration&quot;:&quot;none&quot;,&quot;script&quot;:&quot;none&quot;},&quot;textIndent&quot;:{&quot;type&quot;:&quot;number&quot;,&quot;indent&quot;:1,&quot;symbol&quot;:&quot;3.&quot;,&quot;unit&quot;:&quot;levels&quot;}},{&quot;textIndent&quot;:{&quot;type&quot;:&quot;number&quot;,&quot;indent&quot;:1,&quot;symbol&quot;:&quot;4.&quot;,&quot;unit&quot;:&quot;levels&quot;},&quot;runs&quot;:[{&quot;style&quot;:{&quot;fontFamily&quot;:&quot;Roboto&quot;,&quot;fontSize&quot;:26.666666666666664,&quot;color&quot;:&quot;rgba(112,112,113,1)&quot;,&quot;fontWeight&quot;:&quot;normal&quot;,&quot;fontStyle&quot;:&quot;normal&quot;,&quot;decoration&quot;:&quot;none&quot;,&quot;script&quot;:&quot;none&quot;},&quot;range&quot;:[0,22]}],&quot;text&quot;:&quot;Conclusion &amp; Discussion&quot;,&quot;baseStyle&quot;:{&quot;fontFamily&quot;:&quot;Roboto&quot;,&quot;fontSize&quot;:26.666666666666664,&quot;color&quot;:&quot;rgba(112,112,113,1)&quot;,&quot;fontWeight&quot;:&quot;normal&quot;,&quot;fontStyle&quot;:&quot;normal&quot;,&quot;decoration&quot;:&quot;none&quot;,&quot;script&quot;:&quot;none&quot;}},{&quot;textIndent&quot;:{&quot;type&quot;:&quot;number&quot;,&quot;indent&quot;:1,&quot;symbol&quot;:&quot;5.&quot;,&quot;unit&quot;:&quot;levels&quot;},&quot;runs&quot;:[{&quot;style&quot;:{&quot;fontFamily&quot;:&quot;Roboto&quot;,&quot;fontSize&quot;:26.666666666666664,&quot;color&quot;:&quot;rgba(112,112,113,1)&quot;,&quot;fontWeight&quot;:&quot;normal&quot;,&quot;fontStyle&quot;:&quot;normal&quot;,&quot;decoration&quot;:&quot;none&quot;,&quot;script&quot;:&quot;none&quot;},&quot;range&quot;:[0,25]}],&quot;text&quot;:&quot;Funding &amp; Acknowledgements&quot;}],&quot;_lastCaretLocation&quot;:{&quot;lineIndex&quot;:4,&quot;runIndex&quot;:-1,&quot;charIndex&quot;:-1,&quot;endOfLine&quot;:true}},&quot;format&quot;:&quot;BETTER_TEXT&quot;,&quot;size&quot;:{&quot;x&quot;:529.1117219979492,&quot;y&quot;:464.62276328322497},&quot;targetSize&quot;:{&quot;x&quot;:529.1117219979492,&quot;y&quot;:464.62276328322497}},&quot;parent&quot;:{&quot;type&quot;:&quot;CHILD&quot;,&quot;parentId&quot;:&quot;b7ed00c2-e234-450e-abb1-82ad0ba6d436&quot;,&quot;order&quot;:&quot;97&quot;}},&quot;4966c1f5-7744-45c5-a99b-68e29d6e84c5&quot;:{&quot;id&quot;:&quot;4966c1f5-7744-45c5-a99b-68e29d6e84c5&quot;,&quot;type&quot;:&quot;FIGURE_OBJECT&quot;,&quot;relativeTransform&quot;:{&quot;translate&quot;:{&quot;x&quot;:-309.7431881183692,&quot;y&quot;:-254.44115447020417},&quot;rotate&quot;:0},&quot;text&quot;:{&quot;textData&quot;:{&quot;lineSpacing&quot;:&quot;double&quot;,&quot;alignment&quot;:&quot;left&quot;,&quot;verticalAlign&quot;:&quot;CENTER&quot;,&quot;lines&quot;:[{&quot;runs&quot;:[{&quot;style&quot;:{&quot;fontFamily&quot;:&quot;Roboto&quot;,&quot;fontSize&quot;:29.333333333333332,&quot;color&quot;:&quot;rgba(23,23,23,1)&quot;,&quot;fontWeight&quot;:&quot;bold&quot;,&quot;fontStyle&quot;:&quot;normal&quot;,&quot;decoration&quot;:&quot;none&quot;,&quot;script&quot;:&quot;none&quot;},&quot;range&quot;:[0,5]}],&quot;text&quot;:&quot;Agenda&quot;}],&quot;_lastCaretLocation&quot;:{&quot;lineIndex&quot;:0,&quot;runIndex&quot;:-1,&quot;charIndex&quot;:-1,&quot;endOfLine&quot;:true}},&quot;format&quot;:&quot;BETTER_TEXT&quot;,&quot;size&quot;:{&quot;x&quot;:529.1117183524991,&quot;y&quot;:72.0156494470554},&quot;targetSize&quot;:{&quot;x&quot;:529.1117183524991,&quot;y&quot;:72.0156494470554}},&quot;parent&quot;:{&quot;type&quot;:&quot;CHILD&quot;,&quot;parentId&quot;:&quot;b7ed00c2-e234-450e-abb1-82ad0ba6d436&quot;,&quot;order&quot;:&quot;9997&quot;}},&quot;af808c00-5f11-4f11-938a-b01301bf226a&quot;:{&quot;id&quot;:&quot;af808c00-5f11-4f11-938a-b01301bf226a&quot;,&quot;type&quot;:&quot;FIGURE_OBJECT&quot;,&quot;document&quot;:{&quot;type&quot;:&quot;DOCUMENT_GROUP&quot;,&quot;canvasType&quot;:&quot;SLIDE&quot;,&quot;units&quot;:&quot;in&quot;}}}}"/>
  <p:tag name="ORIGINALTEMPLATEID" val="670fec1d3441cb01bf892654"/>
</p:tagLst>
</file>

<file path=ppt/theme/theme1.xml><?xml version="1.0" encoding="utf-8"?>
<a:theme xmlns:a="http://schemas.openxmlformats.org/drawingml/2006/main" name="Office Theme">
  <a:themeElements>
    <a:clrScheme name="CEbP">
      <a:dk1>
        <a:srgbClr val="33444B"/>
      </a:dk1>
      <a:lt1>
        <a:sysClr val="window" lastClr="FFFFFF"/>
      </a:lt1>
      <a:dk2>
        <a:srgbClr val="33444B"/>
      </a:dk2>
      <a:lt2>
        <a:srgbClr val="EEECE1"/>
      </a:lt2>
      <a:accent1>
        <a:srgbClr val="37A5DD"/>
      </a:accent1>
      <a:accent2>
        <a:srgbClr val="455B65"/>
      </a:accent2>
      <a:accent3>
        <a:srgbClr val="78BE21"/>
      </a:accent3>
      <a:accent4>
        <a:srgbClr val="E87722"/>
      </a:accent4>
      <a:accent5>
        <a:srgbClr val="E10098"/>
      </a:accent5>
      <a:accent6>
        <a:srgbClr val="FFC72C"/>
      </a:accent6>
      <a:hlink>
        <a:srgbClr val="37A5DD"/>
      </a:hlink>
      <a:folHlink>
        <a:srgbClr val="0057B7"/>
      </a:folHlink>
    </a:clrScheme>
    <a:fontScheme name="Lato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ea typeface="Lato Light" panose="020F0502020204030203" pitchFamily="34" charset="0"/>
            <a:cs typeface="Lato Light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bP-proposal" id="{F4155BD9-1B84-4C96-AF74-4664B5380905}" vid="{181EAD43-AB84-43B7-B962-AEE99D0D93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7a5f06-b771-4adc-b2d2-775ad0807925">
      <Terms xmlns="http://schemas.microsoft.com/office/infopath/2007/PartnerControls"/>
    </lcf76f155ced4ddcb4097134ff3c332f>
    <TaxCatchAll xmlns="987f81d2-e4e0-4248-b4b7-26fa0f765bfc" xsi:nil="true"/>
    <Year xmlns="c07a5f06-b771-4adc-b2d2-775ad08079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418F0B56C8554583F5474A3287C2D0" ma:contentTypeVersion="20" ma:contentTypeDescription="Create a new document." ma:contentTypeScope="" ma:versionID="5106e0fa36bab30cb757c452f18ae724">
  <xsd:schema xmlns:xsd="http://www.w3.org/2001/XMLSchema" xmlns:xs="http://www.w3.org/2001/XMLSchema" xmlns:p="http://schemas.microsoft.com/office/2006/metadata/properties" xmlns:ns2="c07a5f06-b771-4adc-b2d2-775ad0807925" xmlns:ns3="987f81d2-e4e0-4248-b4b7-26fa0f765bfc" targetNamespace="http://schemas.microsoft.com/office/2006/metadata/properties" ma:root="true" ma:fieldsID="c26deac4a085f24a143f79ba8037a0a3" ns2:_="" ns3:_="">
    <xsd:import namespace="c07a5f06-b771-4adc-b2d2-775ad0807925"/>
    <xsd:import namespace="987f81d2-e4e0-4248-b4b7-26fa0f765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Yea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a5f06-b771-4adc-b2d2-775ad080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841b39-9e5f-4b0d-aa4b-9252280a9f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2" nillable="true" ma:displayName="Year" ma:format="Dropdown" ma:internalName="Year" ma:percentage="FALSE">
      <xsd:simpleType>
        <xsd:restriction base="dms:Number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f81d2-e4e0-4248-b4b7-26fa0f765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6798bbc-eaea-4e56-b06e-98d1ad490c05}" ma:internalName="TaxCatchAll" ma:showField="CatchAllData" ma:web="987f81d2-e4e0-4248-b4b7-26fa0f765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FBB02-F702-4D57-9CBF-9346F7B6EACF}">
  <ds:schemaRefs>
    <ds:schemaRef ds:uri="987f81d2-e4e0-4248-b4b7-26fa0f765bfc"/>
    <ds:schemaRef ds:uri="c07a5f06-b771-4adc-b2d2-775ad08079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1DCD0A-D0AB-4BA3-BDD3-3816D7AA441C}">
  <ds:schemaRefs>
    <ds:schemaRef ds:uri="987f81d2-e4e0-4248-b4b7-26fa0f765bfc"/>
    <ds:schemaRef ds:uri="c07a5f06-b771-4adc-b2d2-775ad08079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CAC278-E7EA-4057-9DE8-D351D673753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737957-fab8-4d7e-94f6-9bd6af9f7158}" enabled="0" method="" siteId="{e2737957-fab8-4d7e-94f6-9bd6af9f715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CEbP-proposal_ADH</Template>
  <Application>Microsoft Office PowerPoint</Application>
  <PresentationFormat>Widescreen</PresentationFormat>
  <Slides>32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Medicaid Policy Matters Webinar Series  Using Public Dashboards to Support Evidence-based Decisions</vt:lpstr>
      <vt:lpstr>Webinar Aims</vt:lpstr>
      <vt:lpstr>Executive Summary</vt:lpstr>
      <vt:lpstr>About the Center for Evidence-based Policy</vt:lpstr>
      <vt:lpstr>About Our Work</vt:lpstr>
      <vt:lpstr>40 States Served Since 2003</vt:lpstr>
      <vt:lpstr>About Our Organization</vt:lpstr>
      <vt:lpstr>Who Are We?</vt:lpstr>
      <vt:lpstr>Medicaid Policy Matters Webinar Series  Using Public Dashboards to Support Evidence-based Decisions</vt:lpstr>
      <vt:lpstr>Agenda Overview</vt:lpstr>
      <vt:lpstr>State Medicaid by the Numbers</vt:lpstr>
      <vt:lpstr>Approach</vt:lpstr>
      <vt:lpstr>PowerPoint Presentation</vt:lpstr>
      <vt:lpstr>Vignette 1. Regional Comparison of Per Enrollee Spending </vt:lpstr>
      <vt:lpstr>Vignette 1 – live demo</vt:lpstr>
      <vt:lpstr>Vignette 2. Explore State Approaches to Pharmacy Management</vt:lpstr>
      <vt:lpstr>Vignette 2. Explore State Approaches to Pharmacy Management</vt:lpstr>
      <vt:lpstr>Vignette 2 – live demo</vt:lpstr>
      <vt:lpstr>Public Link  https://centerforevidencebasedpolicy.org/medicaid-by-the-numbers  </vt:lpstr>
      <vt:lpstr>OCID Child-wellbeing Dashboard</vt:lpstr>
      <vt:lpstr>Overview of Current Program Data in OCID</vt:lpstr>
      <vt:lpstr>OCID Child Well-being Dashboard Intent </vt:lpstr>
      <vt:lpstr>Future Development</vt:lpstr>
      <vt:lpstr>Individual Indicator Pages</vt:lpstr>
      <vt:lpstr>Individual Indicator Pages</vt:lpstr>
      <vt:lpstr>Individual Indicator Pages</vt:lpstr>
      <vt:lpstr>Individual Indicator Pages</vt:lpstr>
      <vt:lpstr>Individual Indicator Pages</vt:lpstr>
      <vt:lpstr>OCID Child Well-being Dashboard Live Demo  https://www.ocid-cebp.org/child-well-being-dashboard/   </vt:lpstr>
      <vt:lpstr>Development Teams </vt:lpstr>
      <vt:lpstr>Questions and Discussion</vt:lpstr>
      <vt:lpstr>Telehealth and Pediatric Screenings</vt:lpstr>
    </vt:vector>
  </TitlesOfParts>
  <Company>Oregon Health and Science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Morgan Reeder</dc:creator>
  <cp:revision>2</cp:revision>
  <dcterms:created xsi:type="dcterms:W3CDTF">2025-06-03T18:32:37Z</dcterms:created>
  <dcterms:modified xsi:type="dcterms:W3CDTF">2026-04-21T23:17:20Z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0x010100A4418F0B56C8554583F5474A3287C2D0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