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8" r:id="rId4"/>
  </p:sldMasterIdLst>
  <p:notesMasterIdLst>
    <p:notesMasterId r:id="rId41"/>
  </p:notesMasterIdLst>
  <p:sldIdLst>
    <p:sldId id="346" r:id="rId5"/>
    <p:sldId id="257" r:id="rId6"/>
    <p:sldId id="258" r:id="rId7"/>
    <p:sldId id="322" r:id="rId8"/>
    <p:sldId id="260" r:id="rId9"/>
    <p:sldId id="261" r:id="rId10"/>
    <p:sldId id="262" r:id="rId11"/>
    <p:sldId id="263" r:id="rId12"/>
    <p:sldId id="264" r:id="rId13"/>
    <p:sldId id="265" r:id="rId14"/>
    <p:sldId id="266" r:id="rId15"/>
    <p:sldId id="267" r:id="rId16"/>
    <p:sldId id="268" r:id="rId17"/>
    <p:sldId id="323" r:id="rId18"/>
    <p:sldId id="324" r:id="rId19"/>
    <p:sldId id="325" r:id="rId20"/>
    <p:sldId id="350" r:id="rId21"/>
    <p:sldId id="326" r:id="rId22"/>
    <p:sldId id="328" r:id="rId23"/>
    <p:sldId id="329" r:id="rId24"/>
    <p:sldId id="330" r:id="rId25"/>
    <p:sldId id="331" r:id="rId26"/>
    <p:sldId id="332" r:id="rId27"/>
    <p:sldId id="333" r:id="rId28"/>
    <p:sldId id="334" r:id="rId29"/>
    <p:sldId id="335" r:id="rId30"/>
    <p:sldId id="336" r:id="rId31"/>
    <p:sldId id="337" r:id="rId32"/>
    <p:sldId id="338" r:id="rId33"/>
    <p:sldId id="339" r:id="rId34"/>
    <p:sldId id="343" r:id="rId35"/>
    <p:sldId id="345" r:id="rId36"/>
    <p:sldId id="344" r:id="rId37"/>
    <p:sldId id="310" r:id="rId38"/>
    <p:sldId id="347" r:id="rId39"/>
    <p:sldId id="348" r:id="rId40"/>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EFA12E-426A-996C-1B97-A1847BE705FA}" name="Heather McConnell" initials="HLM" userId="Heather McConnell" providerId="None"/>
  <p188:author id="{6A35DE50-96A6-AEF6-DD78-27967EE4550C}" name="Amy Clary" initials="AC" userId="S::claryam@ohsu.edu::0bac22e2-d152-4656-9b46-02a3646d1338" providerId="AD"/>
  <p188:author id="{AE259281-37AB-4058-490E-56111687314D}" name="Valerie King" initials="VK" userId="S::kingv@ohsu.edu::339ce3b9-0526-40a8-840d-37e89dbcb534" providerId="AD"/>
  <p188:author id="{FF89E496-DD5A-1332-75DF-93A319262672}" name="Kelsey Platt" initials="KP" userId="S::plattk@ohsu.edu::beb57fde-4a3b-4cdb-a62d-ca5f913961c1" providerId="AD"/>
  <p188:author id="{B2F2CBF2-8CB6-B9CA-19D1-C8875E84AED5}" name="Kate Lonborg" initials="KL" userId="S::lonborg@ohsu.edu::8255e6a5-38f9-4209-9574-1c578340786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331" autoAdjust="0"/>
  </p:normalViewPr>
  <p:slideViewPr>
    <p:cSldViewPr snapToGrid="0">
      <p:cViewPr varScale="1">
        <p:scale>
          <a:sx n="64" d="100"/>
          <a:sy n="64" d="100"/>
        </p:scale>
        <p:origin x="159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gan Reeder" userId="S::reederm@ohsu.edu::977a9cca-2004-489d-ac67-8ec31533956b" providerId="AD" clId="Web-{510910FA-6927-A7A7-404E-3CDE0AE569B7}"/>
    <pc:docChg chg="modSld">
      <pc:chgData name="Morgan Reeder" userId="S::reederm@ohsu.edu::977a9cca-2004-489d-ac67-8ec31533956b" providerId="AD" clId="Web-{510910FA-6927-A7A7-404E-3CDE0AE569B7}" dt="2026-07-10T18:36:45.146" v="0"/>
      <pc:docMkLst>
        <pc:docMk/>
      </pc:docMkLst>
      <pc:sldChg chg="modSp">
        <pc:chgData name="Morgan Reeder" userId="S::reederm@ohsu.edu::977a9cca-2004-489d-ac67-8ec31533956b" providerId="AD" clId="Web-{510910FA-6927-A7A7-404E-3CDE0AE569B7}" dt="2026-07-10T18:36:45.146" v="0"/>
        <pc:sldMkLst>
          <pc:docMk/>
          <pc:sldMk cId="744724629" sldId="261"/>
        </pc:sldMkLst>
      </pc:sldChg>
    </pc:docChg>
  </pc:docChgLst>
  <pc:docChgLst>
    <pc:chgData name="Amy Clary" userId="0bac22e2-d152-4656-9b46-02a3646d1338" providerId="ADAL" clId="{654E0363-DCF7-4053-97E8-754D3E0DE5D2}"/>
    <pc:docChg chg="undo redo custSel modSld">
      <pc:chgData name="Amy Clary" userId="0bac22e2-d152-4656-9b46-02a3646d1338" providerId="ADAL" clId="{654E0363-DCF7-4053-97E8-754D3E0DE5D2}" dt="2026-07-11T00:38:07.423" v="418" actId="20577"/>
      <pc:docMkLst>
        <pc:docMk/>
      </pc:docMkLst>
      <pc:sldChg chg="modSp mod modCm">
        <pc:chgData name="Amy Clary" userId="0bac22e2-d152-4656-9b46-02a3646d1338" providerId="ADAL" clId="{654E0363-DCF7-4053-97E8-754D3E0DE5D2}" dt="2026-07-11T00:30:25.079" v="316" actId="20577"/>
        <pc:sldMkLst>
          <pc:docMk/>
          <pc:sldMk cId="3347169535" sldId="326"/>
        </pc:sldMkLst>
        <pc:spChg chg="mod">
          <ac:chgData name="Amy Clary" userId="0bac22e2-d152-4656-9b46-02a3646d1338" providerId="ADAL" clId="{654E0363-DCF7-4053-97E8-754D3E0DE5D2}" dt="2026-07-11T00:28:16.124" v="191" actId="6549"/>
          <ac:spMkLst>
            <pc:docMk/>
            <pc:sldMk cId="3347169535" sldId="326"/>
            <ac:spMk id="6" creationId="{7D5F89F7-D0CB-4168-AFD5-2DE20AF62F54}"/>
          </ac:spMkLst>
        </pc:spChg>
        <pc:spChg chg="mod">
          <ac:chgData name="Amy Clary" userId="0bac22e2-d152-4656-9b46-02a3646d1338" providerId="ADAL" clId="{654E0363-DCF7-4053-97E8-754D3E0DE5D2}" dt="2026-07-11T00:30:25.079" v="316" actId="20577"/>
          <ac:spMkLst>
            <pc:docMk/>
            <pc:sldMk cId="3347169535" sldId="326"/>
            <ac:spMk id="7" creationId="{0E78B811-22AB-419B-A806-82A4CF33A28F}"/>
          </ac:spMkLst>
        </pc:spChg>
        <pc:extLst>
          <p:ext xmlns:p="http://schemas.openxmlformats.org/presentationml/2006/main" uri="{D6D511B9-2390-475A-947B-AFAB55BFBCF1}">
            <pc226:cmChg xmlns:pc226="http://schemas.microsoft.com/office/powerpoint/2022/06/main/command" chg="mod">
              <pc226:chgData name="Amy Clary" userId="0bac22e2-d152-4656-9b46-02a3646d1338" providerId="ADAL" clId="{654E0363-DCF7-4053-97E8-754D3E0DE5D2}" dt="2026-07-11T00:28:16.124" v="191" actId="6549"/>
              <pc2:cmMkLst xmlns:pc2="http://schemas.microsoft.com/office/powerpoint/2019/9/main/command">
                <pc:docMk/>
                <pc:sldMk cId="3347169535" sldId="326"/>
                <pc2:cmMk id="{0F945BC2-FB9A-43EA-BD76-17FA3F365909}"/>
              </pc2:cmMkLst>
            </pc226:cmChg>
          </p:ext>
        </pc:extLst>
      </pc:sldChg>
      <pc:sldChg chg="modSp mod">
        <pc:chgData name="Amy Clary" userId="0bac22e2-d152-4656-9b46-02a3646d1338" providerId="ADAL" clId="{654E0363-DCF7-4053-97E8-754D3E0DE5D2}" dt="2026-07-11T00:38:07.423" v="418" actId="20577"/>
        <pc:sldMkLst>
          <pc:docMk/>
          <pc:sldMk cId="641558540" sldId="334"/>
        </pc:sldMkLst>
        <pc:spChg chg="mod">
          <ac:chgData name="Amy Clary" userId="0bac22e2-d152-4656-9b46-02a3646d1338" providerId="ADAL" clId="{654E0363-DCF7-4053-97E8-754D3E0DE5D2}" dt="2026-07-11T00:37:22.765" v="391" actId="20577"/>
          <ac:spMkLst>
            <pc:docMk/>
            <pc:sldMk cId="641558540" sldId="334"/>
            <ac:spMk id="5" creationId="{FC63116B-AB58-4013-AF12-79623BE3AA73}"/>
          </ac:spMkLst>
        </pc:spChg>
        <pc:spChg chg="mod">
          <ac:chgData name="Amy Clary" userId="0bac22e2-d152-4656-9b46-02a3646d1338" providerId="ADAL" clId="{654E0363-DCF7-4053-97E8-754D3E0DE5D2}" dt="2026-07-11T00:38:07.423" v="418" actId="20577"/>
          <ac:spMkLst>
            <pc:docMk/>
            <pc:sldMk cId="641558540" sldId="334"/>
            <ac:spMk id="6" creationId="{60729014-2E2C-4547-BC0B-FB5809A86ED9}"/>
          </ac:spMkLst>
        </pc:spChg>
      </pc:sldChg>
    </pc:docChg>
  </pc:docChgLst>
  <pc:docChgLst>
    <pc:chgData name="Kelsey Platt" userId="S::plattk@ohsu.edu::beb57fde-4a3b-4cdb-a62d-ca5f913961c1" providerId="AD" clId="Web-{661655EC-D22A-F0B9-6A86-6932596BB97C}"/>
    <pc:docChg chg="mod modSld">
      <pc:chgData name="Kelsey Platt" userId="S::plattk@ohsu.edu::beb57fde-4a3b-4cdb-a62d-ca5f913961c1" providerId="AD" clId="Web-{661655EC-D22A-F0B9-6A86-6932596BB97C}" dt="2026-07-10T20:28:51.402" v="6" actId="1076"/>
      <pc:docMkLst>
        <pc:docMk/>
      </pc:docMkLst>
      <pc:sldChg chg="addSp delSp modSp">
        <pc:chgData name="Kelsey Platt" userId="S::plattk@ohsu.edu::beb57fde-4a3b-4cdb-a62d-ca5f913961c1" providerId="AD" clId="Web-{661655EC-D22A-F0B9-6A86-6932596BB97C}" dt="2026-07-10T20:28:51.402" v="6" actId="1076"/>
        <pc:sldMkLst>
          <pc:docMk/>
          <pc:sldMk cId="744724629" sldId="261"/>
        </pc:sldMkLst>
        <pc:picChg chg="add mod">
          <ac:chgData name="Kelsey Platt" userId="S::plattk@ohsu.edu::beb57fde-4a3b-4cdb-a62d-ca5f913961c1" providerId="AD" clId="Web-{661655EC-D22A-F0B9-6A86-6932596BB97C}" dt="2026-07-10T20:28:51.402" v="6" actId="1076"/>
          <ac:picMkLst>
            <pc:docMk/>
            <pc:sldMk cId="744724629" sldId="261"/>
            <ac:picMk id="3" creationId="{7E73805D-C89A-6B61-EF12-EE735336DA2D}"/>
          </ac:picMkLst>
        </pc:picChg>
      </pc:sldChg>
    </pc:docChg>
  </pc:docChgLst>
  <pc:docChgLst>
    <pc:chgData name="Virgil Dickson" userId="S::dicksonv@ohsu.edu::382f2041-75d0-4719-9493-310463ff5843" providerId="AD" clId="Web-{1EBEFA9A-87BF-9D5E-36E1-7426A36249AA}"/>
    <pc:docChg chg="modSld">
      <pc:chgData name="Virgil Dickson" userId="S::dicksonv@ohsu.edu::382f2041-75d0-4719-9493-310463ff5843" providerId="AD" clId="Web-{1EBEFA9A-87BF-9D5E-36E1-7426A36249AA}" dt="2026-07-12T01:45:38.131" v="33" actId="1076"/>
      <pc:docMkLst>
        <pc:docMk/>
      </pc:docMkLst>
      <pc:sldChg chg="modSp">
        <pc:chgData name="Virgil Dickson" userId="S::dicksonv@ohsu.edu::382f2041-75d0-4719-9493-310463ff5843" providerId="AD" clId="Web-{1EBEFA9A-87BF-9D5E-36E1-7426A36249AA}" dt="2026-07-12T00:12:56.369" v="5" actId="20577"/>
        <pc:sldMkLst>
          <pc:docMk/>
          <pc:sldMk cId="2955482542" sldId="264"/>
        </pc:sldMkLst>
        <pc:spChg chg="mod">
          <ac:chgData name="Virgil Dickson" userId="S::dicksonv@ohsu.edu::382f2041-75d0-4719-9493-310463ff5843" providerId="AD" clId="Web-{1EBEFA9A-87BF-9D5E-36E1-7426A36249AA}" dt="2026-07-12T00:12:56.369" v="5" actId="20577"/>
          <ac:spMkLst>
            <pc:docMk/>
            <pc:sldMk cId="2955482542" sldId="264"/>
            <ac:spMk id="5" creationId="{C4C10A72-9125-B02C-B527-9AA6E71DC77B}"/>
          </ac:spMkLst>
        </pc:spChg>
      </pc:sldChg>
      <pc:sldChg chg="modSp">
        <pc:chgData name="Virgil Dickson" userId="S::dicksonv@ohsu.edu::382f2041-75d0-4719-9493-310463ff5843" providerId="AD" clId="Web-{1EBEFA9A-87BF-9D5E-36E1-7426A36249AA}" dt="2026-07-12T00:11:52.382" v="0" actId="1076"/>
        <pc:sldMkLst>
          <pc:docMk/>
          <pc:sldMk cId="2551321298" sldId="322"/>
        </pc:sldMkLst>
        <pc:spChg chg="mod">
          <ac:chgData name="Virgil Dickson" userId="S::dicksonv@ohsu.edu::382f2041-75d0-4719-9493-310463ff5843" providerId="AD" clId="Web-{1EBEFA9A-87BF-9D5E-36E1-7426A36249AA}" dt="2026-07-12T00:11:52.382" v="0" actId="1076"/>
          <ac:spMkLst>
            <pc:docMk/>
            <pc:sldMk cId="2551321298" sldId="322"/>
            <ac:spMk id="3" creationId="{00000000-0000-0000-0000-000000000000}"/>
          </ac:spMkLst>
        </pc:spChg>
      </pc:sldChg>
      <pc:sldChg chg="modSp">
        <pc:chgData name="Virgil Dickson" userId="S::dicksonv@ohsu.edu::382f2041-75d0-4719-9493-310463ff5843" providerId="AD" clId="Web-{1EBEFA9A-87BF-9D5E-36E1-7426A36249AA}" dt="2026-07-12T00:12:28.024" v="2" actId="1076"/>
        <pc:sldMkLst>
          <pc:docMk/>
          <pc:sldMk cId="3954422255" sldId="323"/>
        </pc:sldMkLst>
        <pc:spChg chg="mod">
          <ac:chgData name="Virgil Dickson" userId="S::dicksonv@ohsu.edu::382f2041-75d0-4719-9493-310463ff5843" providerId="AD" clId="Web-{1EBEFA9A-87BF-9D5E-36E1-7426A36249AA}" dt="2026-07-12T00:12:28.024" v="2" actId="1076"/>
          <ac:spMkLst>
            <pc:docMk/>
            <pc:sldMk cId="3954422255" sldId="323"/>
            <ac:spMk id="33" creationId="{00000000-0000-0000-0000-000000000000}"/>
          </ac:spMkLst>
        </pc:spChg>
      </pc:sldChg>
      <pc:sldChg chg="modSp">
        <pc:chgData name="Virgil Dickson" userId="S::dicksonv@ohsu.edu::382f2041-75d0-4719-9493-310463ff5843" providerId="AD" clId="Web-{1EBEFA9A-87BF-9D5E-36E1-7426A36249AA}" dt="2026-07-12T00:12:38.571" v="3" actId="1076"/>
        <pc:sldMkLst>
          <pc:docMk/>
          <pc:sldMk cId="1176455086" sldId="324"/>
        </pc:sldMkLst>
        <pc:spChg chg="mod">
          <ac:chgData name="Virgil Dickson" userId="S::dicksonv@ohsu.edu::382f2041-75d0-4719-9493-310463ff5843" providerId="AD" clId="Web-{1EBEFA9A-87BF-9D5E-36E1-7426A36249AA}" dt="2026-07-12T00:12:38.571" v="3" actId="1076"/>
          <ac:spMkLst>
            <pc:docMk/>
            <pc:sldMk cId="1176455086" sldId="324"/>
            <ac:spMk id="94" creationId="{00000000-0000-0000-0000-000000000000}"/>
          </ac:spMkLst>
        </pc:spChg>
      </pc:sldChg>
      <pc:sldChg chg="modSp">
        <pc:chgData name="Virgil Dickson" userId="S::dicksonv@ohsu.edu::382f2041-75d0-4719-9493-310463ff5843" providerId="AD" clId="Web-{1EBEFA9A-87BF-9D5E-36E1-7426A36249AA}" dt="2026-07-12T00:12:44.915" v="4" actId="20577"/>
        <pc:sldMkLst>
          <pc:docMk/>
          <pc:sldMk cId="4081938083" sldId="325"/>
        </pc:sldMkLst>
        <pc:spChg chg="mod">
          <ac:chgData name="Virgil Dickson" userId="S::dicksonv@ohsu.edu::382f2041-75d0-4719-9493-310463ff5843" providerId="AD" clId="Web-{1EBEFA9A-87BF-9D5E-36E1-7426A36249AA}" dt="2026-07-12T00:12:44.915" v="4" actId="20577"/>
          <ac:spMkLst>
            <pc:docMk/>
            <pc:sldMk cId="4081938083" sldId="325"/>
            <ac:spMk id="4" creationId="{00000000-0000-0000-0000-000000000000}"/>
          </ac:spMkLst>
        </pc:spChg>
      </pc:sldChg>
      <pc:sldChg chg="modSp">
        <pc:chgData name="Virgil Dickson" userId="S::dicksonv@ohsu.edu::382f2041-75d0-4719-9493-310463ff5843" providerId="AD" clId="Web-{1EBEFA9A-87BF-9D5E-36E1-7426A36249AA}" dt="2026-07-12T00:13:30.823" v="7" actId="1076"/>
        <pc:sldMkLst>
          <pc:docMk/>
          <pc:sldMk cId="3347169535" sldId="326"/>
        </pc:sldMkLst>
        <pc:spChg chg="mod">
          <ac:chgData name="Virgil Dickson" userId="S::dicksonv@ohsu.edu::382f2041-75d0-4719-9493-310463ff5843" providerId="AD" clId="Web-{1EBEFA9A-87BF-9D5E-36E1-7426A36249AA}" dt="2026-07-12T00:13:30.823" v="7" actId="1076"/>
          <ac:spMkLst>
            <pc:docMk/>
            <pc:sldMk cId="3347169535" sldId="326"/>
            <ac:spMk id="8" creationId="{00000000-0000-0000-0000-000000000000}"/>
          </ac:spMkLst>
        </pc:spChg>
      </pc:sldChg>
      <pc:sldChg chg="modSp modCm">
        <pc:chgData name="Virgil Dickson" userId="S::dicksonv@ohsu.edu::382f2041-75d0-4719-9493-310463ff5843" providerId="AD" clId="Web-{1EBEFA9A-87BF-9D5E-36E1-7426A36249AA}" dt="2026-07-12T00:15:56.047" v="28" actId="20577"/>
        <pc:sldMkLst>
          <pc:docMk/>
          <pc:sldMk cId="3036391379" sldId="337"/>
        </pc:sldMkLst>
        <pc:spChg chg="mod">
          <ac:chgData name="Virgil Dickson" userId="S::dicksonv@ohsu.edu::382f2041-75d0-4719-9493-310463ff5843" providerId="AD" clId="Web-{1EBEFA9A-87BF-9D5E-36E1-7426A36249AA}" dt="2026-07-12T00:15:56.047" v="28" actId="20577"/>
          <ac:spMkLst>
            <pc:docMk/>
            <pc:sldMk cId="3036391379" sldId="337"/>
            <ac:spMk id="5" creationId="{3BCF90F2-F1E7-72B8-E21B-235F58FDE3E1}"/>
          </ac:spMkLst>
        </pc:spChg>
        <pc:extLst>
          <p:ext xmlns:p="http://schemas.openxmlformats.org/presentationml/2006/main" uri="{D6D511B9-2390-475A-947B-AFAB55BFBCF1}">
            <pc226:cmChg xmlns:pc226="http://schemas.microsoft.com/office/powerpoint/2022/06/main/command" chg="mod">
              <pc226:chgData name="Virgil Dickson" userId="S::dicksonv@ohsu.edu::382f2041-75d0-4719-9493-310463ff5843" providerId="AD" clId="Web-{1EBEFA9A-87BF-9D5E-36E1-7426A36249AA}" dt="2026-07-12T00:15:56.047" v="28" actId="20577"/>
              <pc2:cmMkLst xmlns:pc2="http://schemas.microsoft.com/office/powerpoint/2019/9/main/command">
                <pc:docMk/>
                <pc:sldMk cId="3036391379" sldId="337"/>
                <pc2:cmMk id="{16D008BA-25F3-4C55-93D8-8303272754A5}"/>
              </pc2:cmMkLst>
            </pc226:cmChg>
          </p:ext>
        </pc:extLst>
      </pc:sldChg>
      <pc:sldChg chg="modSp">
        <pc:chgData name="Virgil Dickson" userId="S::dicksonv@ohsu.edu::382f2041-75d0-4719-9493-310463ff5843" providerId="AD" clId="Web-{1EBEFA9A-87BF-9D5E-36E1-7426A36249AA}" dt="2026-07-12T01:45:20.880" v="31" actId="1076"/>
        <pc:sldMkLst>
          <pc:docMk/>
          <pc:sldMk cId="1035708525" sldId="343"/>
        </pc:sldMkLst>
        <pc:spChg chg="mod">
          <ac:chgData name="Virgil Dickson" userId="S::dicksonv@ohsu.edu::382f2041-75d0-4719-9493-310463ff5843" providerId="AD" clId="Web-{1EBEFA9A-87BF-9D5E-36E1-7426A36249AA}" dt="2026-07-12T01:45:20.880" v="31" actId="1076"/>
          <ac:spMkLst>
            <pc:docMk/>
            <pc:sldMk cId="1035708525" sldId="343"/>
            <ac:spMk id="54" creationId="{633E18DC-4C43-6345-B3A6-D0D40FEBA9CC}"/>
          </ac:spMkLst>
        </pc:spChg>
      </pc:sldChg>
      <pc:sldChg chg="modSp">
        <pc:chgData name="Virgil Dickson" userId="S::dicksonv@ohsu.edu::382f2041-75d0-4719-9493-310463ff5843" providerId="AD" clId="Web-{1EBEFA9A-87BF-9D5E-36E1-7426A36249AA}" dt="2026-07-12T01:45:38.131" v="33" actId="1076"/>
        <pc:sldMkLst>
          <pc:docMk/>
          <pc:sldMk cId="4254343875" sldId="345"/>
        </pc:sldMkLst>
        <pc:spChg chg="mod">
          <ac:chgData name="Virgil Dickson" userId="S::dicksonv@ohsu.edu::382f2041-75d0-4719-9493-310463ff5843" providerId="AD" clId="Web-{1EBEFA9A-87BF-9D5E-36E1-7426A36249AA}" dt="2026-07-12T01:45:38.131" v="33" actId="1076"/>
          <ac:spMkLst>
            <pc:docMk/>
            <pc:sldMk cId="4254343875" sldId="345"/>
            <ac:spMk id="54" creationId="{633E18DC-4C43-6345-B3A6-D0D40FEBA9CC}"/>
          </ac:spMkLst>
        </pc:spChg>
      </pc:sldChg>
      <pc:sldChg chg="modSp">
        <pc:chgData name="Virgil Dickson" userId="S::dicksonv@ohsu.edu::382f2041-75d0-4719-9493-310463ff5843" providerId="AD" clId="Web-{1EBEFA9A-87BF-9D5E-36E1-7426A36249AA}" dt="2026-07-12T00:13:22.338" v="6" actId="1076"/>
        <pc:sldMkLst>
          <pc:docMk/>
          <pc:sldMk cId="1402977000" sldId="350"/>
        </pc:sldMkLst>
        <pc:spChg chg="mod">
          <ac:chgData name="Virgil Dickson" userId="S::dicksonv@ohsu.edu::382f2041-75d0-4719-9493-310463ff5843" providerId="AD" clId="Web-{1EBEFA9A-87BF-9D5E-36E1-7426A36249AA}" dt="2026-07-12T00:13:22.338" v="6" actId="1076"/>
          <ac:spMkLst>
            <pc:docMk/>
            <pc:sldMk cId="1402977000" sldId="350"/>
            <ac:spMk id="8" creationId="{00000000-0000-0000-0000-000000000000}"/>
          </ac:spMkLst>
        </pc:spChg>
      </pc:sldChg>
    </pc:docChg>
  </pc:docChgLst>
  <pc:docChgLst>
    <pc:chgData name="Kate Lonborg" userId="8255e6a5-38f9-4209-9574-1c578340786b" providerId="ADAL" clId="{1292E9B5-BFA6-4CF9-A35E-2BE1EC94A388}"/>
    <pc:docChg chg="custSel modSld">
      <pc:chgData name="Kate Lonborg" userId="8255e6a5-38f9-4209-9574-1c578340786b" providerId="ADAL" clId="{1292E9B5-BFA6-4CF9-A35E-2BE1EC94A388}" dt="2026-07-13T17:41:40.933" v="25" actId="948"/>
      <pc:docMkLst>
        <pc:docMk/>
      </pc:docMkLst>
      <pc:sldChg chg="modSp mod">
        <pc:chgData name="Kate Lonborg" userId="8255e6a5-38f9-4209-9574-1c578340786b" providerId="ADAL" clId="{1292E9B5-BFA6-4CF9-A35E-2BE1EC94A388}" dt="2026-07-13T17:36:54.373" v="19" actId="122"/>
        <pc:sldMkLst>
          <pc:docMk/>
          <pc:sldMk cId="3577245744" sldId="310"/>
        </pc:sldMkLst>
        <pc:spChg chg="mod">
          <ac:chgData name="Kate Lonborg" userId="8255e6a5-38f9-4209-9574-1c578340786b" providerId="ADAL" clId="{1292E9B5-BFA6-4CF9-A35E-2BE1EC94A388}" dt="2026-07-13T17:36:54.373" v="19" actId="122"/>
          <ac:spMkLst>
            <pc:docMk/>
            <pc:sldMk cId="3577245744" sldId="310"/>
            <ac:spMk id="5" creationId="{A7ED55B3-05DB-8A34-E023-5E5F188525EC}"/>
          </ac:spMkLst>
        </pc:spChg>
      </pc:sldChg>
      <pc:sldChg chg="modSp mod">
        <pc:chgData name="Kate Lonborg" userId="8255e6a5-38f9-4209-9574-1c578340786b" providerId="ADAL" clId="{1292E9B5-BFA6-4CF9-A35E-2BE1EC94A388}" dt="2026-07-13T17:38:32.620" v="24" actId="1076"/>
        <pc:sldMkLst>
          <pc:docMk/>
          <pc:sldMk cId="3954422255" sldId="323"/>
        </pc:sldMkLst>
        <pc:spChg chg="mod">
          <ac:chgData name="Kate Lonborg" userId="8255e6a5-38f9-4209-9574-1c578340786b" providerId="ADAL" clId="{1292E9B5-BFA6-4CF9-A35E-2BE1EC94A388}" dt="2026-07-13T17:38:32.620" v="24" actId="1076"/>
          <ac:spMkLst>
            <pc:docMk/>
            <pc:sldMk cId="3954422255" sldId="323"/>
            <ac:spMk id="33" creationId="{00000000-0000-0000-0000-000000000000}"/>
          </ac:spMkLst>
        </pc:spChg>
      </pc:sldChg>
      <pc:sldChg chg="delSp mod">
        <pc:chgData name="Kate Lonborg" userId="8255e6a5-38f9-4209-9574-1c578340786b" providerId="ADAL" clId="{1292E9B5-BFA6-4CF9-A35E-2BE1EC94A388}" dt="2026-07-13T17:38:18.475" v="22" actId="21"/>
        <pc:sldMkLst>
          <pc:docMk/>
          <pc:sldMk cId="4081938083" sldId="325"/>
        </pc:sldMkLst>
        <pc:spChg chg="del">
          <ac:chgData name="Kate Lonborg" userId="8255e6a5-38f9-4209-9574-1c578340786b" providerId="ADAL" clId="{1292E9B5-BFA6-4CF9-A35E-2BE1EC94A388}" dt="2026-07-13T17:38:18.475" v="22" actId="21"/>
          <ac:spMkLst>
            <pc:docMk/>
            <pc:sldMk cId="4081938083" sldId="325"/>
            <ac:spMk id="4" creationId="{00000000-0000-0000-0000-000000000000}"/>
          </ac:spMkLst>
        </pc:spChg>
      </pc:sldChg>
      <pc:sldChg chg="modSp mod">
        <pc:chgData name="Kate Lonborg" userId="8255e6a5-38f9-4209-9574-1c578340786b" providerId="ADAL" clId="{1292E9B5-BFA6-4CF9-A35E-2BE1EC94A388}" dt="2026-07-10T16:31:44.847" v="2" actId="6549"/>
        <pc:sldMkLst>
          <pc:docMk/>
          <pc:sldMk cId="3347169535" sldId="326"/>
        </pc:sldMkLst>
        <pc:spChg chg="mod">
          <ac:chgData name="Kate Lonborg" userId="8255e6a5-38f9-4209-9574-1c578340786b" providerId="ADAL" clId="{1292E9B5-BFA6-4CF9-A35E-2BE1EC94A388}" dt="2026-07-10T16:31:44.847" v="2" actId="6549"/>
          <ac:spMkLst>
            <pc:docMk/>
            <pc:sldMk cId="3347169535" sldId="326"/>
            <ac:spMk id="5" creationId="{A6E7EA6D-B6FB-442B-8E5A-F2F937A25461}"/>
          </ac:spMkLst>
        </pc:spChg>
      </pc:sldChg>
      <pc:sldChg chg="modSp mod">
        <pc:chgData name="Kate Lonborg" userId="8255e6a5-38f9-4209-9574-1c578340786b" providerId="ADAL" clId="{1292E9B5-BFA6-4CF9-A35E-2BE1EC94A388}" dt="2026-07-13T17:34:16.189" v="5" actId="122"/>
        <pc:sldMkLst>
          <pc:docMk/>
          <pc:sldMk cId="617506727" sldId="328"/>
        </pc:sldMkLst>
        <pc:spChg chg="mod">
          <ac:chgData name="Kate Lonborg" userId="8255e6a5-38f9-4209-9574-1c578340786b" providerId="ADAL" clId="{1292E9B5-BFA6-4CF9-A35E-2BE1EC94A388}" dt="2026-07-13T17:34:16.189" v="5" actId="122"/>
          <ac:spMkLst>
            <pc:docMk/>
            <pc:sldMk cId="617506727" sldId="328"/>
            <ac:spMk id="15" creationId="{00000000-0000-0000-0000-000000000000}"/>
          </ac:spMkLst>
        </pc:spChg>
      </pc:sldChg>
      <pc:sldChg chg="modSp mod">
        <pc:chgData name="Kate Lonborg" userId="8255e6a5-38f9-4209-9574-1c578340786b" providerId="ADAL" clId="{1292E9B5-BFA6-4CF9-A35E-2BE1EC94A388}" dt="2026-07-13T17:34:36.797" v="6" actId="122"/>
        <pc:sldMkLst>
          <pc:docMk/>
          <pc:sldMk cId="537624771" sldId="329"/>
        </pc:sldMkLst>
        <pc:spChg chg="mod">
          <ac:chgData name="Kate Lonborg" userId="8255e6a5-38f9-4209-9574-1c578340786b" providerId="ADAL" clId="{1292E9B5-BFA6-4CF9-A35E-2BE1EC94A388}" dt="2026-07-13T17:34:36.797" v="6" actId="122"/>
          <ac:spMkLst>
            <pc:docMk/>
            <pc:sldMk cId="537624771" sldId="329"/>
            <ac:spMk id="11" creationId="{00000000-0000-0000-0000-000000000000}"/>
          </ac:spMkLst>
        </pc:spChg>
      </pc:sldChg>
      <pc:sldChg chg="modSp mod">
        <pc:chgData name="Kate Lonborg" userId="8255e6a5-38f9-4209-9574-1c578340786b" providerId="ADAL" clId="{1292E9B5-BFA6-4CF9-A35E-2BE1EC94A388}" dt="2026-07-13T17:34:42.246" v="7" actId="122"/>
        <pc:sldMkLst>
          <pc:docMk/>
          <pc:sldMk cId="4040870881" sldId="330"/>
        </pc:sldMkLst>
        <pc:spChg chg="mod">
          <ac:chgData name="Kate Lonborg" userId="8255e6a5-38f9-4209-9574-1c578340786b" providerId="ADAL" clId="{1292E9B5-BFA6-4CF9-A35E-2BE1EC94A388}" dt="2026-07-13T17:34:42.246" v="7" actId="122"/>
          <ac:spMkLst>
            <pc:docMk/>
            <pc:sldMk cId="4040870881" sldId="330"/>
            <ac:spMk id="36" creationId="{00000000-0000-0000-0000-000000000000}"/>
          </ac:spMkLst>
        </pc:spChg>
      </pc:sldChg>
      <pc:sldChg chg="modSp mod">
        <pc:chgData name="Kate Lonborg" userId="8255e6a5-38f9-4209-9574-1c578340786b" providerId="ADAL" clId="{1292E9B5-BFA6-4CF9-A35E-2BE1EC94A388}" dt="2026-07-13T17:34:47.192" v="8" actId="122"/>
        <pc:sldMkLst>
          <pc:docMk/>
          <pc:sldMk cId="376605896" sldId="331"/>
        </pc:sldMkLst>
        <pc:spChg chg="mod">
          <ac:chgData name="Kate Lonborg" userId="8255e6a5-38f9-4209-9574-1c578340786b" providerId="ADAL" clId="{1292E9B5-BFA6-4CF9-A35E-2BE1EC94A388}" dt="2026-07-13T17:34:47.192" v="8" actId="122"/>
          <ac:spMkLst>
            <pc:docMk/>
            <pc:sldMk cId="376605896" sldId="331"/>
            <ac:spMk id="10" creationId="{00000000-0000-0000-0000-000000000000}"/>
          </ac:spMkLst>
        </pc:spChg>
      </pc:sldChg>
      <pc:sldChg chg="modSp mod">
        <pc:chgData name="Kate Lonborg" userId="8255e6a5-38f9-4209-9574-1c578340786b" providerId="ADAL" clId="{1292E9B5-BFA6-4CF9-A35E-2BE1EC94A388}" dt="2026-07-13T17:34:52.673" v="9" actId="122"/>
        <pc:sldMkLst>
          <pc:docMk/>
          <pc:sldMk cId="664520630" sldId="332"/>
        </pc:sldMkLst>
        <pc:spChg chg="mod">
          <ac:chgData name="Kate Lonborg" userId="8255e6a5-38f9-4209-9574-1c578340786b" providerId="ADAL" clId="{1292E9B5-BFA6-4CF9-A35E-2BE1EC94A388}" dt="2026-07-13T17:34:52.673" v="9" actId="122"/>
          <ac:spMkLst>
            <pc:docMk/>
            <pc:sldMk cId="664520630" sldId="332"/>
            <ac:spMk id="10" creationId="{00000000-0000-0000-0000-000000000000}"/>
          </ac:spMkLst>
        </pc:spChg>
      </pc:sldChg>
      <pc:sldChg chg="modSp mod">
        <pc:chgData name="Kate Lonborg" userId="8255e6a5-38f9-4209-9574-1c578340786b" providerId="ADAL" clId="{1292E9B5-BFA6-4CF9-A35E-2BE1EC94A388}" dt="2026-07-13T17:34:59.503" v="10" actId="122"/>
        <pc:sldMkLst>
          <pc:docMk/>
          <pc:sldMk cId="985647960" sldId="333"/>
        </pc:sldMkLst>
        <pc:spChg chg="mod">
          <ac:chgData name="Kate Lonborg" userId="8255e6a5-38f9-4209-9574-1c578340786b" providerId="ADAL" clId="{1292E9B5-BFA6-4CF9-A35E-2BE1EC94A388}" dt="2026-07-13T17:34:59.503" v="10" actId="122"/>
          <ac:spMkLst>
            <pc:docMk/>
            <pc:sldMk cId="985647960" sldId="333"/>
            <ac:spMk id="10" creationId="{00000000-0000-0000-0000-000000000000}"/>
          </ac:spMkLst>
        </pc:spChg>
      </pc:sldChg>
      <pc:sldChg chg="modSp mod">
        <pc:chgData name="Kate Lonborg" userId="8255e6a5-38f9-4209-9574-1c578340786b" providerId="ADAL" clId="{1292E9B5-BFA6-4CF9-A35E-2BE1EC94A388}" dt="2026-07-13T17:41:40.933" v="25" actId="948"/>
        <pc:sldMkLst>
          <pc:docMk/>
          <pc:sldMk cId="641558540" sldId="334"/>
        </pc:sldMkLst>
        <pc:spChg chg="mod">
          <ac:chgData name="Kate Lonborg" userId="8255e6a5-38f9-4209-9574-1c578340786b" providerId="ADAL" clId="{1292E9B5-BFA6-4CF9-A35E-2BE1EC94A388}" dt="2026-07-13T17:41:40.933" v="25" actId="948"/>
          <ac:spMkLst>
            <pc:docMk/>
            <pc:sldMk cId="641558540" sldId="334"/>
            <ac:spMk id="6" creationId="{60729014-2E2C-4547-BC0B-FB5809A86ED9}"/>
          </ac:spMkLst>
        </pc:spChg>
      </pc:sldChg>
      <pc:sldChg chg="modSp mod">
        <pc:chgData name="Kate Lonborg" userId="8255e6a5-38f9-4209-9574-1c578340786b" providerId="ADAL" clId="{1292E9B5-BFA6-4CF9-A35E-2BE1EC94A388}" dt="2026-07-13T17:35:12.129" v="11" actId="122"/>
        <pc:sldMkLst>
          <pc:docMk/>
          <pc:sldMk cId="3750810599" sldId="336"/>
        </pc:sldMkLst>
        <pc:spChg chg="mod">
          <ac:chgData name="Kate Lonborg" userId="8255e6a5-38f9-4209-9574-1c578340786b" providerId="ADAL" clId="{1292E9B5-BFA6-4CF9-A35E-2BE1EC94A388}" dt="2026-07-13T17:35:12.129" v="11" actId="122"/>
          <ac:spMkLst>
            <pc:docMk/>
            <pc:sldMk cId="3750810599" sldId="336"/>
            <ac:spMk id="8" creationId="{00000000-0000-0000-0000-000000000000}"/>
          </ac:spMkLst>
        </pc:spChg>
      </pc:sldChg>
      <pc:sldChg chg="modSp mod">
        <pc:chgData name="Kate Lonborg" userId="8255e6a5-38f9-4209-9574-1c578340786b" providerId="ADAL" clId="{1292E9B5-BFA6-4CF9-A35E-2BE1EC94A388}" dt="2026-07-13T17:35:19.249" v="12" actId="122"/>
        <pc:sldMkLst>
          <pc:docMk/>
          <pc:sldMk cId="3036391379" sldId="337"/>
        </pc:sldMkLst>
        <pc:spChg chg="mod">
          <ac:chgData name="Kate Lonborg" userId="8255e6a5-38f9-4209-9574-1c578340786b" providerId="ADAL" clId="{1292E9B5-BFA6-4CF9-A35E-2BE1EC94A388}" dt="2026-07-13T17:35:19.249" v="12" actId="122"/>
          <ac:spMkLst>
            <pc:docMk/>
            <pc:sldMk cId="3036391379" sldId="337"/>
            <ac:spMk id="28" creationId="{00000000-0000-0000-0000-000000000000}"/>
          </ac:spMkLst>
        </pc:spChg>
      </pc:sldChg>
      <pc:sldChg chg="modSp mod">
        <pc:chgData name="Kate Lonborg" userId="8255e6a5-38f9-4209-9574-1c578340786b" providerId="ADAL" clId="{1292E9B5-BFA6-4CF9-A35E-2BE1EC94A388}" dt="2026-07-13T17:35:49.656" v="13" actId="122"/>
        <pc:sldMkLst>
          <pc:docMk/>
          <pc:sldMk cId="846400792" sldId="338"/>
        </pc:sldMkLst>
        <pc:spChg chg="mod">
          <ac:chgData name="Kate Lonborg" userId="8255e6a5-38f9-4209-9574-1c578340786b" providerId="ADAL" clId="{1292E9B5-BFA6-4CF9-A35E-2BE1EC94A388}" dt="2026-07-10T16:36:01.020" v="4" actId="6549"/>
          <ac:spMkLst>
            <pc:docMk/>
            <pc:sldMk cId="846400792" sldId="338"/>
            <ac:spMk id="3" creationId="{56DBBFA7-6763-47C3-8F69-867187C3787D}"/>
          </ac:spMkLst>
        </pc:spChg>
        <pc:spChg chg="mod">
          <ac:chgData name="Kate Lonborg" userId="8255e6a5-38f9-4209-9574-1c578340786b" providerId="ADAL" clId="{1292E9B5-BFA6-4CF9-A35E-2BE1EC94A388}" dt="2026-07-13T17:35:49.656" v="13" actId="122"/>
          <ac:spMkLst>
            <pc:docMk/>
            <pc:sldMk cId="846400792" sldId="338"/>
            <ac:spMk id="14" creationId="{00000000-0000-0000-0000-000000000000}"/>
          </ac:spMkLst>
        </pc:spChg>
      </pc:sldChg>
      <pc:sldChg chg="modSp mod">
        <pc:chgData name="Kate Lonborg" userId="8255e6a5-38f9-4209-9574-1c578340786b" providerId="ADAL" clId="{1292E9B5-BFA6-4CF9-A35E-2BE1EC94A388}" dt="2026-07-13T17:35:55.637" v="14" actId="122"/>
        <pc:sldMkLst>
          <pc:docMk/>
          <pc:sldMk cId="1225522734" sldId="339"/>
        </pc:sldMkLst>
        <pc:spChg chg="mod">
          <ac:chgData name="Kate Lonborg" userId="8255e6a5-38f9-4209-9574-1c578340786b" providerId="ADAL" clId="{1292E9B5-BFA6-4CF9-A35E-2BE1EC94A388}" dt="2026-07-13T17:35:55.637" v="14" actId="122"/>
          <ac:spMkLst>
            <pc:docMk/>
            <pc:sldMk cId="1225522734" sldId="339"/>
            <ac:spMk id="20" creationId="{00000000-0000-0000-0000-000000000000}"/>
          </ac:spMkLst>
        </pc:spChg>
      </pc:sldChg>
      <pc:sldChg chg="modSp mod">
        <pc:chgData name="Kate Lonborg" userId="8255e6a5-38f9-4209-9574-1c578340786b" providerId="ADAL" clId="{1292E9B5-BFA6-4CF9-A35E-2BE1EC94A388}" dt="2026-07-13T17:36:04.523" v="15" actId="122"/>
        <pc:sldMkLst>
          <pc:docMk/>
          <pc:sldMk cId="4046764004" sldId="344"/>
        </pc:sldMkLst>
        <pc:spChg chg="mod">
          <ac:chgData name="Kate Lonborg" userId="8255e6a5-38f9-4209-9574-1c578340786b" providerId="ADAL" clId="{1292E9B5-BFA6-4CF9-A35E-2BE1EC94A388}" dt="2026-07-13T17:36:04.523" v="15" actId="122"/>
          <ac:spMkLst>
            <pc:docMk/>
            <pc:sldMk cId="4046764004" sldId="344"/>
            <ac:spMk id="24" creationId="{00000000-0000-0000-0000-000000000000}"/>
          </ac:spMkLst>
        </pc:spChg>
      </pc:sldChg>
      <pc:sldChg chg="modSp mod">
        <pc:chgData name="Kate Lonborg" userId="8255e6a5-38f9-4209-9574-1c578340786b" providerId="ADAL" clId="{1292E9B5-BFA6-4CF9-A35E-2BE1EC94A388}" dt="2026-07-13T17:37:14.438" v="21" actId="1076"/>
        <pc:sldMkLst>
          <pc:docMk/>
          <pc:sldMk cId="4254343875" sldId="345"/>
        </pc:sldMkLst>
        <pc:spChg chg="mod">
          <ac:chgData name="Kate Lonborg" userId="8255e6a5-38f9-4209-9574-1c578340786b" providerId="ADAL" clId="{1292E9B5-BFA6-4CF9-A35E-2BE1EC94A388}" dt="2026-07-13T17:37:14.438" v="21" actId="1076"/>
          <ac:spMkLst>
            <pc:docMk/>
            <pc:sldMk cId="4254343875" sldId="345"/>
            <ac:spMk id="87" creationId="{00000000-0000-0000-0000-000000000000}"/>
          </ac:spMkLst>
        </pc:spChg>
      </pc:sldChg>
      <pc:sldChg chg="delSp mod">
        <pc:chgData name="Kate Lonborg" userId="8255e6a5-38f9-4209-9574-1c578340786b" providerId="ADAL" clId="{1292E9B5-BFA6-4CF9-A35E-2BE1EC94A388}" dt="2026-07-13T17:36:27.848" v="16" actId="21"/>
        <pc:sldMkLst>
          <pc:docMk/>
          <pc:sldMk cId="659185145" sldId="347"/>
        </pc:sldMkLst>
        <pc:spChg chg="del">
          <ac:chgData name="Kate Lonborg" userId="8255e6a5-38f9-4209-9574-1c578340786b" providerId="ADAL" clId="{1292E9B5-BFA6-4CF9-A35E-2BE1EC94A388}" dt="2026-07-13T17:36:27.848" v="16" actId="21"/>
          <ac:spMkLst>
            <pc:docMk/>
            <pc:sldMk cId="659185145" sldId="347"/>
            <ac:spMk id="4" creationId="{00000000-0000-0000-0000-000000000000}"/>
          </ac:spMkLst>
        </pc:spChg>
      </pc:sldChg>
      <pc:sldChg chg="delSp mod">
        <pc:chgData name="Kate Lonborg" userId="8255e6a5-38f9-4209-9574-1c578340786b" providerId="ADAL" clId="{1292E9B5-BFA6-4CF9-A35E-2BE1EC94A388}" dt="2026-07-13T17:36:36.997" v="17" actId="21"/>
        <pc:sldMkLst>
          <pc:docMk/>
          <pc:sldMk cId="3748061775" sldId="348"/>
        </pc:sldMkLst>
        <pc:spChg chg="del">
          <ac:chgData name="Kate Lonborg" userId="8255e6a5-38f9-4209-9574-1c578340786b" providerId="ADAL" clId="{1292E9B5-BFA6-4CF9-A35E-2BE1EC94A388}" dt="2026-07-13T17:36:36.997" v="17" actId="21"/>
          <ac:spMkLst>
            <pc:docMk/>
            <pc:sldMk cId="3748061775" sldId="348"/>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Kate</a:t>
            </a:r>
          </a:p>
          <a:p>
            <a:endParaRPr/>
          </a:p>
          <a:p>
            <a:r>
              <a:t>Many of you are probably familiar with the Rural Health Transformation Program, so we’ll keep this context quick.</a:t>
            </a:r>
          </a:p>
          <a:p>
            <a:r>
              <a:t>The </a:t>
            </a:r>
            <a:r>
              <a:rPr>
                <a:hlinkClick r:id="" action="ppaction://noaction"/>
              </a:rPr>
              <a:t>Rural Health Transformation Program</a:t>
            </a:r>
            <a:r>
              <a:t> (RHTP) was established under the 2025 budget reconciliation law (the One Big Beautiful Bill Act). It provides $50 billion in funding to states in federal fiscal years 2026 through 2030</a:t>
            </a:r>
          </a:p>
          <a:p>
            <a:pPr>
              <a:buNone/>
            </a:pPr>
            <a:r>
              <a:t>All 50 states approved for RHTP funding for 2026, in varying amounts</a:t>
            </a:r>
          </a:p>
          <a:p>
            <a:r>
              <a:t>Timelines to launch RHTP initiatives are tight: 2026 funds to be committed by October 30, 2026, and spent by September 30, 2027</a:t>
            </a:r>
          </a:p>
          <a:p>
            <a:pPr>
              <a:buNone/>
            </a:pPr>
            <a:r>
              <a:t>Unused funds to be reclaimed by CMS. So states are under pressure to work quickly</a:t>
            </a:r>
          </a:p>
          <a:p>
            <a:pPr>
              <a:buNone/>
            </a:pPr>
            <a:endParaRPr/>
          </a:p>
          <a:p>
            <a:pPr>
              <a:buNone/>
            </a:pPr>
            <a:r>
              <a:t>In setting up the Rural Health Transformation Program, CMS identified 5 strategic goals related to </a:t>
            </a:r>
            <a:r>
              <a:rPr sz="1800">
                <a:solidFill>
                  <a:srgbClr val="33444B"/>
                </a:solidFill>
              </a:rPr>
              <a:t>prevention and chronic disease management, sustainable access, workforce development, innovative care, and technology</a:t>
            </a:r>
          </a:p>
          <a:p>
            <a:pPr>
              <a:buNone/>
            </a:pPr>
            <a:endParaRPr sz="1800">
              <a:solidFill>
                <a:srgbClr val="33444B"/>
              </a:solidFill>
            </a:endParaRPr>
          </a:p>
          <a:p>
            <a:pPr>
              <a:buNone/>
            </a:pPr>
            <a:r>
              <a:rPr sz="1800">
                <a:solidFill>
                  <a:srgbClr val="33444B"/>
                </a:solidFill>
              </a:rPr>
              <a:t>Telehealth is a natural fit within those goals. States are pursuing telehealth initiatives and initiatives that complement work on telehealth</a:t>
            </a:r>
          </a:p>
          <a:p>
            <a:pPr>
              <a:buNone/>
            </a:pPr>
            <a:endParaRPr sz="1800">
              <a:solidFill>
                <a:srgbClr val="33444B"/>
              </a:solidFill>
            </a:endParaRPr>
          </a:p>
          <a:p>
            <a:pPr>
              <a:buNone/>
            </a:pPr>
            <a:endParaRPr sz="1800">
              <a:solidFill>
                <a:srgbClr val="33444B"/>
              </a:solidFill>
            </a:endParaRPr>
          </a:p>
          <a:p>
            <a:endParaRPr sz="1800">
              <a:solidFill>
                <a:srgbClr val="33444B"/>
              </a:solidFill>
            </a:endParaRPr>
          </a:p>
          <a:p>
            <a:r>
              <a:t>CMS suggestions in NOFO: </a:t>
            </a:r>
          </a:p>
          <a:p>
            <a:pPr marL="171450" indent="-171450">
              <a:buChar char="•"/>
            </a:pPr>
            <a:r>
              <a:t>Telehealth specialty consult programs to improve access to care and address workforce gaps in rural areas</a:t>
            </a:r>
          </a:p>
          <a:p>
            <a:pPr marL="171450" indent="-171450">
              <a:buChar char="•"/>
            </a:pPr>
            <a:r>
              <a:t>Technology use to include expanding telehealth, using remote patient monitoring to manage chronic illnesses</a:t>
            </a:r>
          </a:p>
          <a:p>
            <a:pPr marL="171450" indent="-171450">
              <a:buChar char="•"/>
            </a:pPr>
            <a:r>
              <a:t>Infrastructure for telehealth, such as broadband access or equipment to enable telehealth services</a:t>
            </a:r>
          </a:p>
          <a:p>
            <a:pPr marL="171450" indent="-171450">
              <a:buChar char="•"/>
            </a:pPr>
            <a:r>
              <a:t>Remote care services initiative that could include TA, telehealth equipment, IT solutions for integrating data from remote monitoring devices and sharing data across the virtual care team, supporting patients in understanding how to use new technologies</a:t>
            </a:r>
          </a:p>
          <a:p>
            <a:pPr marL="0" indent="0">
              <a:buNone/>
            </a:pPr>
            <a:endParaRPr/>
          </a:p>
          <a:p>
            <a:pPr marL="0" indent="0">
              <a:buNone/>
            </a:pPr>
            <a:r>
              <a:t>CMS also promoted state policy actions to support telehealth</a:t>
            </a:r>
          </a:p>
          <a:p>
            <a:pPr marL="171450" indent="-171450">
              <a:buChar char="•"/>
            </a:pPr>
            <a:r>
              <a:t>Licensure compacts to allow nurses or psychologists, for example, to practice in person or through telehealth in multiple states</a:t>
            </a:r>
          </a:p>
          <a:p>
            <a:pPr marL="171450" indent="-171450">
              <a:buChar char="•"/>
            </a:pPr>
            <a:r>
              <a:t>State laws and Medicaid reimbursement policies to enable delivery of care thru telehealth</a:t>
            </a:r>
          </a:p>
          <a:p>
            <a:endParaRPr/>
          </a:p>
          <a:p>
            <a:endParaRPr/>
          </a:p>
          <a:p>
            <a:endParaRPr/>
          </a:p>
          <a:p>
            <a:r>
              <a:t>State Reporting Template still doesn’t seem to be available. This rescoring webinar from February reviews CMS’s preliminary guidance on reporting: https://www.cms.gov/files/document/rht-program-reporting-rescoring-webinar-02-25-26.pdf </a:t>
            </a:r>
          </a:p>
          <a:p>
            <a:endParaRPr/>
          </a:p>
          <a:p>
            <a:r>
              <a:t>FAQs updated in April still refer to 2/25/26 webinar: https://www.cms.gov/files/document/frequently-asked-questions-april-2026.pdf </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Kate, then pass to Virgil</a:t>
            </a:r>
          </a:p>
          <a:p>
            <a:endParaRPr dirty="0"/>
          </a:p>
          <a:p>
            <a:r>
              <a:rPr dirty="0"/>
              <a:t>State RHTP initiatives enable or complement telehealth services in a variety of ways. Many states are working on funding acquisition of equipment so that clinicians can deliver care via telehealth</a:t>
            </a:r>
          </a:p>
          <a:p>
            <a:endParaRPr dirty="0"/>
          </a:p>
          <a:p>
            <a:r>
              <a:rPr dirty="0"/>
              <a:t>Other initiatives focus on enabling patients to access care through telehealth. In rural communities where patients may not have broadband or other needed technology at home, some states are establishing </a:t>
            </a:r>
            <a:r>
              <a:rPr b="1" dirty="0"/>
              <a:t>access points</a:t>
            </a:r>
            <a:r>
              <a:rPr dirty="0"/>
              <a:t> in communities. For example, Delaware is building on prior pilot work with booths in libraries offering a private space with high-speed internet access and navigation support where rural residents can access care closer to home. Other states are supporting telehealth access points in </a:t>
            </a:r>
            <a:r>
              <a:rPr sz="1200" dirty="0"/>
              <a:t>community centers, churches, pharmacies, local public health departments, and grocery stores</a:t>
            </a:r>
          </a:p>
          <a:p>
            <a:endParaRPr sz="1200" dirty="0"/>
          </a:p>
          <a:p>
            <a:r>
              <a:rPr dirty="0"/>
              <a:t>Some states are pursuing initiatives to expand</a:t>
            </a:r>
            <a:r>
              <a:rPr b="1" dirty="0"/>
              <a:t> school-based health centers</a:t>
            </a:r>
            <a:r>
              <a:rPr dirty="0"/>
              <a:t> in rural communities or offer additional services in SBHCs to address, for example, behavioral or oral health needs</a:t>
            </a:r>
          </a:p>
          <a:p>
            <a:endParaRPr dirty="0"/>
          </a:p>
          <a:p>
            <a:r>
              <a:rPr dirty="0"/>
              <a:t>States also are pursuing multiple workforce initiatives. Initiatives related to provider-to-provider </a:t>
            </a:r>
            <a:r>
              <a:rPr b="1" dirty="0"/>
              <a:t>consultation</a:t>
            </a:r>
            <a:r>
              <a:rPr dirty="0"/>
              <a:t> or establishing a Project ECHO can help rural clinicians care for more complicated needs locally, enabling follow-up care or complementing specialty care delivered through telehealth.</a:t>
            </a:r>
          </a:p>
          <a:p>
            <a:endParaRPr dirty="0"/>
          </a:p>
          <a:p>
            <a:r>
              <a:rPr dirty="0"/>
              <a:t>Remote patient monitoring initiatives include, for example, work in Texas to offer patient-facing health portals integrating with remote patient-monitoring devices and facilitating communication with the care team. Multiple states have initiatives to provide technical assistance to clinicians and staff about best practices for remote patient monitoring</a:t>
            </a:r>
          </a:p>
          <a:p>
            <a:endParaRPr dirty="0"/>
          </a:p>
          <a:p>
            <a:pPr marL="0" indent="0" algn="l">
              <a:lnSpc>
                <a:spcPct val="100000"/>
              </a:lnSpc>
              <a:spcBef>
                <a:spcPts val="0"/>
              </a:spcBef>
              <a:spcAft>
                <a:spcPts val="0"/>
              </a:spcAft>
              <a:buNone/>
            </a:pPr>
            <a:r>
              <a:rPr dirty="0"/>
              <a:t>Underlying this, there are cross-cutting technology initiatives in multiple states addressing needs such as </a:t>
            </a:r>
            <a:r>
              <a:rPr sz="1200" dirty="0">
                <a:solidFill>
                  <a:srgbClr val="33444B"/>
                </a:solidFill>
              </a:rPr>
              <a:t>integrating electronic health records and health information exchange, improving cybersecurity, and setting up closed-loop referral infrastructure</a:t>
            </a:r>
          </a:p>
          <a:p>
            <a:endParaRPr sz="1200" dirty="0">
              <a:solidFill>
                <a:srgbClr val="33444B"/>
              </a:solidFill>
            </a:endParaRPr>
          </a:p>
          <a:p>
            <a:endParaRPr sz="1200" dirty="0">
              <a:solidFill>
                <a:srgbClr val="33444B"/>
              </a:solidFill>
            </a:endParaRPr>
          </a:p>
          <a:p>
            <a:endParaRPr sz="1200" dirty="0">
              <a:solidFill>
                <a:srgbClr val="33444B"/>
              </a:solidFill>
            </a:endParaRPr>
          </a:p>
          <a:p>
            <a:endParaRPr sz="1200" dirty="0">
              <a:solidFill>
                <a:srgbClr val="33444B"/>
              </a:solidFill>
            </a:endParaRPr>
          </a:p>
          <a:p>
            <a:endParaRPr sz="1200" dirty="0">
              <a:solidFill>
                <a:srgbClr val="33444B"/>
              </a:solidFill>
            </a:endParaRPr>
          </a:p>
          <a:p>
            <a:endParaRPr sz="1200" dirty="0">
              <a:solidFill>
                <a:srgbClr val="33444B"/>
              </a:solidFill>
            </a:endParaRPr>
          </a:p>
          <a:p>
            <a:endParaRPr sz="1200" dirty="0">
              <a:solidFill>
                <a:srgbClr val="33444B"/>
              </a:solidFill>
            </a:endParaRPr>
          </a:p>
          <a:p>
            <a:endParaRPr sz="1200" dirty="0">
              <a:solidFill>
                <a:srgbClr val="33444B"/>
              </a:solidFill>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sz="1200"/>
              <a:t>Background</a:t>
            </a:r>
          </a:p>
          <a:p>
            <a:r>
              <a:rPr sz="1200"/>
              <a:t>Key Questions</a:t>
            </a:r>
          </a:p>
          <a:p>
            <a:r>
              <a:rPr sz="1200"/>
              <a:t>Methods</a:t>
            </a:r>
          </a:p>
          <a:p>
            <a:r>
              <a:rPr sz="1200"/>
              <a:t>Findings</a:t>
            </a:r>
          </a:p>
          <a:p>
            <a:r>
              <a:rPr sz="1200"/>
              <a:t>Discussion</a:t>
            </a:r>
          </a:p>
          <a:p>
            <a:r>
              <a:t>State Considerations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buNone/>
            </a:pPr>
            <a:r>
              <a:rPr lang="en-US" sz="1100" b="1" cap="all" dirty="0">
                <a:solidFill>
                  <a:srgbClr val="33444B"/>
                </a:solidFill>
                <a:latin typeface="Lato"/>
                <a:ea typeface="Lato"/>
                <a:cs typeface="Lato"/>
              </a:rPr>
              <a:t>JANUARY 2025 GUIDANCE</a:t>
            </a:r>
          </a:p>
          <a:p>
            <a:pPr marL="285750" indent="-285750">
              <a:spcAft>
                <a:spcPts val="600"/>
              </a:spcAft>
              <a:buChar char="•"/>
            </a:pPr>
            <a:r>
              <a:rPr lang="en-US" sz="1200" dirty="0">
                <a:solidFill>
                  <a:srgbClr val="33444B"/>
                </a:solidFill>
              </a:rPr>
              <a:t>The 2025 telehealth resource allowed synchronous audiovisual well-care visits in the numerator of </a:t>
            </a:r>
            <a:r>
              <a:rPr lang="en-US" sz="1200" dirty="0" err="1">
                <a:solidFill>
                  <a:srgbClr val="33444B"/>
                </a:solidFill>
              </a:rPr>
              <a:t>WCV</a:t>
            </a:r>
            <a:r>
              <a:rPr lang="en-US" sz="1200" dirty="0">
                <a:solidFill>
                  <a:srgbClr val="33444B"/>
                </a:solidFill>
              </a:rPr>
              <a:t>-CH and W30-CH numerators.</a:t>
            </a:r>
          </a:p>
          <a:p>
            <a:pPr marL="285750" indent="-285750">
              <a:spcAft>
                <a:spcPts val="600"/>
              </a:spcAft>
              <a:buChar char="•"/>
            </a:pPr>
            <a:r>
              <a:rPr lang="en-US" sz="1200" dirty="0">
                <a:solidFill>
                  <a:srgbClr val="33444B"/>
                </a:solidFill>
              </a:rPr>
              <a:t>Those allowances reflected the then-current 2025 Core Set specifications.</a:t>
            </a:r>
          </a:p>
          <a:p>
            <a:pPr>
              <a:spcAft>
                <a:spcPts val="600"/>
              </a:spcAft>
              <a:buNone/>
            </a:pPr>
            <a:r>
              <a:rPr lang="en-US" sz="1100" b="1" cap="all" dirty="0">
                <a:solidFill>
                  <a:srgbClr val="33444B"/>
                </a:solidFill>
                <a:latin typeface="Lato"/>
                <a:ea typeface="Lato"/>
                <a:cs typeface="Lato"/>
              </a:rPr>
              <a:t>2026 REPORTING</a:t>
            </a:r>
          </a:p>
          <a:p>
            <a:pPr marL="285750" indent="-285750">
              <a:spcAft>
                <a:spcPts val="600"/>
              </a:spcAft>
              <a:buChar char="•"/>
            </a:pPr>
            <a:r>
              <a:rPr lang="en-US" sz="1200" dirty="0" err="1">
                <a:solidFill>
                  <a:srgbClr val="33444B"/>
                </a:solidFill>
              </a:rPr>
              <a:t>WCV</a:t>
            </a:r>
            <a:r>
              <a:rPr lang="en-US" sz="1200" dirty="0">
                <a:solidFill>
                  <a:srgbClr val="33444B"/>
                </a:solidFill>
              </a:rPr>
              <a:t>-CH and W30-CH now clarify that telehealth visits do not count toward the numerator.</a:t>
            </a:r>
          </a:p>
          <a:p>
            <a:pPr marL="285750" indent="-285750">
              <a:spcAft>
                <a:spcPts val="600"/>
              </a:spcAft>
              <a:buChar char="•"/>
            </a:pPr>
            <a:r>
              <a:rPr lang="en-US" sz="1200" dirty="0">
                <a:solidFill>
                  <a:srgbClr val="33444B"/>
                </a:solidFill>
              </a:rPr>
              <a:t>Virtual components may support EPSDT, but hands-on services still require local completion</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Aft>
                <a:spcPts val="500"/>
              </a:spcAft>
              <a:buFont typeface="Arial"/>
              <a:buChar char="•"/>
            </a:pPr>
            <a:r>
              <a:rPr lang="en-US" sz="1200" dirty="0">
                <a:solidFill>
                  <a:schemeClr val="accent2"/>
                </a:solidFill>
                <a:latin typeface="Lato Semibold"/>
                <a:ea typeface="Lato Semibold"/>
                <a:cs typeface="Lato Semibold"/>
              </a:rPr>
              <a:t>Ages 3–21</a:t>
            </a:r>
          </a:p>
          <a:p>
            <a:pPr marL="285750" indent="-285750">
              <a:spcAft>
                <a:spcPts val="500"/>
              </a:spcAft>
              <a:buFont typeface="Arial"/>
              <a:buChar char="•"/>
            </a:pPr>
            <a:r>
              <a:rPr lang="en-US" sz="1200" dirty="0">
                <a:solidFill>
                  <a:schemeClr val="accent2"/>
                </a:solidFill>
                <a:latin typeface="Lato Semibold"/>
                <a:ea typeface="Lato Semibold"/>
                <a:cs typeface="Lato Semibold"/>
              </a:rPr>
              <a:t>Tracks whether a child had at least 1 comprehensive well-care visit</a:t>
            </a:r>
          </a:p>
          <a:p>
            <a:pPr marL="285750" indent="-285750">
              <a:spcAft>
                <a:spcPts val="500"/>
              </a:spcAft>
              <a:buFont typeface="Arial"/>
              <a:buChar char="•"/>
            </a:pPr>
            <a:r>
              <a:rPr lang="en-US" sz="1200" dirty="0">
                <a:solidFill>
                  <a:schemeClr val="accent2"/>
                </a:solidFill>
                <a:latin typeface="Lato Semibold"/>
                <a:ea typeface="Lato Semibold"/>
                <a:cs typeface="Lato Semibold"/>
              </a:rPr>
              <a:t>During COVID PHE reporting was allowed via telehealth</a:t>
            </a:r>
          </a:p>
          <a:p>
            <a:pPr marL="285750" indent="-285750">
              <a:spcAft>
                <a:spcPts val="500"/>
              </a:spcAft>
              <a:buFont typeface="Arial"/>
              <a:buChar char="•"/>
            </a:pPr>
            <a:r>
              <a:rPr lang="en-US" sz="1200" dirty="0">
                <a:solidFill>
                  <a:schemeClr val="accent2"/>
                </a:solidFill>
                <a:latin typeface="Lato Semibold"/>
                <a:ea typeface="Lato Semibold"/>
                <a:cs typeface="Lato Semibold"/>
              </a:rPr>
              <a:t>For 2026 reporting, telehealth visits do not count toward this measure</a:t>
            </a:r>
          </a:p>
          <a:p>
            <a:pPr>
              <a:spcAft>
                <a:spcPts val="1100"/>
              </a:spcAft>
              <a:buNone/>
            </a:pPr>
            <a:r>
              <a:rPr lang="en-US" sz="1600" cap="all" dirty="0">
                <a:solidFill>
                  <a:schemeClr val="accent1"/>
                </a:solidFill>
                <a:latin typeface="Lato Semibold"/>
                <a:ea typeface="Lato Semibold"/>
                <a:cs typeface="Lato Semibold"/>
              </a:rPr>
              <a:t>EPSDT / CMS-416</a:t>
            </a:r>
          </a:p>
          <a:p>
            <a:pPr marL="285750" indent="-285750">
              <a:spcAft>
                <a:spcPts val="500"/>
              </a:spcAft>
              <a:buFont typeface="Arial"/>
              <a:buChar char="•"/>
            </a:pPr>
            <a:r>
              <a:rPr lang="en-US" sz="1200" dirty="0">
                <a:solidFill>
                  <a:schemeClr val="accent2"/>
                </a:solidFill>
                <a:latin typeface="Lato Semibold"/>
                <a:ea typeface="Lato Semibold"/>
                <a:cs typeface="Lato Semibold"/>
              </a:rPr>
              <a:t>Under age 21</a:t>
            </a:r>
          </a:p>
          <a:p>
            <a:pPr marL="285750" indent="-285750">
              <a:spcAft>
                <a:spcPts val="500"/>
              </a:spcAft>
              <a:buFont typeface="Arial"/>
              <a:buChar char="•"/>
            </a:pPr>
            <a:r>
              <a:rPr lang="en-US" sz="1200" dirty="0">
                <a:solidFill>
                  <a:schemeClr val="accent2"/>
                </a:solidFill>
                <a:latin typeface="Lato Semibold"/>
                <a:ea typeface="Lato Semibold"/>
                <a:cs typeface="Lato Semibold"/>
              </a:rPr>
              <a:t>Tracks completed screenings against the state’s expected schedule</a:t>
            </a:r>
          </a:p>
          <a:p>
            <a:pPr marL="285750" indent="-285750">
              <a:spcAft>
                <a:spcPts val="500"/>
              </a:spcAft>
              <a:buFont typeface="Arial"/>
              <a:buChar char="•"/>
            </a:pPr>
            <a:r>
              <a:rPr lang="en-US" sz="1200" dirty="0">
                <a:solidFill>
                  <a:schemeClr val="accent2"/>
                </a:solidFill>
                <a:latin typeface="Lato Semibold"/>
                <a:ea typeface="Lato Semibold"/>
                <a:cs typeface="Lato Semibold"/>
              </a:rPr>
              <a:t>Telehealth may count when clinically appropriate and allowed by state rules</a:t>
            </a:r>
          </a:p>
          <a:p>
            <a:pPr marL="285750" indent="-285750">
              <a:buFont typeface="Arial"/>
              <a:buChar char="•"/>
            </a:pPr>
            <a:r>
              <a:rPr lang="en-US" sz="1200" dirty="0">
                <a:solidFill>
                  <a:schemeClr val="accent2"/>
                </a:solidFill>
                <a:latin typeface="Lato Semibold"/>
                <a:ea typeface="Lato Semibold"/>
                <a:cs typeface="Lato Semibold"/>
              </a:rPr>
              <a:t>In-person follow-up is still needed for hands-on exams, vaccines, or lab tests</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612B1-362E-4FCA-ADA5-6FC9B48D20F0}"/>
              </a:ext>
            </a:extLst>
          </p:cNvPr>
          <p:cNvSpPr>
            <a:spLocks noGrp="1"/>
          </p:cNvSpPr>
          <p:nvPr>
            <p:ph type="ctrTitle"/>
          </p:nvPr>
        </p:nvSpPr>
        <p:spPr>
          <a:xfrm>
            <a:off x="3536441" y="2161788"/>
            <a:ext cx="8045959" cy="1826449"/>
          </a:xfrm>
        </p:spPr>
        <p:txBody>
          <a:bodyPr anchor="b">
            <a:normAutofit/>
          </a:bodyPr>
          <a:lstStyle>
            <a:lvl1pPr algn="l">
              <a:buNone/>
              <a:defRPr sz="4000">
                <a:solidFill>
                  <a:schemeClr val="accent1"/>
                </a:solidFill>
                <a:latin typeface="Lato Heavy"/>
                <a:ea typeface="Lato Heavy"/>
                <a:cs typeface="Lato Heavy"/>
              </a:defRPr>
            </a:lvl1pPr>
          </a:lstStyle>
          <a:p>
            <a:r>
              <a:t>Click to edit Master title style</a:t>
            </a:r>
          </a:p>
        </p:txBody>
      </p:sp>
      <p:sp>
        <p:nvSpPr>
          <p:cNvPr id="3" name="Subtitle 2">
            <a:extLst>
              <a:ext uri="{FF2B5EF4-FFF2-40B4-BE49-F238E27FC236}">
                <a16:creationId xmlns:a16="http://schemas.microsoft.com/office/drawing/2014/main" id="{E858E411-D85D-4100-A7BE-7A547F5CC430}"/>
              </a:ext>
            </a:extLst>
          </p:cNvPr>
          <p:cNvSpPr>
            <a:spLocks noGrp="1"/>
          </p:cNvSpPr>
          <p:nvPr>
            <p:ph type="subTitle" idx="1"/>
          </p:nvPr>
        </p:nvSpPr>
        <p:spPr>
          <a:xfrm>
            <a:off x="3536441" y="4080314"/>
            <a:ext cx="8045959" cy="1046864"/>
          </a:xfrm>
        </p:spPr>
        <p:txBody>
          <a:bodyPr>
            <a:normAutofit/>
          </a:bodyPr>
          <a:lstStyle>
            <a:lvl1pPr marL="0" indent="0" algn="l">
              <a:lnSpc>
                <a:spcPct val="100000"/>
              </a:lnSpc>
              <a:spcBef>
                <a:spcPts val="600"/>
              </a:spcBef>
              <a:buNone/>
              <a:defRPr sz="1800">
                <a:solidFill>
                  <a:schemeClr val="accent2"/>
                </a:solidFill>
                <a:latin typeface="+mn-lt"/>
                <a:ea typeface="+mn-lt"/>
                <a:cs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Click to edit Master subtitle style</a:t>
            </a:r>
          </a:p>
        </p:txBody>
      </p:sp>
      <p:sp>
        <p:nvSpPr>
          <p:cNvPr id="7" name="Rectangle 6">
            <a:extLst>
              <a:ext uri="{FF2B5EF4-FFF2-40B4-BE49-F238E27FC236}">
                <a16:creationId xmlns:a16="http://schemas.microsoft.com/office/drawing/2014/main" id="{20834BC1-4855-4773-B098-D90F7A639EE6}"/>
              </a:ext>
            </a:extLst>
          </p:cNvPr>
          <p:cNvSpPr>
            <a:spLocks noGrp="1"/>
          </p:cNvSpPr>
          <p:nvPr/>
        </p:nvSpPr>
        <p:spPr>
          <a:xfrm>
            <a:off x="2743199" y="0"/>
            <a:ext cx="182880" cy="6858000"/>
          </a:xfrm>
          <a:prstGeom prst="rect">
            <a:avLst/>
          </a:prstGeom>
          <a:solidFill>
            <a:srgbClr val="455B65">
              <a:alpha val="7059"/>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8" name="Rectangle 7">
            <a:extLst>
              <a:ext uri="{FF2B5EF4-FFF2-40B4-BE49-F238E27FC236}">
                <a16:creationId xmlns:a16="http://schemas.microsoft.com/office/drawing/2014/main" id="{F2DA3775-93B1-4EFA-A985-3E7426EB72DA}"/>
              </a:ext>
            </a:extLst>
          </p:cNvPr>
          <p:cNvSpPr>
            <a:spLocks noGrp="1"/>
          </p:cNvSpPr>
          <p:nvPr/>
        </p:nvSpPr>
        <p:spPr>
          <a:xfrm>
            <a:off x="-1" y="0"/>
            <a:ext cx="2743200" cy="6858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0" name="TextBox 9">
            <a:extLst>
              <a:ext uri="{FF2B5EF4-FFF2-40B4-BE49-F238E27FC236}">
                <a16:creationId xmlns:a16="http://schemas.microsoft.com/office/drawing/2014/main" id="{816D62E9-C140-D141-A295-C77D80E5B044}"/>
              </a:ext>
            </a:extLst>
          </p:cNvPr>
          <p:cNvSpPr>
            <a:spLocks noGrp="1"/>
          </p:cNvSpPr>
          <p:nvPr/>
        </p:nvSpPr>
        <p:spPr>
          <a:xfrm>
            <a:off x="7483151" y="6042913"/>
            <a:ext cx="4092371" cy="307777"/>
          </a:xfrm>
          <a:prstGeom prst="rect">
            <a:avLst/>
          </a:prstGeom>
          <a:noFill/>
        </p:spPr>
        <p:txBody>
          <a:bodyPr wrap="square" lIns="0" tIns="0" rIns="0" bIns="0">
            <a:spAutoFit/>
          </a:bodyPr>
          <a:lstStyle/>
          <a:p>
            <a:pPr algn="r">
              <a:spcBef>
                <a:spcPts val="1200"/>
              </a:spcBef>
              <a:buNone/>
            </a:pPr>
            <a:r>
              <a:rPr sz="2000">
                <a:solidFill>
                  <a:schemeClr val="accent2"/>
                </a:solidFill>
                <a:latin typeface="Lato Light"/>
                <a:ea typeface="Lato Light"/>
                <a:cs typeface="Lato Light"/>
              </a:rPr>
              <a:t>centerforevidencebasedpolicy.org</a:t>
            </a:r>
          </a:p>
        </p:txBody>
      </p:sp>
      <p:pic>
        <p:nvPicPr>
          <p:cNvPr id="11" name="Picture 11"/>
          <p:cNvPicPr>
            <a:picLocks noChangeAspect="1"/>
          </p:cNvPicPr>
          <p:nvPr/>
        </p:nvPicPr>
        <p:blipFill>
          <a:blip r:embed="rId2"/>
          <a:stretch>
            <a:fillRect/>
          </a:stretch>
        </p:blipFill>
        <p:spPr>
          <a:xfrm>
            <a:off x="609600" y="605159"/>
            <a:ext cx="1523237" cy="1576066"/>
          </a:xfrm>
          <a:prstGeom prst="rect">
            <a:avLst/>
          </a:prstGeom>
        </p:spPr>
      </p:pic>
      <p:pic>
        <p:nvPicPr>
          <p:cNvPr id="12" name="Graphic 4"/>
          <p:cNvPicPr>
            <a:picLocks noChangeAspect="1"/>
          </p:cNvPicPr>
          <p:nvPr/>
        </p:nvPicPr>
        <p:blipFill>
          <a:blip>
            <a:extLst>
              <a:ext uri="{96DAC541-7B7A-43D3-8B79-37D633B846F1}">
                <asvg:svgBlip xmlns:asvg="http://schemas.microsoft.com/office/drawing/2016/SVG/main" r:embed="rId3"/>
              </a:ext>
            </a:extLst>
          </a:blip>
          <a:srcRect l="56863" t="22136" b="-43"/>
          <a:stretch/>
        </p:blipFill>
        <p:spPr>
          <a:xfrm rot="5400000">
            <a:off x="7197839" y="-1436231"/>
            <a:ext cx="3557932" cy="643039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DBD20-B90E-4353-A50B-89DCE473B2DA}"/>
              </a:ext>
            </a:extLst>
          </p:cNvPr>
          <p:cNvSpPr>
            <a:spLocks noGrp="1"/>
          </p:cNvSpPr>
          <p:nvPr>
            <p:ph type="title"/>
          </p:nvPr>
        </p:nvSpPr>
        <p:spPr/>
        <p:txBody>
          <a:bodyPr/>
          <a:lstStyle/>
          <a:p>
            <a:r>
              <a:t>Click to edit Master title style</a:t>
            </a:r>
          </a:p>
        </p:txBody>
      </p:sp>
      <p:sp>
        <p:nvSpPr>
          <p:cNvPr id="3" name="Date Placeholder 2">
            <a:extLst>
              <a:ext uri="{FF2B5EF4-FFF2-40B4-BE49-F238E27FC236}">
                <a16:creationId xmlns:a16="http://schemas.microsoft.com/office/drawing/2014/main" id="{266C328B-C8A9-4887-A9A9-66B1C8E7AFBB}"/>
              </a:ext>
            </a:extLst>
          </p:cNvPr>
          <p:cNvSpPr>
            <a:spLocks noGrp="1"/>
          </p:cNvSpPr>
          <p:nvPr>
            <p:ph type="dt" idx="10"/>
          </p:nvPr>
        </p:nvSpPr>
        <p:spPr/>
        <p:txBody>
          <a:bodyPr/>
          <a:lstStyle/>
          <a:p>
            <a:fld id="{B1AC458F-9797-4D6E-BA13-9EBB736C6335}" type="datetime1">
              <a:t>7/13/2026</a:t>
            </a:fld>
            <a:endParaRPr/>
          </a:p>
        </p:txBody>
      </p:sp>
      <p:sp>
        <p:nvSpPr>
          <p:cNvPr id="4" name="Footer Placeholder 3">
            <a:extLst>
              <a:ext uri="{FF2B5EF4-FFF2-40B4-BE49-F238E27FC236}">
                <a16:creationId xmlns:a16="http://schemas.microsoft.com/office/drawing/2014/main" id="{A3A4395D-82E2-4F11-802E-056EA5B97FCA}"/>
              </a:ext>
            </a:extLst>
          </p:cNvPr>
          <p:cNvSpPr>
            <a:spLocks noGrp="1"/>
          </p:cNvSpPr>
          <p:nvPr>
            <p:ph type="ftr" idx="11"/>
          </p:nvPr>
        </p:nvSpPr>
        <p:spPr/>
        <p:txBody>
          <a:bodyPr/>
          <a:lstStyle/>
          <a:p>
            <a:r>
              <a:t>Center Proprietary: Do Not Distribute</a:t>
            </a:r>
          </a:p>
        </p:txBody>
      </p:sp>
      <p:sp>
        <p:nvSpPr>
          <p:cNvPr id="5" name="Slide Number Placeholder 4">
            <a:extLst>
              <a:ext uri="{FF2B5EF4-FFF2-40B4-BE49-F238E27FC236}">
                <a16:creationId xmlns:a16="http://schemas.microsoft.com/office/drawing/2014/main" id="{2B64BFDA-5734-4E57-B701-5EA93C0E7061}"/>
              </a:ext>
            </a:extLst>
          </p:cNvPr>
          <p:cNvSpPr>
            <a:spLocks noGrp="1"/>
          </p:cNvSpPr>
          <p:nvPr>
            <p:ph type="sldNum" idx="12"/>
          </p:nvPr>
        </p:nvSpPr>
        <p:spPr/>
        <p:txBody>
          <a:bodyPr/>
          <a:lstStyle/>
          <a:p>
            <a:fld id="{023BBA46-4A72-490A-A73A-9803D4918D51}" type="slidenum">
              <a:t>‹#›</a:t>
            </a:fld>
            <a:endParaRPr/>
          </a:p>
        </p:txBody>
      </p:sp>
      <p:sp>
        <p:nvSpPr>
          <p:cNvPr id="6" name="Text Placeholder 10">
            <a:extLst>
              <a:ext uri="{FF2B5EF4-FFF2-40B4-BE49-F238E27FC236}">
                <a16:creationId xmlns:a16="http://schemas.microsoft.com/office/drawing/2014/main" id="{2B13C86F-C754-2F05-283B-41E00D260BE3}"/>
              </a:ext>
            </a:extLst>
          </p:cNvPr>
          <p:cNvSpPr>
            <a:spLocks noGrp="1"/>
          </p:cNvSpPr>
          <p:nvPr>
            <p:ph type="body" idx="13"/>
          </p:nvPr>
        </p:nvSpPr>
        <p:spPr>
          <a:xfrm>
            <a:off x="609600" y="318710"/>
            <a:ext cx="4708525" cy="203200"/>
          </a:xfrm>
        </p:spPr>
        <p:txBody>
          <a:bodyPr vert="horz" lIns="0" tIns="45720" rIns="0" bIns="45720" anchor="ctr">
            <a:noAutofit/>
          </a:bodyPr>
          <a:lstStyle>
            <a:lvl1pPr>
              <a:buNone/>
              <a:defRPr sz="1400" cap="all">
                <a:solidFill>
                  <a:schemeClr val="bg1">
                    <a:lumMod val="50000"/>
                  </a:schemeClr>
                </a:solidFill>
              </a:defRPr>
            </a:lvl1pPr>
          </a:lstStyle>
          <a:p>
            <a:pPr marL="0" indent="0">
              <a:buNone/>
            </a:pPr>
            <a:r>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43168-2D34-42F7-81CC-54B0252CF948}"/>
              </a:ext>
            </a:extLst>
          </p:cNvPr>
          <p:cNvSpPr>
            <a:spLocks noGrp="1"/>
          </p:cNvSpPr>
          <p:nvPr>
            <p:ph type="title"/>
          </p:nvPr>
        </p:nvSpPr>
        <p:spPr/>
        <p:txBody>
          <a:bodyPr/>
          <a:lstStyle/>
          <a:p>
            <a:r>
              <a:t>Click to edit Master title style</a:t>
            </a:r>
          </a:p>
        </p:txBody>
      </p:sp>
      <p:sp>
        <p:nvSpPr>
          <p:cNvPr id="3" name="Date Placeholder 2">
            <a:extLst>
              <a:ext uri="{FF2B5EF4-FFF2-40B4-BE49-F238E27FC236}">
                <a16:creationId xmlns:a16="http://schemas.microsoft.com/office/drawing/2014/main" id="{97676C2D-DC01-404A-B117-84AD4707C1C9}"/>
              </a:ext>
            </a:extLst>
          </p:cNvPr>
          <p:cNvSpPr>
            <a:spLocks noGrp="1"/>
          </p:cNvSpPr>
          <p:nvPr>
            <p:ph type="dt" idx="10"/>
          </p:nvPr>
        </p:nvSpPr>
        <p:spPr/>
        <p:txBody>
          <a:bodyPr/>
          <a:lstStyle/>
          <a:p>
            <a:fld id="{81E25581-9496-43A2-9DDC-E4CE54674082}" type="datetime1">
              <a:t>7/13/2026</a:t>
            </a:fld>
            <a:endParaRPr/>
          </a:p>
        </p:txBody>
      </p:sp>
      <p:sp>
        <p:nvSpPr>
          <p:cNvPr id="4" name="Footer Placeholder 3">
            <a:extLst>
              <a:ext uri="{FF2B5EF4-FFF2-40B4-BE49-F238E27FC236}">
                <a16:creationId xmlns:a16="http://schemas.microsoft.com/office/drawing/2014/main" id="{C9339E84-ABB2-42A4-AF59-40C2718206B7}"/>
              </a:ext>
            </a:extLst>
          </p:cNvPr>
          <p:cNvSpPr>
            <a:spLocks noGrp="1"/>
          </p:cNvSpPr>
          <p:nvPr>
            <p:ph type="ftr" idx="11"/>
          </p:nvPr>
        </p:nvSpPr>
        <p:spPr/>
        <p:txBody>
          <a:bodyPr/>
          <a:lstStyle/>
          <a:p>
            <a:r>
              <a:t>Center Proprietary: Do Not Distribute</a:t>
            </a:r>
          </a:p>
        </p:txBody>
      </p:sp>
      <p:sp>
        <p:nvSpPr>
          <p:cNvPr id="5" name="Slide Number Placeholder 4">
            <a:extLst>
              <a:ext uri="{FF2B5EF4-FFF2-40B4-BE49-F238E27FC236}">
                <a16:creationId xmlns:a16="http://schemas.microsoft.com/office/drawing/2014/main" id="{6E7E6E81-F990-4044-BFF6-DA60D1EAD181}"/>
              </a:ext>
            </a:extLst>
          </p:cNvPr>
          <p:cNvSpPr>
            <a:spLocks noGrp="1"/>
          </p:cNvSpPr>
          <p:nvPr>
            <p:ph type="sldNum" idx="12"/>
          </p:nvPr>
        </p:nvSpPr>
        <p:spPr/>
        <p:txBody>
          <a:bodyPr/>
          <a:lstStyle/>
          <a:p>
            <a:fld id="{023BBA46-4A72-490A-A73A-9803D4918D51}" type="slidenum">
              <a:t>‹#›</a:t>
            </a:fld>
            <a:endParaRPr/>
          </a:p>
        </p:txBody>
      </p:sp>
      <p:sp>
        <p:nvSpPr>
          <p:cNvPr id="7" name="Text Placeholder 2">
            <a:extLst>
              <a:ext uri="{FF2B5EF4-FFF2-40B4-BE49-F238E27FC236}">
                <a16:creationId xmlns:a16="http://schemas.microsoft.com/office/drawing/2014/main" id="{42056F48-D807-E32D-77BE-4C3CE20B3235}"/>
              </a:ext>
            </a:extLst>
          </p:cNvPr>
          <p:cNvSpPr>
            <a:spLocks noGrp="1"/>
          </p:cNvSpPr>
          <p:nvPr>
            <p:ph type="body" idx="13"/>
          </p:nvPr>
        </p:nvSpPr>
        <p:spPr>
          <a:xfrm>
            <a:off x="609600" y="953636"/>
            <a:ext cx="9601198" cy="296965"/>
          </a:xfrm>
        </p:spPr>
        <p:txBody>
          <a:bodyPr anchor="t">
            <a:noAutofit/>
          </a:bodyPr>
          <a:lstStyle>
            <a:lvl1pPr marL="0" indent="0">
              <a:buNone/>
              <a:defRPr sz="2000" b="0" cap="none" spc="0">
                <a:solidFill>
                  <a:schemeClr val="accent2"/>
                </a:solidFill>
                <a:latin typeface="+mn-lt"/>
                <a:ea typeface="+mn-lt"/>
                <a:cs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8" name="Text Placeholder 10">
            <a:extLst>
              <a:ext uri="{FF2B5EF4-FFF2-40B4-BE49-F238E27FC236}">
                <a16:creationId xmlns:a16="http://schemas.microsoft.com/office/drawing/2014/main" id="{655C3483-12BB-608A-EFF6-176B673FF0EB}"/>
              </a:ext>
            </a:extLst>
          </p:cNvPr>
          <p:cNvSpPr>
            <a:spLocks noGrp="1"/>
          </p:cNvSpPr>
          <p:nvPr>
            <p:ph type="body" idx="14"/>
          </p:nvPr>
        </p:nvSpPr>
        <p:spPr>
          <a:xfrm>
            <a:off x="609600" y="318710"/>
            <a:ext cx="4708525" cy="203200"/>
          </a:xfrm>
        </p:spPr>
        <p:txBody>
          <a:bodyPr anchor="ctr">
            <a:noAutofit/>
          </a:bodyPr>
          <a:lstStyle>
            <a:lvl1pPr marL="0" indent="0">
              <a:buNone/>
              <a:defRPr sz="1400" cap="all">
                <a:solidFill>
                  <a:schemeClr val="bg1">
                    <a:lumMod val="50000"/>
                  </a:schemeClr>
                </a:solidFill>
                <a:latin typeface="+mn-lt"/>
                <a:ea typeface="+mn-lt"/>
                <a:cs typeface="+mn-lt"/>
              </a:defRPr>
            </a:lvl1pPr>
          </a:lstStyle>
          <a:p>
            <a:pPr>
              <a:buNone/>
            </a:pPr>
            <a:r>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3076242-FB21-E4D6-E2F3-695B0F44EEA5}"/>
              </a:ext>
            </a:extLst>
          </p:cNvPr>
          <p:cNvSpPr>
            <a:spLocks noGrp="1"/>
          </p:cNvSpPr>
          <p:nvPr/>
        </p:nvSpPr>
        <p:spPr>
          <a:xfrm>
            <a:off x="0" y="6680536"/>
            <a:ext cx="12192000" cy="180474"/>
          </a:xfrm>
          <a:prstGeom prst="rect">
            <a:avLst/>
          </a:prstGeom>
          <a:solidFill>
            <a:srgbClr val="455B65"/>
          </a:solidFill>
          <a:ln>
            <a:noFill/>
          </a:ln>
        </p:spPr>
        <p:style>
          <a:lnRef idx="0">
            <a:scrgbClr r="0" g="0" b="0"/>
          </a:lnRef>
          <a:fillRef idx="0">
            <a:scrgbClr r="0" g="0" b="0"/>
          </a:fillRef>
          <a:effectRef idx="0">
            <a:scrgbClr r="0" g="0" b="0"/>
          </a:effectRef>
          <a:fontRef idx="minor">
            <a:schemeClr val="lt1"/>
          </a:fontRef>
        </p:style>
        <p:txBody>
          <a:bodyPr anchor="ctr"/>
          <a:lstStyle/>
          <a:p>
            <a:pPr algn="ctr">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9303C7-ACED-4B14-858B-1B2AAF1DB267}"/>
              </a:ext>
            </a:extLst>
          </p:cNvPr>
          <p:cNvSpPr>
            <a:spLocks noGrp="1"/>
          </p:cNvSpPr>
          <p:nvPr/>
        </p:nvSpPr>
        <p:spPr>
          <a:xfrm>
            <a:off x="4572000" y="0"/>
            <a:ext cx="182880" cy="6858000"/>
          </a:xfrm>
          <a:prstGeom prst="rect">
            <a:avLst/>
          </a:prstGeom>
          <a:solidFill>
            <a:srgbClr val="455B65">
              <a:alpha val="7059"/>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9" name="Rectangle 8">
            <a:extLst>
              <a:ext uri="{FF2B5EF4-FFF2-40B4-BE49-F238E27FC236}">
                <a16:creationId xmlns:a16="http://schemas.microsoft.com/office/drawing/2014/main" id="{FD512840-89C4-4684-9153-24E16598624F}"/>
              </a:ext>
            </a:extLst>
          </p:cNvPr>
          <p:cNvSpPr>
            <a:spLocks noGrp="1"/>
          </p:cNvSpPr>
          <p:nvPr/>
        </p:nvSpPr>
        <p:spPr>
          <a:xfrm>
            <a:off x="-1" y="0"/>
            <a:ext cx="4572000" cy="6858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 name="Title 1">
            <a:extLst>
              <a:ext uri="{FF2B5EF4-FFF2-40B4-BE49-F238E27FC236}">
                <a16:creationId xmlns:a16="http://schemas.microsoft.com/office/drawing/2014/main" id="{1DCF024A-F028-4154-A0B3-B0D501DFABF1}"/>
              </a:ext>
            </a:extLst>
          </p:cNvPr>
          <p:cNvSpPr>
            <a:spLocks noGrp="1"/>
          </p:cNvSpPr>
          <p:nvPr>
            <p:ph type="title"/>
          </p:nvPr>
        </p:nvSpPr>
        <p:spPr>
          <a:xfrm>
            <a:off x="609601" y="457200"/>
            <a:ext cx="3372740" cy="1600200"/>
          </a:xfrm>
        </p:spPr>
        <p:txBody>
          <a:bodyPr anchor="b">
            <a:normAutofit/>
          </a:bodyPr>
          <a:lstStyle>
            <a:lvl1pPr>
              <a:buNone/>
              <a:defRPr sz="3200">
                <a:solidFill>
                  <a:schemeClr val="bg1"/>
                </a:solidFill>
              </a:defRPr>
            </a:lvl1pPr>
          </a:lstStyle>
          <a:p>
            <a:r>
              <a:t>Click to edit Master title style</a:t>
            </a:r>
          </a:p>
        </p:txBody>
      </p:sp>
      <p:sp>
        <p:nvSpPr>
          <p:cNvPr id="3" name="Content Placeholder 2">
            <a:extLst>
              <a:ext uri="{FF2B5EF4-FFF2-40B4-BE49-F238E27FC236}">
                <a16:creationId xmlns:a16="http://schemas.microsoft.com/office/drawing/2014/main" id="{86060835-C470-4BF9-B578-F69C221ED3A5}"/>
              </a:ext>
            </a:extLst>
          </p:cNvPr>
          <p:cNvSpPr>
            <a:spLocks noGrp="1"/>
          </p:cNvSpPr>
          <p:nvPr>
            <p:ph idx="1"/>
          </p:nvPr>
        </p:nvSpPr>
        <p:spPr>
          <a:xfrm>
            <a:off x="5183187" y="457200"/>
            <a:ext cx="6399211" cy="5829300"/>
          </a:xfrm>
        </p:spPr>
        <p:txBody>
          <a:bodyPr/>
          <a:lstStyle>
            <a:lvl1pPr>
              <a:buNone/>
              <a:defRPr sz="2400">
                <a:solidFill>
                  <a:schemeClr val="accent2">
                    <a:lumMod val="75000"/>
                  </a:schemeClr>
                </a:solidFill>
              </a:defRPr>
            </a:lvl1pPr>
            <a:lvl2pPr>
              <a:buNone/>
              <a:defRPr sz="2000">
                <a:solidFill>
                  <a:schemeClr val="accent2">
                    <a:lumMod val="75000"/>
                  </a:schemeClr>
                </a:solidFill>
              </a:defRPr>
            </a:lvl2pPr>
            <a:lvl3pPr>
              <a:buNone/>
              <a:defRPr sz="2000">
                <a:solidFill>
                  <a:schemeClr val="accent2">
                    <a:lumMod val="75000"/>
                  </a:schemeClr>
                </a:solidFill>
              </a:defRPr>
            </a:lvl3pPr>
            <a:lvl4pPr>
              <a:buNone/>
              <a:defRPr sz="1800">
                <a:solidFill>
                  <a:schemeClr val="accent2">
                    <a:lumMod val="75000"/>
                  </a:schemeClr>
                </a:solidFill>
              </a:defRPr>
            </a:lvl4pPr>
            <a:lvl5pPr>
              <a:buNone/>
              <a:defRPr sz="1800">
                <a:solidFill>
                  <a:schemeClr val="accent2">
                    <a:lumMod val="75000"/>
                  </a:schemeClr>
                </a:solidFill>
              </a:defRPr>
            </a:lvl5pPr>
            <a:lvl6pPr>
              <a:buNone/>
              <a:defRPr sz="2000"/>
            </a:lvl6pPr>
            <a:lvl7pPr>
              <a:buNone/>
              <a:defRPr sz="2000"/>
            </a:lvl7pPr>
            <a:lvl8pPr>
              <a:buNone/>
              <a:defRPr sz="2000"/>
            </a:lvl8pPr>
            <a:lvl9pPr>
              <a:buNone/>
              <a:defRPr sz="2000"/>
            </a:lvl9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Text Placeholder 3">
            <a:extLst>
              <a:ext uri="{FF2B5EF4-FFF2-40B4-BE49-F238E27FC236}">
                <a16:creationId xmlns:a16="http://schemas.microsoft.com/office/drawing/2014/main" id="{3B656698-5F26-457B-85C4-02EADBADF3EC}"/>
              </a:ext>
            </a:extLst>
          </p:cNvPr>
          <p:cNvSpPr>
            <a:spLocks noGrp="1"/>
          </p:cNvSpPr>
          <p:nvPr>
            <p:ph type="body" idx="2"/>
          </p:nvPr>
        </p:nvSpPr>
        <p:spPr>
          <a:xfrm>
            <a:off x="609601" y="2057400"/>
            <a:ext cx="3372740"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buNone/>
            </a:pPr>
            <a:r>
              <a:t>Click to edit Master text styles</a:t>
            </a:r>
          </a:p>
        </p:txBody>
      </p:sp>
      <p:sp>
        <p:nvSpPr>
          <p:cNvPr id="5" name="Date Placeholder 4">
            <a:extLst>
              <a:ext uri="{FF2B5EF4-FFF2-40B4-BE49-F238E27FC236}">
                <a16:creationId xmlns:a16="http://schemas.microsoft.com/office/drawing/2014/main" id="{E2B1ED90-74EF-4F76-8FF0-84AF312C78F8}"/>
              </a:ext>
            </a:extLst>
          </p:cNvPr>
          <p:cNvSpPr>
            <a:spLocks noGrp="1"/>
          </p:cNvSpPr>
          <p:nvPr>
            <p:ph type="dt" idx="10"/>
          </p:nvPr>
        </p:nvSpPr>
        <p:spPr/>
        <p:txBody>
          <a:bodyPr/>
          <a:lstStyle/>
          <a:p>
            <a:fld id="{026FB689-68AF-42CC-B3C5-27A5D9448D87}" type="datetime1">
              <a:t>7/13/2026</a:t>
            </a:fld>
            <a:endParaRPr/>
          </a:p>
        </p:txBody>
      </p:sp>
      <p:sp>
        <p:nvSpPr>
          <p:cNvPr id="6" name="Footer Placeholder 5">
            <a:extLst>
              <a:ext uri="{FF2B5EF4-FFF2-40B4-BE49-F238E27FC236}">
                <a16:creationId xmlns:a16="http://schemas.microsoft.com/office/drawing/2014/main" id="{C356404E-2F37-406C-A880-C9E755C6081A}"/>
              </a:ext>
            </a:extLst>
          </p:cNvPr>
          <p:cNvSpPr>
            <a:spLocks noGrp="1"/>
          </p:cNvSpPr>
          <p:nvPr>
            <p:ph type="ftr" idx="11"/>
          </p:nvPr>
        </p:nvSpPr>
        <p:spPr/>
        <p:txBody>
          <a:bodyPr/>
          <a:lstStyle/>
          <a:p>
            <a:r>
              <a:t>Center Proprietary: Do Not Distribute</a:t>
            </a:r>
          </a:p>
        </p:txBody>
      </p:sp>
      <p:sp>
        <p:nvSpPr>
          <p:cNvPr id="7" name="Slide Number Placeholder 6">
            <a:extLst>
              <a:ext uri="{FF2B5EF4-FFF2-40B4-BE49-F238E27FC236}">
                <a16:creationId xmlns:a16="http://schemas.microsoft.com/office/drawing/2014/main" id="{84E43FBD-DF58-4A8E-84D3-5EC8027C2B50}"/>
              </a:ext>
            </a:extLst>
          </p:cNvPr>
          <p:cNvSpPr>
            <a:spLocks noGrp="1"/>
          </p:cNvSpPr>
          <p:nvPr>
            <p:ph type="sldNum" idx="12"/>
          </p:nvPr>
        </p:nvSpPr>
        <p:spPr/>
        <p:txBody>
          <a:bodyPr/>
          <a:lstStyle/>
          <a:p>
            <a:fld id="{023BBA46-4A72-490A-A73A-9803D4918D51}" type="slidenum">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FAACC7-5C3E-489A-969F-0F9DADCF2A35}"/>
              </a:ext>
            </a:extLst>
          </p:cNvPr>
          <p:cNvSpPr>
            <a:spLocks noGrp="1"/>
          </p:cNvSpPr>
          <p:nvPr/>
        </p:nvSpPr>
        <p:spPr>
          <a:xfrm>
            <a:off x="4572000" y="0"/>
            <a:ext cx="182880" cy="6858000"/>
          </a:xfrm>
          <a:prstGeom prst="rect">
            <a:avLst/>
          </a:prstGeom>
          <a:solidFill>
            <a:srgbClr val="455B65">
              <a:alpha val="7059"/>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9" name="Rectangle 8">
            <a:extLst>
              <a:ext uri="{FF2B5EF4-FFF2-40B4-BE49-F238E27FC236}">
                <a16:creationId xmlns:a16="http://schemas.microsoft.com/office/drawing/2014/main" id="{4BDEB7AA-019E-4D36-A10F-9A44927C841F}"/>
              </a:ext>
            </a:extLst>
          </p:cNvPr>
          <p:cNvSpPr>
            <a:spLocks noGrp="1"/>
          </p:cNvSpPr>
          <p:nvPr/>
        </p:nvSpPr>
        <p:spPr>
          <a:xfrm>
            <a:off x="-1" y="0"/>
            <a:ext cx="4572000" cy="6858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 name="Title 1">
            <a:extLst>
              <a:ext uri="{FF2B5EF4-FFF2-40B4-BE49-F238E27FC236}">
                <a16:creationId xmlns:a16="http://schemas.microsoft.com/office/drawing/2014/main" id="{6570C377-423D-4D40-955A-C7CDEEE2F749}"/>
              </a:ext>
            </a:extLst>
          </p:cNvPr>
          <p:cNvSpPr>
            <a:spLocks noGrp="1"/>
          </p:cNvSpPr>
          <p:nvPr>
            <p:ph type="title"/>
          </p:nvPr>
        </p:nvSpPr>
        <p:spPr>
          <a:xfrm>
            <a:off x="609601" y="457200"/>
            <a:ext cx="3372740" cy="1600200"/>
          </a:xfrm>
        </p:spPr>
        <p:txBody>
          <a:bodyPr anchor="b"/>
          <a:lstStyle>
            <a:lvl1pPr>
              <a:buNone/>
              <a:defRPr sz="3200">
                <a:solidFill>
                  <a:schemeClr val="bg1"/>
                </a:solidFill>
              </a:defRPr>
            </a:lvl1pPr>
          </a:lstStyle>
          <a:p>
            <a:r>
              <a:t>Click to edit Master title style</a:t>
            </a:r>
          </a:p>
        </p:txBody>
      </p:sp>
      <p:sp>
        <p:nvSpPr>
          <p:cNvPr id="3" name="Picture Placeholder 2">
            <a:extLst>
              <a:ext uri="{FF2B5EF4-FFF2-40B4-BE49-F238E27FC236}">
                <a16:creationId xmlns:a16="http://schemas.microsoft.com/office/drawing/2014/main" id="{48343E38-24E8-479E-8104-EF352BB6A0CC}"/>
              </a:ext>
            </a:extLst>
          </p:cNvPr>
          <p:cNvSpPr>
            <a:spLocks noGrp="1"/>
          </p:cNvSpPr>
          <p:nvPr>
            <p:ph type="pic" idx="1"/>
          </p:nvPr>
        </p:nvSpPr>
        <p:spPr>
          <a:xfrm>
            <a:off x="5183187" y="457200"/>
            <a:ext cx="6399211" cy="58292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t>Click icon to add picture</a:t>
            </a:r>
          </a:p>
        </p:txBody>
      </p:sp>
      <p:sp>
        <p:nvSpPr>
          <p:cNvPr id="4" name="Text Placeholder 3">
            <a:extLst>
              <a:ext uri="{FF2B5EF4-FFF2-40B4-BE49-F238E27FC236}">
                <a16:creationId xmlns:a16="http://schemas.microsoft.com/office/drawing/2014/main" id="{E81500D9-AC6A-4647-827B-7E2505EB9899}"/>
              </a:ext>
            </a:extLst>
          </p:cNvPr>
          <p:cNvSpPr>
            <a:spLocks noGrp="1"/>
          </p:cNvSpPr>
          <p:nvPr>
            <p:ph type="body" idx="2"/>
          </p:nvPr>
        </p:nvSpPr>
        <p:spPr>
          <a:xfrm>
            <a:off x="609601" y="2057400"/>
            <a:ext cx="3372740"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buNone/>
            </a:pPr>
            <a:r>
              <a:t>Click to edit Master text styles</a:t>
            </a:r>
          </a:p>
        </p:txBody>
      </p:sp>
      <p:sp>
        <p:nvSpPr>
          <p:cNvPr id="5" name="Date Placeholder 4">
            <a:extLst>
              <a:ext uri="{FF2B5EF4-FFF2-40B4-BE49-F238E27FC236}">
                <a16:creationId xmlns:a16="http://schemas.microsoft.com/office/drawing/2014/main" id="{2105AB96-0BF0-4125-A7D6-61BA3E0E1AB2}"/>
              </a:ext>
            </a:extLst>
          </p:cNvPr>
          <p:cNvSpPr>
            <a:spLocks noGrp="1"/>
          </p:cNvSpPr>
          <p:nvPr>
            <p:ph type="dt" idx="10"/>
          </p:nvPr>
        </p:nvSpPr>
        <p:spPr/>
        <p:txBody>
          <a:bodyPr/>
          <a:lstStyle/>
          <a:p>
            <a:fld id="{63A558FD-F1FE-4887-AAF8-75ABB8F13661}" type="datetime1">
              <a:t>7/13/2026</a:t>
            </a:fld>
            <a:endParaRPr/>
          </a:p>
        </p:txBody>
      </p:sp>
      <p:sp>
        <p:nvSpPr>
          <p:cNvPr id="6" name="Footer Placeholder 5">
            <a:extLst>
              <a:ext uri="{FF2B5EF4-FFF2-40B4-BE49-F238E27FC236}">
                <a16:creationId xmlns:a16="http://schemas.microsoft.com/office/drawing/2014/main" id="{452D3143-F29B-4B3A-8087-1349C47CD591}"/>
              </a:ext>
            </a:extLst>
          </p:cNvPr>
          <p:cNvSpPr>
            <a:spLocks noGrp="1"/>
          </p:cNvSpPr>
          <p:nvPr>
            <p:ph type="ftr" idx="11"/>
          </p:nvPr>
        </p:nvSpPr>
        <p:spPr/>
        <p:txBody>
          <a:bodyPr/>
          <a:lstStyle/>
          <a:p>
            <a:r>
              <a:t>Center Proprietary: Do Not Distribute</a:t>
            </a:r>
          </a:p>
        </p:txBody>
      </p:sp>
      <p:sp>
        <p:nvSpPr>
          <p:cNvPr id="7" name="Slide Number Placeholder 6">
            <a:extLst>
              <a:ext uri="{FF2B5EF4-FFF2-40B4-BE49-F238E27FC236}">
                <a16:creationId xmlns:a16="http://schemas.microsoft.com/office/drawing/2014/main" id="{B5DBF852-EC6A-4477-9C85-B596A47CF9B0}"/>
              </a:ext>
            </a:extLst>
          </p:cNvPr>
          <p:cNvSpPr>
            <a:spLocks noGrp="1"/>
          </p:cNvSpPr>
          <p:nvPr>
            <p:ph type="sldNum" idx="12"/>
          </p:nvPr>
        </p:nvSpPr>
        <p:spPr/>
        <p:txBody>
          <a:bodyPr/>
          <a:lstStyle/>
          <a:p>
            <a:fld id="{023BBA46-4A72-490A-A73A-9803D4918D51}" type="slidenum">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Questions/Discus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E897E-BA99-4C11-9D62-D64F19A397A7}"/>
              </a:ext>
            </a:extLst>
          </p:cNvPr>
          <p:cNvSpPr>
            <a:spLocks noGrp="1"/>
          </p:cNvSpPr>
          <p:nvPr>
            <p:ph type="title"/>
          </p:nvPr>
        </p:nvSpPr>
        <p:spPr>
          <a:xfrm>
            <a:off x="609600" y="1512602"/>
            <a:ext cx="10972800" cy="1135611"/>
          </a:xfrm>
        </p:spPr>
        <p:txBody>
          <a:bodyPr anchor="b">
            <a:normAutofit/>
          </a:bodyPr>
          <a:lstStyle>
            <a:lvl1pPr algn="ctr">
              <a:buNone/>
              <a:defRPr sz="3200">
                <a:latin typeface="Lato Heavy"/>
                <a:ea typeface="Lato Heavy"/>
                <a:cs typeface="Lato Heavy"/>
              </a:defRPr>
            </a:lvl1pPr>
          </a:lstStyle>
          <a:p>
            <a:r>
              <a:t>Click to edit Master title style</a:t>
            </a:r>
          </a:p>
        </p:txBody>
      </p:sp>
      <p:sp>
        <p:nvSpPr>
          <p:cNvPr id="3" name="Text Placeholder 2">
            <a:extLst>
              <a:ext uri="{FF2B5EF4-FFF2-40B4-BE49-F238E27FC236}">
                <a16:creationId xmlns:a16="http://schemas.microsoft.com/office/drawing/2014/main" id="{71AD90FF-086C-4C05-8B58-D7D875E066BB}"/>
              </a:ext>
            </a:extLst>
          </p:cNvPr>
          <p:cNvSpPr>
            <a:spLocks noGrp="1"/>
          </p:cNvSpPr>
          <p:nvPr>
            <p:ph type="body" idx="1"/>
          </p:nvPr>
        </p:nvSpPr>
        <p:spPr>
          <a:xfrm>
            <a:off x="609600" y="2675201"/>
            <a:ext cx="10972800" cy="1500187"/>
          </a:xfrm>
        </p:spPr>
        <p:txBody>
          <a:bodyPr>
            <a:normAutofit/>
          </a:bodyPr>
          <a:lstStyle>
            <a:lvl1pPr marL="0" indent="0" algn="ctr">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a:buNone/>
            </a:pPr>
            <a:r>
              <a:t>Click to edit Master text styles</a:t>
            </a:r>
          </a:p>
        </p:txBody>
      </p:sp>
      <p:sp>
        <p:nvSpPr>
          <p:cNvPr id="7" name="Rectangle 6">
            <a:extLst>
              <a:ext uri="{FF2B5EF4-FFF2-40B4-BE49-F238E27FC236}">
                <a16:creationId xmlns:a16="http://schemas.microsoft.com/office/drawing/2014/main" id="{E07F959A-DFF7-41C2-9935-11128DC75C6C}"/>
              </a:ext>
            </a:extLst>
          </p:cNvPr>
          <p:cNvSpPr>
            <a:spLocks noGrp="1"/>
          </p:cNvSpPr>
          <p:nvPr/>
        </p:nvSpPr>
        <p:spPr>
          <a:xfrm rot="5400000">
            <a:off x="6003036" y="-1433442"/>
            <a:ext cx="182880" cy="12188952"/>
          </a:xfrm>
          <a:prstGeom prst="rect">
            <a:avLst/>
          </a:prstGeom>
          <a:solidFill>
            <a:srgbClr val="455B65">
              <a:alpha val="7059"/>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8" name="Rectangle 7">
            <a:extLst>
              <a:ext uri="{FF2B5EF4-FFF2-40B4-BE49-F238E27FC236}">
                <a16:creationId xmlns:a16="http://schemas.microsoft.com/office/drawing/2014/main" id="{2B0FA434-B334-4810-BB99-81601F770011}"/>
              </a:ext>
            </a:extLst>
          </p:cNvPr>
          <p:cNvSpPr>
            <a:spLocks noGrp="1"/>
          </p:cNvSpPr>
          <p:nvPr/>
        </p:nvSpPr>
        <p:spPr>
          <a:xfrm rot="5400000">
            <a:off x="5046285" y="-290763"/>
            <a:ext cx="2105526" cy="12192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0" name="TextBox 9">
            <a:extLst>
              <a:ext uri="{FF2B5EF4-FFF2-40B4-BE49-F238E27FC236}">
                <a16:creationId xmlns:a16="http://schemas.microsoft.com/office/drawing/2014/main" id="{2E425965-5312-75A1-DE72-FC235891B856}"/>
              </a:ext>
            </a:extLst>
          </p:cNvPr>
          <p:cNvSpPr>
            <a:spLocks noGrp="1"/>
          </p:cNvSpPr>
          <p:nvPr/>
        </p:nvSpPr>
        <p:spPr>
          <a:xfrm>
            <a:off x="7483151" y="6087303"/>
            <a:ext cx="4092371" cy="307777"/>
          </a:xfrm>
          <a:prstGeom prst="rect">
            <a:avLst/>
          </a:prstGeom>
          <a:noFill/>
        </p:spPr>
        <p:txBody>
          <a:bodyPr wrap="square" lIns="0" tIns="0" rIns="0" bIns="0">
            <a:spAutoFit/>
          </a:bodyPr>
          <a:lstStyle/>
          <a:p>
            <a:pPr algn="r">
              <a:spcBef>
                <a:spcPts val="1200"/>
              </a:spcBef>
              <a:buNone/>
            </a:pPr>
            <a:r>
              <a:rPr sz="2000">
                <a:solidFill>
                  <a:schemeClr val="bg1"/>
                </a:solidFill>
                <a:latin typeface="Lato Light"/>
                <a:ea typeface="Lato Light"/>
                <a:cs typeface="Lato Light"/>
              </a:rPr>
              <a:t>centerforevidencebasedpolicy.org</a:t>
            </a:r>
          </a:p>
        </p:txBody>
      </p:sp>
      <p:pic>
        <p:nvPicPr>
          <p:cNvPr id="11" name="Picture 11"/>
          <p:cNvPicPr>
            <a:picLocks noChangeAspect="1"/>
          </p:cNvPicPr>
          <p:nvPr/>
        </p:nvPicPr>
        <p:blipFill>
          <a:blip r:embed="rId2"/>
          <a:stretch>
            <a:fillRect/>
          </a:stretch>
        </p:blipFill>
        <p:spPr>
          <a:xfrm>
            <a:off x="609600" y="5235727"/>
            <a:ext cx="2878984" cy="1227802"/>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DAF90-75E5-450F-A039-4D0BBE49236F}"/>
              </a:ext>
            </a:extLst>
          </p:cNvPr>
          <p:cNvSpPr>
            <a:spLocks noGrp="1"/>
          </p:cNvSpPr>
          <p:nvPr>
            <p:ph type="title" hasCustomPrompt="1"/>
          </p:nvPr>
        </p:nvSpPr>
        <p:spPr>
          <a:xfrm>
            <a:off x="576072" y="301752"/>
            <a:ext cx="10643616" cy="731520"/>
          </a:xfrm>
        </p:spPr>
        <p:txBody>
          <a:bodyPr/>
          <a:lstStyle>
            <a:lvl1pPr>
              <a:buNone/>
              <a:defRPr>
                <a:solidFill>
                  <a:schemeClr val="accent2"/>
                </a:solidFill>
              </a:defRPr>
            </a:lvl1pPr>
          </a:lstStyle>
          <a:p>
            <a:r>
              <a:t>Click to Edit Master Title Style</a:t>
            </a:r>
          </a:p>
        </p:txBody>
      </p:sp>
      <p:sp>
        <p:nvSpPr>
          <p:cNvPr id="3" name="Content Placeholder 2">
            <a:extLst>
              <a:ext uri="{FF2B5EF4-FFF2-40B4-BE49-F238E27FC236}">
                <a16:creationId xmlns:a16="http://schemas.microsoft.com/office/drawing/2014/main" id="{581797A3-5C8A-4DBD-9349-F5B3EE07029D}"/>
              </a:ext>
            </a:extLst>
          </p:cNvPr>
          <p:cNvSpPr>
            <a:spLocks noGrp="1"/>
          </p:cNvSpPr>
          <p:nvPr>
            <p:ph idx="1"/>
          </p:nvPr>
        </p:nvSpPr>
        <p:spPr>
          <a:xfrm>
            <a:off x="685800" y="1051560"/>
            <a:ext cx="5181600" cy="4946904"/>
          </a:xfrm>
        </p:spPr>
        <p:txBody>
          <a:bodyPr/>
          <a:lstStyle>
            <a:lvl1pPr>
              <a:buNone/>
              <a:defRPr/>
            </a:lvl1pPr>
            <a:lvl2pPr>
              <a:buNone/>
              <a:defRPr/>
            </a:lvl2pPr>
            <a:lvl3pPr>
              <a:buNone/>
              <a:defRPr/>
            </a:lvl3pPr>
          </a:lstStyle>
          <a:p>
            <a:pPr>
              <a:buNone/>
            </a:pPr>
            <a:r>
              <a:t>Click to edit Master text styles</a:t>
            </a:r>
          </a:p>
          <a:p>
            <a:pPr>
              <a:buNone/>
            </a:pPr>
            <a:r>
              <a:t>Second level</a:t>
            </a:r>
          </a:p>
          <a:p>
            <a:pPr>
              <a:buNone/>
            </a:pPr>
            <a:r>
              <a:t>Third level</a:t>
            </a:r>
          </a:p>
        </p:txBody>
      </p:sp>
      <p:sp>
        <p:nvSpPr>
          <p:cNvPr id="4" name="Content Placeholder 3">
            <a:extLst>
              <a:ext uri="{FF2B5EF4-FFF2-40B4-BE49-F238E27FC236}">
                <a16:creationId xmlns:a16="http://schemas.microsoft.com/office/drawing/2014/main" id="{0913D406-67EC-492E-9EBC-6D08B31EC08D}"/>
              </a:ext>
            </a:extLst>
          </p:cNvPr>
          <p:cNvSpPr>
            <a:spLocks noGrp="1"/>
          </p:cNvSpPr>
          <p:nvPr>
            <p:ph idx="2"/>
          </p:nvPr>
        </p:nvSpPr>
        <p:spPr>
          <a:xfrm>
            <a:off x="5943600" y="1051560"/>
            <a:ext cx="5181600" cy="4946904"/>
          </a:xfrm>
        </p:spPr>
        <p:txBody>
          <a:bodyPr/>
          <a:lstStyle>
            <a:lvl1pPr>
              <a:buNone/>
              <a:defRPr/>
            </a:lvl1pPr>
            <a:lvl2pPr>
              <a:buNone/>
              <a:defRPr/>
            </a:lvl2pPr>
            <a:lvl3pPr>
              <a:buNone/>
              <a:defRPr/>
            </a:lvl3pPr>
          </a:lstStyle>
          <a:p>
            <a:pPr>
              <a:buNone/>
            </a:pPr>
            <a:r>
              <a:t>Click to edit Master text styles</a:t>
            </a:r>
          </a:p>
          <a:p>
            <a:pPr>
              <a:buNone/>
            </a:pPr>
            <a:r>
              <a:t>Second level</a:t>
            </a:r>
          </a:p>
          <a:p>
            <a:pPr>
              <a:buNone/>
            </a:pPr>
            <a:r>
              <a:t>Third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70805-E8DA-4B6F-829B-E1FBED639CC1}"/>
              </a:ext>
            </a:extLst>
          </p:cNvPr>
          <p:cNvSpPr>
            <a:spLocks noGrp="1"/>
          </p:cNvSpPr>
          <p:nvPr>
            <p:ph type="title" hasCustomPrompt="1"/>
          </p:nvPr>
        </p:nvSpPr>
        <p:spPr>
          <a:xfrm>
            <a:off x="576072" y="301752"/>
            <a:ext cx="10272903" cy="731520"/>
          </a:xfrm>
        </p:spPr>
        <p:txBody>
          <a:bodyPr/>
          <a:lstStyle>
            <a:lvl1pPr>
              <a:buNone/>
              <a:defRPr>
                <a:solidFill>
                  <a:schemeClr val="accent2"/>
                </a:solidFill>
              </a:defRPr>
            </a:lvl1pPr>
          </a:lstStyle>
          <a:p>
            <a:r>
              <a:t>Click to Edit Master Title Style</a:t>
            </a:r>
          </a:p>
        </p:txBody>
      </p:sp>
      <p:sp>
        <p:nvSpPr>
          <p:cNvPr id="3" name="Content Placeholder 2">
            <a:extLst>
              <a:ext uri="{FF2B5EF4-FFF2-40B4-BE49-F238E27FC236}">
                <a16:creationId xmlns:a16="http://schemas.microsoft.com/office/drawing/2014/main" id="{612A5546-1F6B-4033-BCF4-458EED0BFF13}"/>
              </a:ext>
            </a:extLst>
          </p:cNvPr>
          <p:cNvSpPr>
            <a:spLocks noGrp="1"/>
          </p:cNvSpPr>
          <p:nvPr>
            <p:ph idx="1"/>
          </p:nvPr>
        </p:nvSpPr>
        <p:spPr>
          <a:xfrm>
            <a:off x="685801" y="1051560"/>
            <a:ext cx="10163174" cy="4946904"/>
          </a:xfrm>
        </p:spPr>
        <p:txBody>
          <a:bodyPr/>
          <a:lstStyle>
            <a:lvl1pPr>
              <a:buNone/>
              <a:defRPr/>
            </a:lvl1pPr>
            <a:lvl2pPr>
              <a:buNone/>
              <a:defRPr sz="2600"/>
            </a:lvl2pPr>
            <a:lvl3pPr>
              <a:buNone/>
              <a:defRPr sz="2400"/>
            </a:lvl3pPr>
          </a:lstStyle>
          <a:p>
            <a:pPr>
              <a:buNone/>
            </a:pPr>
            <a:r>
              <a:t>Click to edit Master text styles</a:t>
            </a:r>
          </a:p>
          <a:p>
            <a:pPr>
              <a:buNone/>
            </a:pPr>
            <a:r>
              <a:t>Second level</a:t>
            </a:r>
          </a:p>
          <a:p>
            <a:pPr>
              <a:buNone/>
            </a:pPr>
            <a:r>
              <a:t>Third level</a:t>
            </a:r>
          </a:p>
        </p:txBody>
      </p:sp>
      <p:pic>
        <p:nvPicPr>
          <p:cNvPr id="4" name="Picture 4"/>
          <p:cNvPicPr>
            <a:picLocks noChangeAspect="1"/>
          </p:cNvPicPr>
          <p:nvPr/>
        </p:nvPicPr>
        <p:blipFill>
          <a:blip r:embed="rId2"/>
          <a:stretch>
            <a:fillRect/>
          </a:stretch>
        </p:blipFill>
        <p:spPr>
          <a:xfrm>
            <a:off x="11064240" y="274320"/>
            <a:ext cx="839042" cy="1005840"/>
          </a:xfrm>
          <a:prstGeom prst="rect">
            <a:avLst/>
          </a:prstGeom>
        </p:spPr>
      </p:pic>
      <p:sp>
        <p:nvSpPr>
          <p:cNvPr id="6" name="Text Placeholder 9">
            <a:extLst>
              <a:ext uri="{FF2B5EF4-FFF2-40B4-BE49-F238E27FC236}">
                <a16:creationId xmlns:a16="http://schemas.microsoft.com/office/drawing/2014/main" id="{BF68D804-F8FD-ACD7-F8A6-961F58739E4B}"/>
              </a:ext>
            </a:extLst>
          </p:cNvPr>
          <p:cNvSpPr>
            <a:spLocks noGrp="1"/>
          </p:cNvSpPr>
          <p:nvPr>
            <p:ph type="body" idx="12" hasCustomPrompt="1"/>
          </p:nvPr>
        </p:nvSpPr>
        <p:spPr>
          <a:xfrm>
            <a:off x="11064239" y="609600"/>
            <a:ext cx="822960" cy="533400"/>
          </a:xfrm>
        </p:spPr>
        <p:txBody>
          <a:bodyPr/>
          <a:lstStyle>
            <a:lvl1pPr marL="0" indent="0">
              <a:buNone/>
              <a:defRPr sz="1400">
                <a:solidFill>
                  <a:srgbClr val="FF0000"/>
                </a:solidFill>
              </a:defRPr>
            </a:lvl1pPr>
          </a:lstStyle>
          <a:p>
            <a:pPr>
              <a:buNone/>
            </a:pPr>
            <a:r>
              <a:t>Report Page #</a:t>
            </a:r>
          </a:p>
        </p:txBody>
      </p:sp>
      <p:sp>
        <p:nvSpPr>
          <p:cNvPr id="8" name="TextBox 7">
            <a:extLst>
              <a:ext uri="{FF2B5EF4-FFF2-40B4-BE49-F238E27FC236}">
                <a16:creationId xmlns:a16="http://schemas.microsoft.com/office/drawing/2014/main" id="{6DE6E307-EACC-163B-F0D3-475B5CDD4AFE}"/>
              </a:ext>
            </a:extLst>
          </p:cNvPr>
          <p:cNvSpPr>
            <a:spLocks noGrp="1"/>
          </p:cNvSpPr>
          <p:nvPr/>
        </p:nvSpPr>
        <p:spPr>
          <a:xfrm>
            <a:off x="4343400" y="6361967"/>
            <a:ext cx="3505200" cy="261610"/>
          </a:xfrm>
          <a:prstGeom prst="rect">
            <a:avLst/>
          </a:prstGeom>
          <a:noFill/>
        </p:spPr>
        <p:txBody>
          <a:bodyPr wrap="square">
            <a:spAutoFit/>
          </a:bodyPr>
          <a:lstStyle/>
          <a:p>
            <a:pPr algn="ctr">
              <a:buNone/>
            </a:pPr>
            <a:r>
              <a:rPr sz="1100">
                <a:solidFill>
                  <a:schemeClr val="tx2"/>
                </a:solidFill>
              </a:rPr>
              <a:t>DERP Proprietary: Do Not Distribute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6840C-2A4B-43B2-8B7B-A9AADE106CFA}"/>
              </a:ext>
            </a:extLst>
          </p:cNvPr>
          <p:cNvSpPr>
            <a:spLocks noGrp="1"/>
          </p:cNvSpPr>
          <p:nvPr>
            <p:ph type="title" hasCustomPrompt="1"/>
          </p:nvPr>
        </p:nvSpPr>
        <p:spPr>
          <a:xfrm>
            <a:off x="576072" y="301752"/>
            <a:ext cx="10308372" cy="731520"/>
          </a:xfrm>
        </p:spPr>
        <p:txBody>
          <a:bodyPr/>
          <a:lstStyle>
            <a:lvl1pPr>
              <a:buNone/>
              <a:defRPr>
                <a:solidFill>
                  <a:schemeClr val="accent2"/>
                </a:solidFill>
              </a:defRPr>
            </a:lvl1pPr>
          </a:lstStyle>
          <a:p>
            <a:r>
              <a:t>Two Columns of Text</a:t>
            </a:r>
          </a:p>
        </p:txBody>
      </p:sp>
      <p:sp>
        <p:nvSpPr>
          <p:cNvPr id="3" name="Content Placeholder 2">
            <a:extLst>
              <a:ext uri="{FF2B5EF4-FFF2-40B4-BE49-F238E27FC236}">
                <a16:creationId xmlns:a16="http://schemas.microsoft.com/office/drawing/2014/main" id="{44F55253-AD52-4D85-B735-A1923BB0568F}"/>
              </a:ext>
            </a:extLst>
          </p:cNvPr>
          <p:cNvSpPr>
            <a:spLocks noGrp="1"/>
          </p:cNvSpPr>
          <p:nvPr>
            <p:ph idx="1"/>
          </p:nvPr>
        </p:nvSpPr>
        <p:spPr>
          <a:xfrm>
            <a:off x="685800" y="1051560"/>
            <a:ext cx="5029200" cy="4946904"/>
          </a:xfrm>
        </p:spPr>
        <p:txBody>
          <a:bodyPr/>
          <a:lstStyle>
            <a:lvl1pPr>
              <a:buNone/>
              <a:defRPr/>
            </a:lvl1pPr>
            <a:lvl2pPr>
              <a:buNone/>
              <a:defRPr/>
            </a:lvl2pPr>
            <a:lvl3pPr>
              <a:buNone/>
              <a:defRPr/>
            </a:lvl3pPr>
          </a:lstStyle>
          <a:p>
            <a:pPr>
              <a:buNone/>
            </a:pPr>
            <a:r>
              <a:t>Click to edit Master text styles</a:t>
            </a:r>
          </a:p>
          <a:p>
            <a:pPr>
              <a:buNone/>
            </a:pPr>
            <a:r>
              <a:t>Second level</a:t>
            </a:r>
          </a:p>
          <a:p>
            <a:pPr>
              <a:buNone/>
            </a:pPr>
            <a:r>
              <a:t>Third level</a:t>
            </a:r>
          </a:p>
        </p:txBody>
      </p:sp>
      <p:sp>
        <p:nvSpPr>
          <p:cNvPr id="4" name="Content Placeholder 3">
            <a:extLst>
              <a:ext uri="{FF2B5EF4-FFF2-40B4-BE49-F238E27FC236}">
                <a16:creationId xmlns:a16="http://schemas.microsoft.com/office/drawing/2014/main" id="{A1DCF879-29E9-4C7C-A595-9D8C9C3AA3CA}"/>
              </a:ext>
            </a:extLst>
          </p:cNvPr>
          <p:cNvSpPr>
            <a:spLocks noGrp="1"/>
          </p:cNvSpPr>
          <p:nvPr>
            <p:ph idx="2"/>
          </p:nvPr>
        </p:nvSpPr>
        <p:spPr>
          <a:xfrm>
            <a:off x="5852160" y="1051560"/>
            <a:ext cx="5029200" cy="4946904"/>
          </a:xfrm>
        </p:spPr>
        <p:txBody>
          <a:bodyPr/>
          <a:lstStyle>
            <a:lvl1pPr>
              <a:buNone/>
              <a:defRPr/>
            </a:lvl1pPr>
            <a:lvl2pPr>
              <a:buNone/>
              <a:defRPr/>
            </a:lvl2pPr>
            <a:lvl3pPr>
              <a:buNone/>
              <a:defRPr/>
            </a:lvl3pPr>
          </a:lstStyle>
          <a:p>
            <a:pPr>
              <a:buNone/>
            </a:pPr>
            <a:r>
              <a:t>Click to edit Master text styles</a:t>
            </a:r>
          </a:p>
          <a:p>
            <a:pPr>
              <a:buNone/>
            </a:pPr>
            <a:r>
              <a:t>Second level</a:t>
            </a:r>
          </a:p>
          <a:p>
            <a:pPr>
              <a:buNone/>
            </a:pPr>
            <a:r>
              <a:t>Third level</a:t>
            </a:r>
          </a:p>
        </p:txBody>
      </p:sp>
      <p:pic>
        <p:nvPicPr>
          <p:cNvPr id="5" name="Picture 5"/>
          <p:cNvPicPr>
            <a:picLocks noChangeAspect="1"/>
          </p:cNvPicPr>
          <p:nvPr/>
        </p:nvPicPr>
        <p:blipFill>
          <a:blip r:embed="rId2"/>
          <a:stretch>
            <a:fillRect/>
          </a:stretch>
        </p:blipFill>
        <p:spPr>
          <a:xfrm>
            <a:off x="11064240" y="274320"/>
            <a:ext cx="839042" cy="1005840"/>
          </a:xfrm>
          <a:prstGeom prst="rect">
            <a:avLst/>
          </a:prstGeom>
        </p:spPr>
      </p:pic>
      <p:sp>
        <p:nvSpPr>
          <p:cNvPr id="7" name="Text Placeholder 9">
            <a:extLst>
              <a:ext uri="{FF2B5EF4-FFF2-40B4-BE49-F238E27FC236}">
                <a16:creationId xmlns:a16="http://schemas.microsoft.com/office/drawing/2014/main" id="{4E6412FB-1059-62C7-A22E-291532A56971}"/>
              </a:ext>
            </a:extLst>
          </p:cNvPr>
          <p:cNvSpPr>
            <a:spLocks noGrp="1"/>
          </p:cNvSpPr>
          <p:nvPr>
            <p:ph type="body" idx="12" hasCustomPrompt="1"/>
          </p:nvPr>
        </p:nvSpPr>
        <p:spPr>
          <a:xfrm>
            <a:off x="11064239" y="609600"/>
            <a:ext cx="822960" cy="533400"/>
          </a:xfrm>
        </p:spPr>
        <p:txBody>
          <a:bodyPr/>
          <a:lstStyle>
            <a:lvl1pPr marL="0" indent="0">
              <a:buNone/>
              <a:defRPr sz="1400">
                <a:solidFill>
                  <a:srgbClr val="FF0000"/>
                </a:solidFill>
              </a:defRPr>
            </a:lvl1pPr>
          </a:lstStyle>
          <a:p>
            <a:pPr>
              <a:buNone/>
            </a:pPr>
            <a:r>
              <a:t>Report Page #</a:t>
            </a:r>
          </a:p>
        </p:txBody>
      </p:sp>
      <p:sp>
        <p:nvSpPr>
          <p:cNvPr id="9" name="TextBox 8">
            <a:extLst>
              <a:ext uri="{FF2B5EF4-FFF2-40B4-BE49-F238E27FC236}">
                <a16:creationId xmlns:a16="http://schemas.microsoft.com/office/drawing/2014/main" id="{EDD17B12-7002-49DE-347C-5CD6B33D8259}"/>
              </a:ext>
            </a:extLst>
          </p:cNvPr>
          <p:cNvSpPr>
            <a:spLocks noGrp="1"/>
          </p:cNvSpPr>
          <p:nvPr/>
        </p:nvSpPr>
        <p:spPr>
          <a:xfrm>
            <a:off x="4343400" y="6361967"/>
            <a:ext cx="3505200" cy="261610"/>
          </a:xfrm>
          <a:prstGeom prst="rect">
            <a:avLst/>
          </a:prstGeom>
          <a:noFill/>
        </p:spPr>
        <p:txBody>
          <a:bodyPr wrap="square">
            <a:spAutoFit/>
          </a:bodyPr>
          <a:lstStyle/>
          <a:p>
            <a:pPr algn="ctr">
              <a:buNone/>
            </a:pPr>
            <a:r>
              <a:rPr sz="1100">
                <a:solidFill>
                  <a:schemeClr val="tx2"/>
                </a:solidFill>
              </a:rPr>
              <a:t>DERP Proprietary: Do Not Distribute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1FADF-CE85-49F2-8B96-9A28D6E99FE0}"/>
              </a:ext>
            </a:extLst>
          </p:cNvPr>
          <p:cNvSpPr>
            <a:spLocks noGrp="1"/>
          </p:cNvSpPr>
          <p:nvPr>
            <p:ph type="title"/>
          </p:nvPr>
        </p:nvSpPr>
        <p:spPr>
          <a:xfrm>
            <a:off x="575733" y="304801"/>
            <a:ext cx="10643616" cy="731838"/>
          </a:xfrm>
        </p:spPr>
        <p:txBody>
          <a:bodyPr/>
          <a:lstStyle>
            <a:lvl1pPr>
              <a:buNone/>
              <a:defRPr>
                <a:solidFill>
                  <a:schemeClr val="accent2"/>
                </a:solidFill>
              </a:defRPr>
            </a:lvl1pPr>
          </a:lstStyle>
          <a:p>
            <a:r>
              <a:t>Click to edit Master title style</a:t>
            </a:r>
          </a:p>
        </p:txBody>
      </p:sp>
      <p:sp>
        <p:nvSpPr>
          <p:cNvPr id="3" name="Content Placeholder 2">
            <a:extLst>
              <a:ext uri="{FF2B5EF4-FFF2-40B4-BE49-F238E27FC236}">
                <a16:creationId xmlns:a16="http://schemas.microsoft.com/office/drawing/2014/main" id="{9F99A6CB-DB4D-4848-B1A8-E5910D5F5E4B}"/>
              </a:ext>
            </a:extLst>
          </p:cNvPr>
          <p:cNvSpPr>
            <a:spLocks noGrp="1"/>
          </p:cNvSpPr>
          <p:nvPr>
            <p:ph idx="1" hasCustomPrompt="1"/>
          </p:nvPr>
        </p:nvSpPr>
        <p:spPr>
          <a:xfrm>
            <a:off x="685800" y="1051560"/>
            <a:ext cx="10533888" cy="4946904"/>
          </a:xfrm>
        </p:spPr>
        <p:txBody>
          <a:bodyPr/>
          <a:lstStyle>
            <a:lvl3pPr>
              <a:buNone/>
              <a:defRPr sz="2400"/>
            </a:lvl3pPr>
          </a:lstStyle>
          <a:p>
            <a:pPr>
              <a:buNone/>
            </a:pPr>
            <a:r>
              <a:t>Click to edit Master text styles</a:t>
            </a:r>
          </a:p>
          <a:p>
            <a:pPr>
              <a:buNone/>
            </a:pPr>
            <a:r>
              <a:t>Second level</a:t>
            </a:r>
          </a:p>
          <a:p>
            <a:pPr>
              <a:buNone/>
            </a:pPr>
            <a:r>
              <a:t>Third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09535-6A97-4AAC-9EC5-748C94AAEFA4}"/>
              </a:ext>
            </a:extLst>
          </p:cNvPr>
          <p:cNvSpPr>
            <a:spLocks noGrp="1"/>
          </p:cNvSpPr>
          <p:nvPr>
            <p:ph type="title"/>
          </p:nvPr>
        </p:nvSpPr>
        <p:spPr/>
        <p:txBody>
          <a:bodyPr tIns="64008" rIns="0" anchor="ctr"/>
          <a:lstStyle/>
          <a:p>
            <a:r>
              <a:t>Click to edit Master title style</a:t>
            </a:r>
          </a:p>
        </p:txBody>
      </p:sp>
      <p:sp>
        <p:nvSpPr>
          <p:cNvPr id="3" name="Content Placeholder 2">
            <a:extLst>
              <a:ext uri="{FF2B5EF4-FFF2-40B4-BE49-F238E27FC236}">
                <a16:creationId xmlns:a16="http://schemas.microsoft.com/office/drawing/2014/main" id="{6792C5E4-A986-454B-9825-4EFBE5B2B3F5}"/>
              </a:ext>
            </a:extLst>
          </p:cNvPr>
          <p:cNvSpPr>
            <a:spLocks noGrp="1"/>
          </p:cNvSpPr>
          <p:nvPr>
            <p:ph idx="1"/>
          </p:nvPr>
        </p:nvSpPr>
        <p:spPr>
          <a:xfrm>
            <a:off x="609600" y="1549692"/>
            <a:ext cx="10972800" cy="4700016"/>
          </a:xfrm>
        </p:spPr>
        <p:txBody>
          <a:bodyPr/>
          <a:lstStyle>
            <a:lvl1pPr>
              <a:buNone/>
              <a:defRPr>
                <a:solidFill>
                  <a:schemeClr val="accent2">
                    <a:lumMod val="75000"/>
                  </a:schemeClr>
                </a:solidFill>
              </a:defRPr>
            </a:lvl1pPr>
            <a:lvl2pPr>
              <a:buNone/>
              <a:defRPr>
                <a:solidFill>
                  <a:schemeClr val="accent2">
                    <a:lumMod val="75000"/>
                  </a:schemeClr>
                </a:solidFill>
              </a:defRPr>
            </a:lvl2pPr>
            <a:lvl3pPr>
              <a:buNone/>
              <a:defRPr>
                <a:solidFill>
                  <a:schemeClr val="accent2">
                    <a:lumMod val="75000"/>
                  </a:schemeClr>
                </a:solidFill>
              </a:defRPr>
            </a:lvl3pPr>
            <a:lvl4pPr>
              <a:buNone/>
              <a:defRPr>
                <a:solidFill>
                  <a:schemeClr val="accent2">
                    <a:lumMod val="75000"/>
                  </a:schemeClr>
                </a:solidFill>
              </a:defRPr>
            </a:lvl4pPr>
            <a:lvl5pPr>
              <a:buNone/>
              <a:defRPr>
                <a:solidFill>
                  <a:schemeClr val="accent2">
                    <a:lumMod val="75000"/>
                  </a:schemeClr>
                </a:solidFil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CD5F7241-7183-4535-AB8C-C6FAE3DF719A}"/>
              </a:ext>
            </a:extLst>
          </p:cNvPr>
          <p:cNvSpPr>
            <a:spLocks noGrp="1"/>
          </p:cNvSpPr>
          <p:nvPr>
            <p:ph type="dt" idx="10"/>
          </p:nvPr>
        </p:nvSpPr>
        <p:spPr/>
        <p:txBody>
          <a:bodyPr/>
          <a:lstStyle/>
          <a:p>
            <a:fld id="{F6EDFFA9-D9C5-41D4-B14D-6965602388BA}" type="datetime1">
              <a:t>7/13/2026</a:t>
            </a:fld>
            <a:endParaRPr/>
          </a:p>
        </p:txBody>
      </p:sp>
      <p:sp>
        <p:nvSpPr>
          <p:cNvPr id="5" name="Footer Placeholder 4">
            <a:extLst>
              <a:ext uri="{FF2B5EF4-FFF2-40B4-BE49-F238E27FC236}">
                <a16:creationId xmlns:a16="http://schemas.microsoft.com/office/drawing/2014/main" id="{840CE6ED-7A48-47FE-A2A8-8C1038713F73}"/>
              </a:ext>
            </a:extLst>
          </p:cNvPr>
          <p:cNvSpPr>
            <a:spLocks noGrp="1"/>
          </p:cNvSpPr>
          <p:nvPr>
            <p:ph type="ftr" idx="11"/>
          </p:nvPr>
        </p:nvSpPr>
        <p:spPr/>
        <p:txBody>
          <a:bodyPr/>
          <a:lstStyle/>
          <a:p>
            <a:r>
              <a:t>Center Proprietary: Do Not Distribute</a:t>
            </a:r>
          </a:p>
        </p:txBody>
      </p:sp>
      <p:sp>
        <p:nvSpPr>
          <p:cNvPr id="6" name="Slide Number Placeholder 5">
            <a:extLst>
              <a:ext uri="{FF2B5EF4-FFF2-40B4-BE49-F238E27FC236}">
                <a16:creationId xmlns:a16="http://schemas.microsoft.com/office/drawing/2014/main" id="{8DA9CC63-5F15-4722-BF4F-897E074F48B1}"/>
              </a:ext>
            </a:extLst>
          </p:cNvPr>
          <p:cNvSpPr>
            <a:spLocks noGrp="1"/>
          </p:cNvSpPr>
          <p:nvPr>
            <p:ph type="sldNum" idx="12"/>
          </p:nvPr>
        </p:nvSpPr>
        <p:spPr/>
        <p:txBody>
          <a:bodyPr/>
          <a:lstStyle/>
          <a:p>
            <a:fld id="{023BBA46-4A72-490A-A73A-9803D4918D51}" type="slidenum">
              <a:t>‹#›</a:t>
            </a:fld>
            <a:endParaRPr/>
          </a:p>
        </p:txBody>
      </p:sp>
      <p:sp>
        <p:nvSpPr>
          <p:cNvPr id="11" name="Text Placeholder 10">
            <a:extLst>
              <a:ext uri="{FF2B5EF4-FFF2-40B4-BE49-F238E27FC236}">
                <a16:creationId xmlns:a16="http://schemas.microsoft.com/office/drawing/2014/main" id="{17BB34D4-BD6A-E482-6BF5-71918C48C7A5}"/>
              </a:ext>
            </a:extLst>
          </p:cNvPr>
          <p:cNvSpPr>
            <a:spLocks noGrp="1"/>
          </p:cNvSpPr>
          <p:nvPr>
            <p:ph type="body" idx="13"/>
          </p:nvPr>
        </p:nvSpPr>
        <p:spPr>
          <a:xfrm>
            <a:off x="609600" y="318710"/>
            <a:ext cx="4708525" cy="203200"/>
          </a:xfrm>
        </p:spPr>
        <p:txBody>
          <a:bodyPr anchor="ctr">
            <a:noAutofit/>
          </a:bodyPr>
          <a:lstStyle>
            <a:lvl1pPr marL="0" indent="0">
              <a:buNone/>
              <a:defRPr sz="1400" cap="all">
                <a:solidFill>
                  <a:schemeClr val="bg1">
                    <a:lumMod val="50000"/>
                  </a:schemeClr>
                </a:solidFill>
                <a:latin typeface="+mn-lt"/>
                <a:ea typeface="+mn-lt"/>
                <a:cs typeface="+mn-lt"/>
              </a:defRPr>
            </a:lvl1pPr>
          </a:lstStyle>
          <a:p>
            <a:pPr>
              <a:buNone/>
            </a:pPr>
            <a:r>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261DF-7E26-4B7F-B094-D261D756FC6D}"/>
              </a:ext>
            </a:extLst>
          </p:cNvPr>
          <p:cNvSpPr>
            <a:spLocks noGrp="1"/>
          </p:cNvSpPr>
          <p:nvPr>
            <p:ph type="title"/>
          </p:nvPr>
        </p:nvSpPr>
        <p:spPr/>
        <p:txBody>
          <a:bodyPr tIns="64008" rIns="0" anchor="ctr"/>
          <a:lstStyle/>
          <a:p>
            <a:r>
              <a:t>Click to edit Master title style</a:t>
            </a:r>
          </a:p>
        </p:txBody>
      </p:sp>
      <p:sp>
        <p:nvSpPr>
          <p:cNvPr id="3" name="Content Placeholder 2">
            <a:extLst>
              <a:ext uri="{FF2B5EF4-FFF2-40B4-BE49-F238E27FC236}">
                <a16:creationId xmlns:a16="http://schemas.microsoft.com/office/drawing/2014/main" id="{61A9FFF2-A0F6-46AA-9A48-D49A14F784B0}"/>
              </a:ext>
            </a:extLst>
          </p:cNvPr>
          <p:cNvSpPr>
            <a:spLocks noGrp="1"/>
          </p:cNvSpPr>
          <p:nvPr>
            <p:ph idx="1"/>
          </p:nvPr>
        </p:nvSpPr>
        <p:spPr>
          <a:xfrm>
            <a:off x="609600" y="1549692"/>
            <a:ext cx="10972800" cy="4700016"/>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0ABC1D05-AA23-40B7-8CFD-62B85293DB8B}"/>
              </a:ext>
            </a:extLst>
          </p:cNvPr>
          <p:cNvSpPr>
            <a:spLocks noGrp="1"/>
          </p:cNvSpPr>
          <p:nvPr>
            <p:ph type="dt" idx="10"/>
          </p:nvPr>
        </p:nvSpPr>
        <p:spPr/>
        <p:txBody>
          <a:bodyPr/>
          <a:lstStyle/>
          <a:p>
            <a:fld id="{368B0B1B-9E12-4398-B74E-608A0F44DA18}" type="datetime1">
              <a:t>7/13/2026</a:t>
            </a:fld>
            <a:endParaRPr/>
          </a:p>
        </p:txBody>
      </p:sp>
      <p:sp>
        <p:nvSpPr>
          <p:cNvPr id="5" name="Footer Placeholder 4">
            <a:extLst>
              <a:ext uri="{FF2B5EF4-FFF2-40B4-BE49-F238E27FC236}">
                <a16:creationId xmlns:a16="http://schemas.microsoft.com/office/drawing/2014/main" id="{BB02ABE2-36AF-4DFE-B4A1-B1D6EA57A97A}"/>
              </a:ext>
            </a:extLst>
          </p:cNvPr>
          <p:cNvSpPr>
            <a:spLocks noGrp="1"/>
          </p:cNvSpPr>
          <p:nvPr>
            <p:ph type="ftr" idx="11"/>
          </p:nvPr>
        </p:nvSpPr>
        <p:spPr/>
        <p:txBody>
          <a:bodyPr/>
          <a:lstStyle/>
          <a:p>
            <a:r>
              <a:t>Center Proprietary: Do Not Distribute</a:t>
            </a:r>
          </a:p>
        </p:txBody>
      </p:sp>
      <p:sp>
        <p:nvSpPr>
          <p:cNvPr id="6" name="Slide Number Placeholder 5">
            <a:extLst>
              <a:ext uri="{FF2B5EF4-FFF2-40B4-BE49-F238E27FC236}">
                <a16:creationId xmlns:a16="http://schemas.microsoft.com/office/drawing/2014/main" id="{A9A220FD-67D0-4657-93CA-0F1EEA86F299}"/>
              </a:ext>
            </a:extLst>
          </p:cNvPr>
          <p:cNvSpPr>
            <a:spLocks noGrp="1"/>
          </p:cNvSpPr>
          <p:nvPr>
            <p:ph type="sldNum" idx="12"/>
          </p:nvPr>
        </p:nvSpPr>
        <p:spPr/>
        <p:txBody>
          <a:bodyPr/>
          <a:lstStyle/>
          <a:p>
            <a:fld id="{023BBA46-4A72-490A-A73A-9803D4918D51}" type="slidenum">
              <a:t>‹#›</a:t>
            </a:fld>
            <a:endParaRPr/>
          </a:p>
        </p:txBody>
      </p:sp>
      <p:sp>
        <p:nvSpPr>
          <p:cNvPr id="7" name="Text Placeholder 2">
            <a:extLst>
              <a:ext uri="{FF2B5EF4-FFF2-40B4-BE49-F238E27FC236}">
                <a16:creationId xmlns:a16="http://schemas.microsoft.com/office/drawing/2014/main" id="{C30B3540-AB9B-4003-B7E8-745A2E7C67F6}"/>
              </a:ext>
            </a:extLst>
          </p:cNvPr>
          <p:cNvSpPr>
            <a:spLocks noGrp="1"/>
          </p:cNvSpPr>
          <p:nvPr>
            <p:ph type="body" idx="13"/>
          </p:nvPr>
        </p:nvSpPr>
        <p:spPr>
          <a:xfrm>
            <a:off x="609600" y="966353"/>
            <a:ext cx="9601198" cy="296965"/>
          </a:xfrm>
        </p:spPr>
        <p:txBody>
          <a:bodyPr anchor="t">
            <a:noAutofit/>
          </a:bodyPr>
          <a:lstStyle>
            <a:lvl1pPr marL="0" indent="0">
              <a:buNone/>
              <a:defRPr sz="2000" b="0" cap="none" spc="0">
                <a:solidFill>
                  <a:schemeClr val="accent2"/>
                </a:solidFill>
                <a:latin typeface="+mn-lt"/>
                <a:ea typeface="+mn-lt"/>
                <a:cs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8" name="Text Placeholder 10">
            <a:extLst>
              <a:ext uri="{FF2B5EF4-FFF2-40B4-BE49-F238E27FC236}">
                <a16:creationId xmlns:a16="http://schemas.microsoft.com/office/drawing/2014/main" id="{84840584-7E2D-9E18-D23B-9321B3649834}"/>
              </a:ext>
            </a:extLst>
          </p:cNvPr>
          <p:cNvSpPr>
            <a:spLocks noGrp="1"/>
          </p:cNvSpPr>
          <p:nvPr>
            <p:ph type="body" idx="14"/>
          </p:nvPr>
        </p:nvSpPr>
        <p:spPr>
          <a:xfrm>
            <a:off x="609600" y="318710"/>
            <a:ext cx="4708525" cy="203200"/>
          </a:xfrm>
        </p:spPr>
        <p:txBody>
          <a:bodyPr anchor="ctr">
            <a:noAutofit/>
          </a:bodyPr>
          <a:lstStyle>
            <a:lvl1pPr marL="0" indent="0">
              <a:buNone/>
              <a:defRPr sz="1400" cap="all">
                <a:solidFill>
                  <a:schemeClr val="bg1">
                    <a:lumMod val="50000"/>
                  </a:schemeClr>
                </a:solidFill>
                <a:latin typeface="+mn-lt"/>
                <a:ea typeface="+mn-lt"/>
                <a:cs typeface="+mn-lt"/>
              </a:defRPr>
            </a:lvl1pPr>
          </a:lstStyle>
          <a:p>
            <a:pPr>
              <a:buNone/>
            </a:pPr>
            <a:r>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3D9DE-7D33-4C79-A780-E70D20CE96E2}"/>
              </a:ext>
            </a:extLst>
          </p:cNvPr>
          <p:cNvSpPr>
            <a:spLocks noGrp="1"/>
          </p:cNvSpPr>
          <p:nvPr>
            <p:ph type="title"/>
          </p:nvPr>
        </p:nvSpPr>
        <p:spPr/>
        <p:txBody>
          <a:bodyPr tIns="64008" rIns="0" anchor="ctr"/>
          <a:lstStyle/>
          <a:p>
            <a:r>
              <a:t>Click to edit Master title style</a:t>
            </a:r>
          </a:p>
        </p:txBody>
      </p:sp>
      <p:sp>
        <p:nvSpPr>
          <p:cNvPr id="3" name="Content Placeholder 2">
            <a:extLst>
              <a:ext uri="{FF2B5EF4-FFF2-40B4-BE49-F238E27FC236}">
                <a16:creationId xmlns:a16="http://schemas.microsoft.com/office/drawing/2014/main" id="{78A21528-CE2D-4DB5-94C8-00869806B84E}"/>
              </a:ext>
            </a:extLst>
          </p:cNvPr>
          <p:cNvSpPr>
            <a:spLocks noGrp="1"/>
          </p:cNvSpPr>
          <p:nvPr>
            <p:ph idx="1"/>
          </p:nvPr>
        </p:nvSpPr>
        <p:spPr>
          <a:xfrm>
            <a:off x="609598" y="1957262"/>
            <a:ext cx="10972800" cy="4288536"/>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B76E0554-9852-4874-900A-C138EC190A48}"/>
              </a:ext>
            </a:extLst>
          </p:cNvPr>
          <p:cNvSpPr>
            <a:spLocks noGrp="1"/>
          </p:cNvSpPr>
          <p:nvPr>
            <p:ph type="dt" idx="10"/>
          </p:nvPr>
        </p:nvSpPr>
        <p:spPr/>
        <p:txBody>
          <a:bodyPr/>
          <a:lstStyle/>
          <a:p>
            <a:fld id="{A17351B8-BCD2-4C4C-A7FE-DAD69E9A4560}" type="datetime1">
              <a:t>7/13/2026</a:t>
            </a:fld>
            <a:endParaRPr/>
          </a:p>
        </p:txBody>
      </p:sp>
      <p:sp>
        <p:nvSpPr>
          <p:cNvPr id="5" name="Footer Placeholder 4">
            <a:extLst>
              <a:ext uri="{FF2B5EF4-FFF2-40B4-BE49-F238E27FC236}">
                <a16:creationId xmlns:a16="http://schemas.microsoft.com/office/drawing/2014/main" id="{89E21D93-6E5A-4AD9-AF14-753B1F023113}"/>
              </a:ext>
            </a:extLst>
          </p:cNvPr>
          <p:cNvSpPr>
            <a:spLocks noGrp="1"/>
          </p:cNvSpPr>
          <p:nvPr>
            <p:ph type="ftr" idx="11"/>
          </p:nvPr>
        </p:nvSpPr>
        <p:spPr/>
        <p:txBody>
          <a:bodyPr/>
          <a:lstStyle/>
          <a:p>
            <a:r>
              <a:t>Center Proprietary: Do Not Distribute</a:t>
            </a:r>
          </a:p>
        </p:txBody>
      </p:sp>
      <p:sp>
        <p:nvSpPr>
          <p:cNvPr id="6" name="Slide Number Placeholder 5">
            <a:extLst>
              <a:ext uri="{FF2B5EF4-FFF2-40B4-BE49-F238E27FC236}">
                <a16:creationId xmlns:a16="http://schemas.microsoft.com/office/drawing/2014/main" id="{4BECCAD9-EAB0-4BD1-A6D1-AD93340B0437}"/>
              </a:ext>
            </a:extLst>
          </p:cNvPr>
          <p:cNvSpPr>
            <a:spLocks noGrp="1"/>
          </p:cNvSpPr>
          <p:nvPr>
            <p:ph type="sldNum" idx="12"/>
          </p:nvPr>
        </p:nvSpPr>
        <p:spPr/>
        <p:txBody>
          <a:bodyPr/>
          <a:lstStyle/>
          <a:p>
            <a:fld id="{023BBA46-4A72-490A-A73A-9803D4918D51}" type="slidenum">
              <a:t>‹#›</a:t>
            </a:fld>
            <a:endParaRPr/>
          </a:p>
        </p:txBody>
      </p:sp>
      <p:sp>
        <p:nvSpPr>
          <p:cNvPr id="7" name="Text Placeholder 2">
            <a:extLst>
              <a:ext uri="{FF2B5EF4-FFF2-40B4-BE49-F238E27FC236}">
                <a16:creationId xmlns:a16="http://schemas.microsoft.com/office/drawing/2014/main" id="{7014448D-7CAF-432C-ABA7-FDD316C5237A}"/>
              </a:ext>
            </a:extLst>
          </p:cNvPr>
          <p:cNvSpPr>
            <a:spLocks noGrp="1"/>
          </p:cNvSpPr>
          <p:nvPr>
            <p:ph type="body" idx="13" hasCustomPrompt="1"/>
          </p:nvPr>
        </p:nvSpPr>
        <p:spPr>
          <a:xfrm>
            <a:off x="609599" y="1549692"/>
            <a:ext cx="10972799" cy="407570"/>
          </a:xfrm>
        </p:spPr>
        <p:txBody>
          <a:bodyPr anchor="b">
            <a:noAutofit/>
          </a:bodyPr>
          <a:lstStyle>
            <a:lvl1pPr marL="0" indent="0">
              <a:buNone/>
              <a:defRPr sz="2400" b="0" cap="none" spc="-50">
                <a:solidFill>
                  <a:schemeClr val="accent2"/>
                </a:solidFill>
                <a:latin typeface="Lato Heavy"/>
                <a:ea typeface="Lato Heavy"/>
                <a:cs typeface="Lato Heavy"/>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8" name="Text Placeholder 10">
            <a:extLst>
              <a:ext uri="{FF2B5EF4-FFF2-40B4-BE49-F238E27FC236}">
                <a16:creationId xmlns:a16="http://schemas.microsoft.com/office/drawing/2014/main" id="{1C5B55C1-176E-E8DA-0CFB-1E7431FB18BF}"/>
              </a:ext>
            </a:extLst>
          </p:cNvPr>
          <p:cNvSpPr>
            <a:spLocks noGrp="1"/>
          </p:cNvSpPr>
          <p:nvPr>
            <p:ph type="body" idx="14"/>
          </p:nvPr>
        </p:nvSpPr>
        <p:spPr>
          <a:xfrm>
            <a:off x="609600" y="318710"/>
            <a:ext cx="4708525" cy="203200"/>
          </a:xfrm>
        </p:spPr>
        <p:txBody>
          <a:bodyPr anchor="ctr">
            <a:noAutofit/>
          </a:bodyPr>
          <a:lstStyle>
            <a:lvl1pPr marL="0" indent="0">
              <a:buNone/>
              <a:defRPr sz="1400" cap="all">
                <a:solidFill>
                  <a:schemeClr val="bg1">
                    <a:lumMod val="50000"/>
                  </a:schemeClr>
                </a:solidFill>
                <a:latin typeface="+mn-lt"/>
                <a:ea typeface="+mn-lt"/>
                <a:cs typeface="+mn-lt"/>
              </a:defRPr>
            </a:lvl1pPr>
          </a:lstStyle>
          <a:p>
            <a:pPr>
              <a:buNone/>
            </a:pPr>
            <a:r>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F1D8FD9-D55C-CC25-3D22-10A2D7813292}"/>
              </a:ext>
            </a:extLst>
          </p:cNvPr>
          <p:cNvSpPr>
            <a:spLocks noGrp="1"/>
          </p:cNvSpPr>
          <p:nvPr>
            <p:ph type="ctrTitle"/>
          </p:nvPr>
        </p:nvSpPr>
        <p:spPr>
          <a:xfrm>
            <a:off x="3454802" y="2383722"/>
            <a:ext cx="7610764" cy="1826449"/>
          </a:xfrm>
        </p:spPr>
        <p:txBody>
          <a:bodyPr anchor="b">
            <a:normAutofit/>
          </a:bodyPr>
          <a:lstStyle>
            <a:lvl1pPr algn="l">
              <a:buNone/>
              <a:defRPr sz="4000">
                <a:solidFill>
                  <a:schemeClr val="accent1"/>
                </a:solidFill>
                <a:latin typeface="Lato Heavy"/>
                <a:ea typeface="Lato Heavy"/>
                <a:cs typeface="Lato Heavy"/>
              </a:defRPr>
            </a:lvl1pPr>
          </a:lstStyle>
          <a:p>
            <a:r>
              <a:t>Click to edit Master title style</a:t>
            </a:r>
          </a:p>
        </p:txBody>
      </p:sp>
      <p:sp>
        <p:nvSpPr>
          <p:cNvPr id="9" name="Subtitle 2">
            <a:extLst>
              <a:ext uri="{FF2B5EF4-FFF2-40B4-BE49-F238E27FC236}">
                <a16:creationId xmlns:a16="http://schemas.microsoft.com/office/drawing/2014/main" id="{FE1436E3-9E72-AA9D-BE7B-A79CC669C741}"/>
              </a:ext>
            </a:extLst>
          </p:cNvPr>
          <p:cNvSpPr>
            <a:spLocks noGrp="1"/>
          </p:cNvSpPr>
          <p:nvPr>
            <p:ph type="subTitle" idx="1"/>
          </p:nvPr>
        </p:nvSpPr>
        <p:spPr>
          <a:xfrm>
            <a:off x="3454802" y="4302248"/>
            <a:ext cx="7610764" cy="1046864"/>
          </a:xfrm>
        </p:spPr>
        <p:txBody>
          <a:bodyPr>
            <a:normAutofit/>
          </a:bodyPr>
          <a:lstStyle>
            <a:lvl1pPr marL="0" indent="0" algn="l">
              <a:lnSpc>
                <a:spcPct val="100000"/>
              </a:lnSpc>
              <a:spcBef>
                <a:spcPts val="600"/>
              </a:spcBef>
              <a:buNone/>
              <a:defRPr sz="1800">
                <a:solidFill>
                  <a:schemeClr val="accent2"/>
                </a:solidFill>
                <a:latin typeface="+mn-lt"/>
                <a:ea typeface="+mn-lt"/>
                <a:cs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Click to edit Master subtitle style</a:t>
            </a:r>
          </a:p>
        </p:txBody>
      </p:sp>
      <p:sp>
        <p:nvSpPr>
          <p:cNvPr id="10" name="Rectangle 9">
            <a:extLst>
              <a:ext uri="{FF2B5EF4-FFF2-40B4-BE49-F238E27FC236}">
                <a16:creationId xmlns:a16="http://schemas.microsoft.com/office/drawing/2014/main" id="{89D63792-1C24-7A6D-A2AB-148C17B4185A}"/>
              </a:ext>
            </a:extLst>
          </p:cNvPr>
          <p:cNvSpPr>
            <a:spLocks noGrp="1"/>
          </p:cNvSpPr>
          <p:nvPr/>
        </p:nvSpPr>
        <p:spPr>
          <a:xfrm>
            <a:off x="2246241" y="0"/>
            <a:ext cx="139149" cy="6858000"/>
          </a:xfrm>
          <a:prstGeom prst="rect">
            <a:avLst/>
          </a:prstGeom>
          <a:solidFill>
            <a:srgbClr val="455B65">
              <a:alpha val="7059"/>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11" name="Rectangle 10">
            <a:extLst>
              <a:ext uri="{FF2B5EF4-FFF2-40B4-BE49-F238E27FC236}">
                <a16:creationId xmlns:a16="http://schemas.microsoft.com/office/drawing/2014/main" id="{C78CD7AC-7CBA-0B4A-8588-B170CAF56C37}"/>
              </a:ext>
            </a:extLst>
          </p:cNvPr>
          <p:cNvSpPr>
            <a:spLocks noGrp="1"/>
          </p:cNvSpPr>
          <p:nvPr/>
        </p:nvSpPr>
        <p:spPr>
          <a:xfrm>
            <a:off x="-1" y="0"/>
            <a:ext cx="2236305" cy="6858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pic>
        <p:nvPicPr>
          <p:cNvPr id="12" name="Picture 12"/>
          <p:cNvPicPr>
            <a:picLocks noChangeAspect="1"/>
          </p:cNvPicPr>
          <p:nvPr/>
        </p:nvPicPr>
        <p:blipFill>
          <a:blip r:embed="rId2"/>
          <a:stretch>
            <a:fillRect/>
          </a:stretch>
        </p:blipFill>
        <p:spPr>
          <a:xfrm>
            <a:off x="550821" y="458337"/>
            <a:ext cx="1134659" cy="1174011"/>
          </a:xfrm>
          <a:prstGeom prst="rect">
            <a:avLst/>
          </a:prstGeom>
        </p:spPr>
      </p:pic>
      <p:pic>
        <p:nvPicPr>
          <p:cNvPr id="13" name="Graphic 1"/>
          <p:cNvPicPr>
            <a:picLocks noChangeAspect="1"/>
          </p:cNvPicPr>
          <p:nvPr/>
        </p:nvPicPr>
        <p:blipFill>
          <a:blip>
            <a:extLst>
              <a:ext uri="{96DAC541-7B7A-43D3-8B79-37D633B846F1}">
                <asvg:svgBlip xmlns:asvg="http://schemas.microsoft.com/office/drawing/2016/SVG/main" r:embed="rId3"/>
              </a:ext>
            </a:extLst>
          </a:blip>
          <a:srcRect l="63003" b="15243"/>
          <a:stretch/>
        </p:blipFill>
        <p:spPr>
          <a:xfrm>
            <a:off x="-1" y="1045342"/>
            <a:ext cx="2535458" cy="581265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BAD2F-759A-43F7-93F6-5AE6CBF56CB4}"/>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F3BFE806-FD88-4078-8B72-4965666960F8}"/>
              </a:ext>
            </a:extLst>
          </p:cNvPr>
          <p:cNvSpPr>
            <a:spLocks noGrp="1"/>
          </p:cNvSpPr>
          <p:nvPr>
            <p:ph idx="1"/>
          </p:nvPr>
        </p:nvSpPr>
        <p:spPr>
          <a:xfrm>
            <a:off x="609600" y="1549692"/>
            <a:ext cx="5212080" cy="4700016"/>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Content Placeholder 3">
            <a:extLst>
              <a:ext uri="{FF2B5EF4-FFF2-40B4-BE49-F238E27FC236}">
                <a16:creationId xmlns:a16="http://schemas.microsoft.com/office/drawing/2014/main" id="{4153E70D-00D9-4820-84F9-E7A3E4F5B361}"/>
              </a:ext>
            </a:extLst>
          </p:cNvPr>
          <p:cNvSpPr>
            <a:spLocks noGrp="1"/>
          </p:cNvSpPr>
          <p:nvPr>
            <p:ph idx="2"/>
          </p:nvPr>
        </p:nvSpPr>
        <p:spPr>
          <a:xfrm>
            <a:off x="6370320" y="1549692"/>
            <a:ext cx="5212080" cy="4700016"/>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Date Placeholder 4">
            <a:extLst>
              <a:ext uri="{FF2B5EF4-FFF2-40B4-BE49-F238E27FC236}">
                <a16:creationId xmlns:a16="http://schemas.microsoft.com/office/drawing/2014/main" id="{5340ED39-5C09-4497-B834-5CA7605C0092}"/>
              </a:ext>
            </a:extLst>
          </p:cNvPr>
          <p:cNvSpPr>
            <a:spLocks noGrp="1"/>
          </p:cNvSpPr>
          <p:nvPr>
            <p:ph type="dt" idx="10"/>
          </p:nvPr>
        </p:nvSpPr>
        <p:spPr/>
        <p:txBody>
          <a:bodyPr/>
          <a:lstStyle/>
          <a:p>
            <a:fld id="{3A6666F5-44B0-41D3-82A7-6213EEF9E9EE}" type="datetime1">
              <a:t>7/13/2026</a:t>
            </a:fld>
            <a:endParaRPr/>
          </a:p>
        </p:txBody>
      </p:sp>
      <p:sp>
        <p:nvSpPr>
          <p:cNvPr id="6" name="Footer Placeholder 5">
            <a:extLst>
              <a:ext uri="{FF2B5EF4-FFF2-40B4-BE49-F238E27FC236}">
                <a16:creationId xmlns:a16="http://schemas.microsoft.com/office/drawing/2014/main" id="{73D9DEBD-055B-480E-8627-97048DDF0E49}"/>
              </a:ext>
            </a:extLst>
          </p:cNvPr>
          <p:cNvSpPr>
            <a:spLocks noGrp="1"/>
          </p:cNvSpPr>
          <p:nvPr>
            <p:ph type="ftr" idx="11"/>
          </p:nvPr>
        </p:nvSpPr>
        <p:spPr/>
        <p:txBody>
          <a:bodyPr/>
          <a:lstStyle/>
          <a:p>
            <a:r>
              <a:t>Center Proprietary: Do Not Distribute</a:t>
            </a:r>
          </a:p>
        </p:txBody>
      </p:sp>
      <p:sp>
        <p:nvSpPr>
          <p:cNvPr id="7" name="Slide Number Placeholder 6">
            <a:extLst>
              <a:ext uri="{FF2B5EF4-FFF2-40B4-BE49-F238E27FC236}">
                <a16:creationId xmlns:a16="http://schemas.microsoft.com/office/drawing/2014/main" id="{2A224CFC-B270-4ABF-B7A2-438DAC8ED8C2}"/>
              </a:ext>
            </a:extLst>
          </p:cNvPr>
          <p:cNvSpPr>
            <a:spLocks noGrp="1"/>
          </p:cNvSpPr>
          <p:nvPr>
            <p:ph type="sldNum" idx="12"/>
          </p:nvPr>
        </p:nvSpPr>
        <p:spPr/>
        <p:txBody>
          <a:bodyPr/>
          <a:lstStyle/>
          <a:p>
            <a:fld id="{023BBA46-4A72-490A-A73A-9803D4918D51}" type="slidenum">
              <a:t>‹#›</a:t>
            </a:fld>
            <a:endParaRPr/>
          </a:p>
        </p:txBody>
      </p:sp>
      <p:sp>
        <p:nvSpPr>
          <p:cNvPr id="8" name="Text Placeholder 10">
            <a:extLst>
              <a:ext uri="{FF2B5EF4-FFF2-40B4-BE49-F238E27FC236}">
                <a16:creationId xmlns:a16="http://schemas.microsoft.com/office/drawing/2014/main" id="{B4FB80D1-621A-77A7-9FB3-75B5E4D19FC8}"/>
              </a:ext>
            </a:extLst>
          </p:cNvPr>
          <p:cNvSpPr>
            <a:spLocks noGrp="1"/>
          </p:cNvSpPr>
          <p:nvPr>
            <p:ph type="body" idx="13"/>
          </p:nvPr>
        </p:nvSpPr>
        <p:spPr>
          <a:xfrm>
            <a:off x="609600" y="309832"/>
            <a:ext cx="4708525" cy="203200"/>
          </a:xfrm>
        </p:spPr>
        <p:txBody>
          <a:bodyPr anchor="ctr">
            <a:noAutofit/>
          </a:bodyPr>
          <a:lstStyle>
            <a:lvl1pPr marL="0" indent="0">
              <a:buNone/>
              <a:defRPr sz="1400" cap="all">
                <a:solidFill>
                  <a:schemeClr val="bg1">
                    <a:lumMod val="50000"/>
                  </a:schemeClr>
                </a:solidFill>
                <a:latin typeface="+mn-lt"/>
                <a:ea typeface="+mn-lt"/>
                <a:cs typeface="+mn-lt"/>
              </a:defRPr>
            </a:lvl1pPr>
          </a:lstStyle>
          <a:p>
            <a:pPr>
              <a:buNone/>
            </a:pPr>
            <a:r>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0B68-A6B8-4493-B9E5-6995D9A70556}"/>
              </a:ext>
            </a:extLst>
          </p:cNvPr>
          <p:cNvSpPr>
            <a:spLocks noGrp="1"/>
          </p:cNvSpPr>
          <p:nvPr>
            <p:ph type="title"/>
          </p:nvPr>
        </p:nvSpPr>
        <p:spPr/>
        <p:txBody>
          <a:bodyPr/>
          <a:lstStyle/>
          <a:p>
            <a:r>
              <a:t>Click to edit Master title style</a:t>
            </a:r>
          </a:p>
        </p:txBody>
      </p:sp>
      <p:sp>
        <p:nvSpPr>
          <p:cNvPr id="3" name="Content Placeholder 2">
            <a:extLst>
              <a:ext uri="{FF2B5EF4-FFF2-40B4-BE49-F238E27FC236}">
                <a16:creationId xmlns:a16="http://schemas.microsoft.com/office/drawing/2014/main" id="{CD209A18-51F2-4389-9D68-3A7F6DAE58C0}"/>
              </a:ext>
            </a:extLst>
          </p:cNvPr>
          <p:cNvSpPr>
            <a:spLocks noGrp="1"/>
          </p:cNvSpPr>
          <p:nvPr>
            <p:ph idx="1"/>
          </p:nvPr>
        </p:nvSpPr>
        <p:spPr>
          <a:xfrm>
            <a:off x="609600" y="1549692"/>
            <a:ext cx="5212080" cy="4686299"/>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Content Placeholder 3">
            <a:extLst>
              <a:ext uri="{FF2B5EF4-FFF2-40B4-BE49-F238E27FC236}">
                <a16:creationId xmlns:a16="http://schemas.microsoft.com/office/drawing/2014/main" id="{CEAC9E2E-D869-4395-8301-D491554DF4E9}"/>
              </a:ext>
            </a:extLst>
          </p:cNvPr>
          <p:cNvSpPr>
            <a:spLocks noGrp="1"/>
          </p:cNvSpPr>
          <p:nvPr>
            <p:ph idx="2"/>
          </p:nvPr>
        </p:nvSpPr>
        <p:spPr>
          <a:xfrm>
            <a:off x="6370319" y="1549692"/>
            <a:ext cx="5212080" cy="4686300"/>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Date Placeholder 4">
            <a:extLst>
              <a:ext uri="{FF2B5EF4-FFF2-40B4-BE49-F238E27FC236}">
                <a16:creationId xmlns:a16="http://schemas.microsoft.com/office/drawing/2014/main" id="{28390530-DA53-4707-856D-438426F1F6D7}"/>
              </a:ext>
            </a:extLst>
          </p:cNvPr>
          <p:cNvSpPr>
            <a:spLocks noGrp="1"/>
          </p:cNvSpPr>
          <p:nvPr>
            <p:ph type="dt" idx="10"/>
          </p:nvPr>
        </p:nvSpPr>
        <p:spPr/>
        <p:txBody>
          <a:bodyPr/>
          <a:lstStyle/>
          <a:p>
            <a:fld id="{4582CFBE-681D-4FD9-8983-06208939BB77}" type="datetime1">
              <a:t>7/13/2026</a:t>
            </a:fld>
            <a:endParaRPr/>
          </a:p>
        </p:txBody>
      </p:sp>
      <p:sp>
        <p:nvSpPr>
          <p:cNvPr id="6" name="Footer Placeholder 5">
            <a:extLst>
              <a:ext uri="{FF2B5EF4-FFF2-40B4-BE49-F238E27FC236}">
                <a16:creationId xmlns:a16="http://schemas.microsoft.com/office/drawing/2014/main" id="{551DF89D-2DEE-4DE9-B27A-EA50559EC5FC}"/>
              </a:ext>
            </a:extLst>
          </p:cNvPr>
          <p:cNvSpPr>
            <a:spLocks noGrp="1"/>
          </p:cNvSpPr>
          <p:nvPr>
            <p:ph type="ftr" idx="11"/>
          </p:nvPr>
        </p:nvSpPr>
        <p:spPr/>
        <p:txBody>
          <a:bodyPr/>
          <a:lstStyle/>
          <a:p>
            <a:r>
              <a:t>Center Proprietary: Do Not Distribute</a:t>
            </a:r>
          </a:p>
        </p:txBody>
      </p:sp>
      <p:sp>
        <p:nvSpPr>
          <p:cNvPr id="7" name="Slide Number Placeholder 6">
            <a:extLst>
              <a:ext uri="{FF2B5EF4-FFF2-40B4-BE49-F238E27FC236}">
                <a16:creationId xmlns:a16="http://schemas.microsoft.com/office/drawing/2014/main" id="{E85CF93D-A521-458A-99C1-A18C5FFE564D}"/>
              </a:ext>
            </a:extLst>
          </p:cNvPr>
          <p:cNvSpPr>
            <a:spLocks noGrp="1"/>
          </p:cNvSpPr>
          <p:nvPr>
            <p:ph type="sldNum" idx="12"/>
          </p:nvPr>
        </p:nvSpPr>
        <p:spPr/>
        <p:txBody>
          <a:bodyPr/>
          <a:lstStyle/>
          <a:p>
            <a:fld id="{023BBA46-4A72-490A-A73A-9803D4918D51}" type="slidenum">
              <a:t>‹#›</a:t>
            </a:fld>
            <a:endParaRPr/>
          </a:p>
        </p:txBody>
      </p:sp>
      <p:sp>
        <p:nvSpPr>
          <p:cNvPr id="8" name="Text Placeholder 2">
            <a:extLst>
              <a:ext uri="{FF2B5EF4-FFF2-40B4-BE49-F238E27FC236}">
                <a16:creationId xmlns:a16="http://schemas.microsoft.com/office/drawing/2014/main" id="{C26BEBA9-FEB6-4606-8232-799E21E100DB}"/>
              </a:ext>
            </a:extLst>
          </p:cNvPr>
          <p:cNvSpPr>
            <a:spLocks noGrp="1"/>
          </p:cNvSpPr>
          <p:nvPr>
            <p:ph type="body" idx="13"/>
          </p:nvPr>
        </p:nvSpPr>
        <p:spPr>
          <a:xfrm>
            <a:off x="609600" y="953636"/>
            <a:ext cx="9601198" cy="296965"/>
          </a:xfrm>
        </p:spPr>
        <p:txBody>
          <a:bodyPr anchor="t">
            <a:noAutofit/>
          </a:bodyPr>
          <a:lstStyle>
            <a:lvl1pPr marL="0" indent="0">
              <a:buNone/>
              <a:defRPr sz="2000" b="0" cap="none" spc="0">
                <a:solidFill>
                  <a:schemeClr val="accent2"/>
                </a:solidFill>
                <a:latin typeface="+mn-lt"/>
                <a:ea typeface="+mn-lt"/>
                <a:cs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9" name="Text Placeholder 10">
            <a:extLst>
              <a:ext uri="{FF2B5EF4-FFF2-40B4-BE49-F238E27FC236}">
                <a16:creationId xmlns:a16="http://schemas.microsoft.com/office/drawing/2014/main" id="{66368208-2A75-1F81-553E-80D8553DA58D}"/>
              </a:ext>
            </a:extLst>
          </p:cNvPr>
          <p:cNvSpPr>
            <a:spLocks noGrp="1"/>
          </p:cNvSpPr>
          <p:nvPr>
            <p:ph type="body" idx="14"/>
          </p:nvPr>
        </p:nvSpPr>
        <p:spPr>
          <a:xfrm>
            <a:off x="609600" y="318710"/>
            <a:ext cx="4708525" cy="203200"/>
          </a:xfrm>
        </p:spPr>
        <p:txBody>
          <a:bodyPr anchor="ctr">
            <a:noAutofit/>
          </a:bodyPr>
          <a:lstStyle>
            <a:lvl1pPr marL="0" indent="0">
              <a:buNone/>
              <a:defRPr sz="1400" cap="all">
                <a:solidFill>
                  <a:schemeClr val="bg1">
                    <a:lumMod val="50000"/>
                  </a:schemeClr>
                </a:solidFill>
                <a:latin typeface="+mn-lt"/>
                <a:ea typeface="+mn-lt"/>
                <a:cs typeface="+mn-lt"/>
              </a:defRPr>
            </a:lvl1pPr>
          </a:lstStyle>
          <a:p>
            <a:pPr>
              <a:buNone/>
            </a:pPr>
            <a:r>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DECB3B-53D3-4667-A1CC-4E35D63D36EA}"/>
              </a:ext>
            </a:extLst>
          </p:cNvPr>
          <p:cNvSpPr>
            <a:spLocks noGrp="1"/>
          </p:cNvSpPr>
          <p:nvPr>
            <p:ph type="body" idx="1"/>
          </p:nvPr>
        </p:nvSpPr>
        <p:spPr>
          <a:xfrm>
            <a:off x="609600" y="1549692"/>
            <a:ext cx="5212080" cy="411480"/>
          </a:xfrm>
        </p:spPr>
        <p:txBody>
          <a:bodyPr vert="horz" lIns="0" tIns="45720" rIns="0" bIns="45720" anchor="b">
            <a:noAutofit/>
          </a:bodyPr>
          <a:lstStyle>
            <a:lvl1pPr>
              <a:buNone/>
              <a:defRPr sz="2400" b="0" cap="none" spc="-50">
                <a:solidFill>
                  <a:schemeClr val="accent2"/>
                </a:solidFill>
                <a:latin typeface="Lato Heavy"/>
                <a:ea typeface="Lato Heavy"/>
                <a:cs typeface="Lato Heavy"/>
              </a:defRPr>
            </a:lvl1pPr>
          </a:lstStyle>
          <a:p>
            <a:pPr marL="0" indent="0">
              <a:buNone/>
            </a:pPr>
            <a:r>
              <a:t>Click to edit Master text styles</a:t>
            </a:r>
          </a:p>
        </p:txBody>
      </p:sp>
      <p:sp>
        <p:nvSpPr>
          <p:cNvPr id="4" name="Content Placeholder 3">
            <a:extLst>
              <a:ext uri="{FF2B5EF4-FFF2-40B4-BE49-F238E27FC236}">
                <a16:creationId xmlns:a16="http://schemas.microsoft.com/office/drawing/2014/main" id="{5F6715A0-4B37-4C7B-AD57-D9268681F3C7}"/>
              </a:ext>
            </a:extLst>
          </p:cNvPr>
          <p:cNvSpPr>
            <a:spLocks noGrp="1"/>
          </p:cNvSpPr>
          <p:nvPr>
            <p:ph idx="2"/>
          </p:nvPr>
        </p:nvSpPr>
        <p:spPr>
          <a:xfrm>
            <a:off x="609600" y="1980058"/>
            <a:ext cx="5212080" cy="4288536"/>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5" name="Text Placeholder 4">
            <a:extLst>
              <a:ext uri="{FF2B5EF4-FFF2-40B4-BE49-F238E27FC236}">
                <a16:creationId xmlns:a16="http://schemas.microsoft.com/office/drawing/2014/main" id="{67362B16-93CD-44D8-94F4-DB251D9AB19E}"/>
              </a:ext>
            </a:extLst>
          </p:cNvPr>
          <p:cNvSpPr>
            <a:spLocks noGrp="1"/>
          </p:cNvSpPr>
          <p:nvPr>
            <p:ph type="body" idx="3"/>
          </p:nvPr>
        </p:nvSpPr>
        <p:spPr>
          <a:xfrm>
            <a:off x="6368757" y="1549692"/>
            <a:ext cx="5212080" cy="411480"/>
          </a:xfrm>
        </p:spPr>
        <p:txBody>
          <a:bodyPr vert="horz" lIns="0" tIns="45720" rIns="0" bIns="45720" anchor="b">
            <a:noAutofit/>
          </a:bodyPr>
          <a:lstStyle>
            <a:lvl1pPr>
              <a:buNone/>
              <a:defRPr sz="2400" b="0" cap="none" spc="-50">
                <a:solidFill>
                  <a:schemeClr val="accent2"/>
                </a:solidFill>
                <a:latin typeface="Lato Heavy"/>
                <a:ea typeface="Lato Heavy"/>
                <a:cs typeface="Lato Heavy"/>
              </a:defRPr>
            </a:lvl1pPr>
          </a:lstStyle>
          <a:p>
            <a:pPr marL="0" indent="0">
              <a:buNone/>
            </a:pPr>
            <a:r>
              <a:t>Click to edit Master text styles</a:t>
            </a:r>
          </a:p>
        </p:txBody>
      </p:sp>
      <p:sp>
        <p:nvSpPr>
          <p:cNvPr id="6" name="Content Placeholder 5">
            <a:extLst>
              <a:ext uri="{FF2B5EF4-FFF2-40B4-BE49-F238E27FC236}">
                <a16:creationId xmlns:a16="http://schemas.microsoft.com/office/drawing/2014/main" id="{DEEC93D3-12F6-45EA-B414-FDFEB1356B9D}"/>
              </a:ext>
            </a:extLst>
          </p:cNvPr>
          <p:cNvSpPr>
            <a:spLocks noGrp="1"/>
          </p:cNvSpPr>
          <p:nvPr>
            <p:ph idx="4"/>
          </p:nvPr>
        </p:nvSpPr>
        <p:spPr>
          <a:xfrm>
            <a:off x="6368757" y="1980058"/>
            <a:ext cx="5212080" cy="4288536"/>
          </a:xfrm>
        </p:spPr>
        <p:txBody>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7" name="Date Placeholder 6">
            <a:extLst>
              <a:ext uri="{FF2B5EF4-FFF2-40B4-BE49-F238E27FC236}">
                <a16:creationId xmlns:a16="http://schemas.microsoft.com/office/drawing/2014/main" id="{2106E986-9EBD-4495-8DEA-C1FDFC07834A}"/>
              </a:ext>
            </a:extLst>
          </p:cNvPr>
          <p:cNvSpPr>
            <a:spLocks noGrp="1"/>
          </p:cNvSpPr>
          <p:nvPr>
            <p:ph type="dt" idx="10"/>
          </p:nvPr>
        </p:nvSpPr>
        <p:spPr/>
        <p:txBody>
          <a:bodyPr/>
          <a:lstStyle/>
          <a:p>
            <a:fld id="{52956AF5-11DD-4101-B2DD-0D9C0A32A5B7}" type="datetime1">
              <a:t>7/13/2026</a:t>
            </a:fld>
            <a:endParaRPr/>
          </a:p>
        </p:txBody>
      </p:sp>
      <p:sp>
        <p:nvSpPr>
          <p:cNvPr id="8" name="Footer Placeholder 7">
            <a:extLst>
              <a:ext uri="{FF2B5EF4-FFF2-40B4-BE49-F238E27FC236}">
                <a16:creationId xmlns:a16="http://schemas.microsoft.com/office/drawing/2014/main" id="{8A2F43E0-4AA1-4557-A875-BB960D8287E6}"/>
              </a:ext>
            </a:extLst>
          </p:cNvPr>
          <p:cNvSpPr>
            <a:spLocks noGrp="1"/>
          </p:cNvSpPr>
          <p:nvPr>
            <p:ph type="ftr" idx="11"/>
          </p:nvPr>
        </p:nvSpPr>
        <p:spPr/>
        <p:txBody>
          <a:bodyPr/>
          <a:lstStyle/>
          <a:p>
            <a:r>
              <a:t>Center Proprietary: Do Not Distribute</a:t>
            </a:r>
          </a:p>
        </p:txBody>
      </p:sp>
      <p:sp>
        <p:nvSpPr>
          <p:cNvPr id="9" name="Slide Number Placeholder 8">
            <a:extLst>
              <a:ext uri="{FF2B5EF4-FFF2-40B4-BE49-F238E27FC236}">
                <a16:creationId xmlns:a16="http://schemas.microsoft.com/office/drawing/2014/main" id="{9800A0F5-5B3B-4D53-8F02-DB3D7905F814}"/>
              </a:ext>
            </a:extLst>
          </p:cNvPr>
          <p:cNvSpPr>
            <a:spLocks noGrp="1"/>
          </p:cNvSpPr>
          <p:nvPr>
            <p:ph type="sldNum" idx="12"/>
          </p:nvPr>
        </p:nvSpPr>
        <p:spPr/>
        <p:txBody>
          <a:bodyPr/>
          <a:lstStyle/>
          <a:p>
            <a:fld id="{023BBA46-4A72-490A-A73A-9803D4918D51}" type="slidenum">
              <a:t>‹#›</a:t>
            </a:fld>
            <a:endParaRPr/>
          </a:p>
        </p:txBody>
      </p:sp>
      <p:sp>
        <p:nvSpPr>
          <p:cNvPr id="10" name="Title 1">
            <a:extLst>
              <a:ext uri="{FF2B5EF4-FFF2-40B4-BE49-F238E27FC236}">
                <a16:creationId xmlns:a16="http://schemas.microsoft.com/office/drawing/2014/main" id="{20D5A0BD-A471-A9AE-7233-96DF0E40978C}"/>
              </a:ext>
            </a:extLst>
          </p:cNvPr>
          <p:cNvSpPr>
            <a:spLocks noGrp="1"/>
          </p:cNvSpPr>
          <p:nvPr>
            <p:ph type="title"/>
          </p:nvPr>
        </p:nvSpPr>
        <p:spPr>
          <a:xfrm>
            <a:off x="609600" y="528903"/>
            <a:ext cx="9601200" cy="457200"/>
          </a:xfrm>
        </p:spPr>
        <p:txBody>
          <a:bodyPr/>
          <a:lstStyle/>
          <a:p>
            <a:r>
              <a:t>Click to edit Master title style</a:t>
            </a:r>
          </a:p>
        </p:txBody>
      </p:sp>
      <p:sp>
        <p:nvSpPr>
          <p:cNvPr id="11" name="Text Placeholder 10">
            <a:extLst>
              <a:ext uri="{FF2B5EF4-FFF2-40B4-BE49-F238E27FC236}">
                <a16:creationId xmlns:a16="http://schemas.microsoft.com/office/drawing/2014/main" id="{3F28BBAA-4673-988F-2D19-2E2D5C6F21CA}"/>
              </a:ext>
            </a:extLst>
          </p:cNvPr>
          <p:cNvSpPr>
            <a:spLocks noGrp="1"/>
          </p:cNvSpPr>
          <p:nvPr>
            <p:ph type="body" idx="13"/>
          </p:nvPr>
        </p:nvSpPr>
        <p:spPr>
          <a:xfrm>
            <a:off x="609600" y="318710"/>
            <a:ext cx="4708525" cy="203200"/>
          </a:xfrm>
        </p:spPr>
        <p:txBody>
          <a:bodyPr vert="horz" lIns="0" tIns="45720" rIns="0" bIns="45720" anchor="ctr">
            <a:noAutofit/>
          </a:bodyPr>
          <a:lstStyle>
            <a:lvl1pPr>
              <a:buNone/>
              <a:defRPr sz="1400" cap="all">
                <a:solidFill>
                  <a:schemeClr val="bg1">
                    <a:lumMod val="50000"/>
                  </a:schemeClr>
                </a:solidFill>
              </a:defRPr>
            </a:lvl1pPr>
          </a:lstStyle>
          <a:p>
            <a:pPr marL="0" indent="0">
              <a:buNone/>
            </a:pPr>
            <a:r>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 Subtitle">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FFB345C7-2156-40BB-8B34-43705B3A0633}"/>
              </a:ext>
            </a:extLst>
          </p:cNvPr>
          <p:cNvSpPr>
            <a:spLocks noGrp="1"/>
          </p:cNvSpPr>
          <p:nvPr>
            <p:ph type="dt" idx="10"/>
          </p:nvPr>
        </p:nvSpPr>
        <p:spPr/>
        <p:txBody>
          <a:bodyPr/>
          <a:lstStyle/>
          <a:p>
            <a:fld id="{A6141BDF-6622-44D5-AC10-6E5E80D04EE1}" type="datetime1">
              <a:t>7/13/2026</a:t>
            </a:fld>
            <a:endParaRPr/>
          </a:p>
        </p:txBody>
      </p:sp>
      <p:sp>
        <p:nvSpPr>
          <p:cNvPr id="8" name="Footer Placeholder 7">
            <a:extLst>
              <a:ext uri="{FF2B5EF4-FFF2-40B4-BE49-F238E27FC236}">
                <a16:creationId xmlns:a16="http://schemas.microsoft.com/office/drawing/2014/main" id="{71583D3C-E73B-48FF-AF21-E5B55E316418}"/>
              </a:ext>
            </a:extLst>
          </p:cNvPr>
          <p:cNvSpPr>
            <a:spLocks noGrp="1"/>
          </p:cNvSpPr>
          <p:nvPr>
            <p:ph type="ftr" idx="11"/>
          </p:nvPr>
        </p:nvSpPr>
        <p:spPr/>
        <p:txBody>
          <a:bodyPr/>
          <a:lstStyle/>
          <a:p>
            <a:r>
              <a:t>Center Proprietary: Do Not Distribute</a:t>
            </a:r>
          </a:p>
        </p:txBody>
      </p:sp>
      <p:sp>
        <p:nvSpPr>
          <p:cNvPr id="9" name="Slide Number Placeholder 8">
            <a:extLst>
              <a:ext uri="{FF2B5EF4-FFF2-40B4-BE49-F238E27FC236}">
                <a16:creationId xmlns:a16="http://schemas.microsoft.com/office/drawing/2014/main" id="{0C425334-8C12-436F-A9F4-9F513C6C1BCD}"/>
              </a:ext>
            </a:extLst>
          </p:cNvPr>
          <p:cNvSpPr>
            <a:spLocks noGrp="1"/>
          </p:cNvSpPr>
          <p:nvPr>
            <p:ph type="sldNum" idx="12"/>
          </p:nvPr>
        </p:nvSpPr>
        <p:spPr/>
        <p:txBody>
          <a:bodyPr/>
          <a:lstStyle/>
          <a:p>
            <a:fld id="{023BBA46-4A72-490A-A73A-9803D4918D51}" type="slidenum">
              <a:t>‹#›</a:t>
            </a:fld>
            <a:endParaRPr/>
          </a:p>
        </p:txBody>
      </p:sp>
      <p:sp>
        <p:nvSpPr>
          <p:cNvPr id="11" name="Text Placeholder 2">
            <a:extLst>
              <a:ext uri="{FF2B5EF4-FFF2-40B4-BE49-F238E27FC236}">
                <a16:creationId xmlns:a16="http://schemas.microsoft.com/office/drawing/2014/main" id="{B3CD4253-8E0E-DD86-9501-90BF297BFF0B}"/>
              </a:ext>
            </a:extLst>
          </p:cNvPr>
          <p:cNvSpPr>
            <a:spLocks noGrp="1"/>
          </p:cNvSpPr>
          <p:nvPr>
            <p:ph type="body" idx="1"/>
          </p:nvPr>
        </p:nvSpPr>
        <p:spPr>
          <a:xfrm>
            <a:off x="609600" y="1549692"/>
            <a:ext cx="5212080" cy="411480"/>
          </a:xfrm>
        </p:spPr>
        <p:txBody>
          <a:bodyPr vert="horz" lIns="0" tIns="45720" rIns="0" bIns="45720" anchor="b">
            <a:noAutofit/>
          </a:bodyPr>
          <a:lstStyle>
            <a:lvl1pPr>
              <a:buNone/>
              <a:defRPr sz="2400" b="0" cap="none" spc="-50">
                <a:solidFill>
                  <a:schemeClr val="accent2"/>
                </a:solidFill>
                <a:latin typeface="Lato Heavy"/>
                <a:ea typeface="Lato Heavy"/>
                <a:cs typeface="Lato Heavy"/>
              </a:defRPr>
            </a:lvl1pPr>
          </a:lstStyle>
          <a:p>
            <a:pPr marL="0" indent="0">
              <a:buNone/>
            </a:pPr>
            <a:r>
              <a:t>Click to edit Master text styles</a:t>
            </a:r>
          </a:p>
        </p:txBody>
      </p:sp>
      <p:sp>
        <p:nvSpPr>
          <p:cNvPr id="12" name="Content Placeholder 3">
            <a:extLst>
              <a:ext uri="{FF2B5EF4-FFF2-40B4-BE49-F238E27FC236}">
                <a16:creationId xmlns:a16="http://schemas.microsoft.com/office/drawing/2014/main" id="{56352D63-DDA8-0C29-3C54-BB75921DE3D2}"/>
              </a:ext>
            </a:extLst>
          </p:cNvPr>
          <p:cNvSpPr>
            <a:spLocks noGrp="1"/>
          </p:cNvSpPr>
          <p:nvPr>
            <p:ph idx="2"/>
          </p:nvPr>
        </p:nvSpPr>
        <p:spPr>
          <a:xfrm>
            <a:off x="609600" y="1980058"/>
            <a:ext cx="5212080" cy="4288536"/>
          </a:xfrm>
        </p:spPr>
        <p:txBody>
          <a:bodyPr/>
          <a:lstStyle>
            <a:lvl1pPr>
              <a:buNone/>
              <a:defRPr>
                <a:solidFill>
                  <a:schemeClr val="accent2">
                    <a:lumMod val="75000"/>
                  </a:schemeClr>
                </a:solidFill>
              </a:defRPr>
            </a:lvl1pPr>
            <a:lvl2pPr>
              <a:buNone/>
              <a:defRPr>
                <a:solidFill>
                  <a:schemeClr val="accent2">
                    <a:lumMod val="75000"/>
                  </a:schemeClr>
                </a:solidFill>
              </a:defRPr>
            </a:lvl2pPr>
            <a:lvl3pPr>
              <a:buNone/>
              <a:defRPr>
                <a:solidFill>
                  <a:schemeClr val="accent2">
                    <a:lumMod val="75000"/>
                  </a:schemeClr>
                </a:solidFill>
              </a:defRPr>
            </a:lvl3pPr>
            <a:lvl4pPr>
              <a:buNone/>
              <a:defRPr>
                <a:solidFill>
                  <a:schemeClr val="accent2">
                    <a:lumMod val="75000"/>
                  </a:schemeClr>
                </a:solidFill>
              </a:defRPr>
            </a:lvl4pPr>
            <a:lvl5pPr>
              <a:buNone/>
              <a:defRPr>
                <a:solidFill>
                  <a:schemeClr val="accent2">
                    <a:lumMod val="75000"/>
                  </a:schemeClr>
                </a:solidFil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13" name="Text Placeholder 4">
            <a:extLst>
              <a:ext uri="{FF2B5EF4-FFF2-40B4-BE49-F238E27FC236}">
                <a16:creationId xmlns:a16="http://schemas.microsoft.com/office/drawing/2014/main" id="{C94164F4-ACB3-1107-5887-5257E1BF4C65}"/>
              </a:ext>
            </a:extLst>
          </p:cNvPr>
          <p:cNvSpPr>
            <a:spLocks noGrp="1"/>
          </p:cNvSpPr>
          <p:nvPr>
            <p:ph type="body" idx="3"/>
          </p:nvPr>
        </p:nvSpPr>
        <p:spPr>
          <a:xfrm>
            <a:off x="6368757" y="1549692"/>
            <a:ext cx="5212080" cy="411480"/>
          </a:xfrm>
        </p:spPr>
        <p:txBody>
          <a:bodyPr vert="horz" lIns="0" tIns="45720" rIns="0" bIns="45720" anchor="b">
            <a:noAutofit/>
          </a:bodyPr>
          <a:lstStyle>
            <a:lvl1pPr>
              <a:buNone/>
              <a:defRPr sz="2400" b="0" cap="none" spc="-50">
                <a:solidFill>
                  <a:schemeClr val="accent2"/>
                </a:solidFill>
                <a:latin typeface="Lato Heavy"/>
                <a:ea typeface="Lato Heavy"/>
                <a:cs typeface="Lato Heavy"/>
              </a:defRPr>
            </a:lvl1pPr>
          </a:lstStyle>
          <a:p>
            <a:pPr marL="0" indent="0">
              <a:buNone/>
            </a:pPr>
            <a:r>
              <a:t>Click to edit Master text styles</a:t>
            </a:r>
          </a:p>
        </p:txBody>
      </p:sp>
      <p:sp>
        <p:nvSpPr>
          <p:cNvPr id="14" name="Content Placeholder 5">
            <a:extLst>
              <a:ext uri="{FF2B5EF4-FFF2-40B4-BE49-F238E27FC236}">
                <a16:creationId xmlns:a16="http://schemas.microsoft.com/office/drawing/2014/main" id="{95524953-C311-15C5-400F-5B7ECD209708}"/>
              </a:ext>
            </a:extLst>
          </p:cNvPr>
          <p:cNvSpPr>
            <a:spLocks noGrp="1"/>
          </p:cNvSpPr>
          <p:nvPr>
            <p:ph idx="4"/>
          </p:nvPr>
        </p:nvSpPr>
        <p:spPr>
          <a:xfrm>
            <a:off x="6368757" y="1980058"/>
            <a:ext cx="5212080" cy="4288536"/>
          </a:xfrm>
        </p:spPr>
        <p:txBody>
          <a:bodyPr/>
          <a:lstStyle>
            <a:lvl1pPr>
              <a:buNone/>
              <a:defRPr>
                <a:solidFill>
                  <a:schemeClr val="accent2">
                    <a:lumMod val="75000"/>
                  </a:schemeClr>
                </a:solidFill>
              </a:defRPr>
            </a:lvl1pPr>
            <a:lvl2pPr>
              <a:buNone/>
              <a:defRPr>
                <a:solidFill>
                  <a:schemeClr val="accent2">
                    <a:lumMod val="75000"/>
                  </a:schemeClr>
                </a:solidFill>
              </a:defRPr>
            </a:lvl2pPr>
            <a:lvl3pPr>
              <a:buNone/>
              <a:defRPr>
                <a:solidFill>
                  <a:schemeClr val="accent2">
                    <a:lumMod val="75000"/>
                  </a:schemeClr>
                </a:solidFill>
              </a:defRPr>
            </a:lvl3pPr>
            <a:lvl4pPr>
              <a:buNone/>
              <a:defRPr>
                <a:solidFill>
                  <a:schemeClr val="accent2">
                    <a:lumMod val="75000"/>
                  </a:schemeClr>
                </a:solidFill>
              </a:defRPr>
            </a:lvl4pPr>
            <a:lvl5pPr>
              <a:buNone/>
              <a:defRPr>
                <a:solidFill>
                  <a:schemeClr val="accent2">
                    <a:lumMod val="75000"/>
                  </a:schemeClr>
                </a:solidFill>
              </a:defRPr>
            </a:lvl5p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15" name="Title 1">
            <a:extLst>
              <a:ext uri="{FF2B5EF4-FFF2-40B4-BE49-F238E27FC236}">
                <a16:creationId xmlns:a16="http://schemas.microsoft.com/office/drawing/2014/main" id="{CC444AF2-C077-EF7F-9817-3A09182F2F34}"/>
              </a:ext>
            </a:extLst>
          </p:cNvPr>
          <p:cNvSpPr>
            <a:spLocks noGrp="1"/>
          </p:cNvSpPr>
          <p:nvPr>
            <p:ph type="title"/>
          </p:nvPr>
        </p:nvSpPr>
        <p:spPr>
          <a:xfrm>
            <a:off x="609600" y="528904"/>
            <a:ext cx="9601200" cy="457200"/>
          </a:xfrm>
        </p:spPr>
        <p:txBody>
          <a:bodyPr/>
          <a:lstStyle/>
          <a:p>
            <a:r>
              <a:t>Click to edit Master title style</a:t>
            </a:r>
          </a:p>
        </p:txBody>
      </p:sp>
      <p:sp>
        <p:nvSpPr>
          <p:cNvPr id="16" name="Text Placeholder 2">
            <a:extLst>
              <a:ext uri="{FF2B5EF4-FFF2-40B4-BE49-F238E27FC236}">
                <a16:creationId xmlns:a16="http://schemas.microsoft.com/office/drawing/2014/main" id="{139F5B99-A6D8-D32D-0224-9E858C8D2DDB}"/>
              </a:ext>
            </a:extLst>
          </p:cNvPr>
          <p:cNvSpPr>
            <a:spLocks noGrp="1"/>
          </p:cNvSpPr>
          <p:nvPr>
            <p:ph type="body" idx="13"/>
          </p:nvPr>
        </p:nvSpPr>
        <p:spPr>
          <a:xfrm>
            <a:off x="609600" y="944758"/>
            <a:ext cx="9601198" cy="296965"/>
          </a:xfrm>
        </p:spPr>
        <p:txBody>
          <a:bodyPr anchor="t">
            <a:noAutofit/>
          </a:bodyPr>
          <a:lstStyle>
            <a:lvl1pPr marL="0" indent="0">
              <a:buNone/>
              <a:defRPr sz="2000" b="0" cap="none" spc="0">
                <a:solidFill>
                  <a:schemeClr val="accent2"/>
                </a:solidFill>
                <a:latin typeface="+mn-lt"/>
                <a:ea typeface="+mn-lt"/>
                <a:cs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a:buNone/>
            </a:pPr>
            <a:r>
              <a:t>Click to edit Master text styles</a:t>
            </a:r>
          </a:p>
        </p:txBody>
      </p:sp>
      <p:sp>
        <p:nvSpPr>
          <p:cNvPr id="17" name="Text Placeholder 10">
            <a:extLst>
              <a:ext uri="{FF2B5EF4-FFF2-40B4-BE49-F238E27FC236}">
                <a16:creationId xmlns:a16="http://schemas.microsoft.com/office/drawing/2014/main" id="{FA999BEB-C7D7-78B2-564A-AC391E9FC67D}"/>
              </a:ext>
            </a:extLst>
          </p:cNvPr>
          <p:cNvSpPr>
            <a:spLocks noGrp="1"/>
          </p:cNvSpPr>
          <p:nvPr>
            <p:ph type="body" idx="14"/>
          </p:nvPr>
        </p:nvSpPr>
        <p:spPr>
          <a:xfrm>
            <a:off x="609600" y="318710"/>
            <a:ext cx="4708525" cy="203200"/>
          </a:xfrm>
        </p:spPr>
        <p:txBody>
          <a:bodyPr vert="horz" lIns="0" tIns="45720" rIns="0" bIns="45720" anchor="ctr">
            <a:noAutofit/>
          </a:bodyPr>
          <a:lstStyle>
            <a:lvl1pPr>
              <a:buNone/>
              <a:defRPr sz="1400" cap="all">
                <a:solidFill>
                  <a:schemeClr val="bg1">
                    <a:lumMod val="50000"/>
                  </a:schemeClr>
                </a:solidFill>
              </a:defRPr>
            </a:lvl1pPr>
          </a:lstStyle>
          <a:p>
            <a:pPr marL="0" indent="0">
              <a:buNone/>
            </a:pPr>
            <a:r>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687071-403E-47F5-B4B9-22C900A7360C}"/>
              </a:ext>
            </a:extLst>
          </p:cNvPr>
          <p:cNvSpPr>
            <a:spLocks noGrp="1"/>
          </p:cNvSpPr>
          <p:nvPr>
            <p:ph type="title"/>
          </p:nvPr>
        </p:nvSpPr>
        <p:spPr>
          <a:xfrm>
            <a:off x="609600" y="537781"/>
            <a:ext cx="9601200" cy="457200"/>
          </a:xfrm>
          <a:prstGeom prst="rect">
            <a:avLst/>
          </a:prstGeom>
        </p:spPr>
        <p:txBody>
          <a:bodyPr vert="horz" lIns="0" tIns="45720" rIns="0" bIns="45720" anchor="ctr">
            <a:noAutofit/>
          </a:bodyPr>
          <a:lstStyle/>
          <a:p>
            <a:r>
              <a:t>Click to edit Master title style</a:t>
            </a:r>
          </a:p>
        </p:txBody>
      </p:sp>
      <p:sp>
        <p:nvSpPr>
          <p:cNvPr id="3" name="Text Placeholder 2">
            <a:extLst>
              <a:ext uri="{FF2B5EF4-FFF2-40B4-BE49-F238E27FC236}">
                <a16:creationId xmlns:a16="http://schemas.microsoft.com/office/drawing/2014/main" id="{BAFE6099-95AF-4F33-832A-962B4D7CA06D}"/>
              </a:ext>
            </a:extLst>
          </p:cNvPr>
          <p:cNvSpPr>
            <a:spLocks noGrp="1"/>
          </p:cNvSpPr>
          <p:nvPr>
            <p:ph type="body" idx="1"/>
          </p:nvPr>
        </p:nvSpPr>
        <p:spPr>
          <a:xfrm>
            <a:off x="609600" y="1550540"/>
            <a:ext cx="10972800" cy="4696982"/>
          </a:xfrm>
          <a:prstGeom prst="rect">
            <a:avLst/>
          </a:prstGeom>
        </p:spPr>
        <p:txBody>
          <a:bodyPr vert="horz" lIns="0" tIns="45720" rIns="0" bIns="45720">
            <a:normAutofit/>
          </a:bodyPr>
          <a:lstStyle/>
          <a:p>
            <a:pPr>
              <a:buNone/>
            </a:pPr>
            <a:r>
              <a:t>Click to edit Master text styles</a:t>
            </a:r>
          </a:p>
          <a:p>
            <a:pPr>
              <a:buNone/>
            </a:pPr>
            <a:r>
              <a:t>Second level</a:t>
            </a:r>
          </a:p>
          <a:p>
            <a:pPr>
              <a:buNone/>
            </a:pPr>
            <a:r>
              <a:t>Third level</a:t>
            </a:r>
          </a:p>
          <a:p>
            <a:pPr>
              <a:buNone/>
            </a:pPr>
            <a:r>
              <a:t>Fourth level</a:t>
            </a:r>
          </a:p>
          <a:p>
            <a:pPr>
              <a:buNone/>
            </a:pPr>
            <a:r>
              <a:t>Fifth level</a:t>
            </a:r>
          </a:p>
        </p:txBody>
      </p:sp>
      <p:sp>
        <p:nvSpPr>
          <p:cNvPr id="4" name="Date Placeholder 3">
            <a:extLst>
              <a:ext uri="{FF2B5EF4-FFF2-40B4-BE49-F238E27FC236}">
                <a16:creationId xmlns:a16="http://schemas.microsoft.com/office/drawing/2014/main" id="{B45ED704-89AB-4247-81C4-C129342A87E0}"/>
              </a:ext>
            </a:extLst>
          </p:cNvPr>
          <p:cNvSpPr>
            <a:spLocks noGrp="1"/>
          </p:cNvSpPr>
          <p:nvPr>
            <p:ph type="dt" idx="2"/>
          </p:nvPr>
        </p:nvSpPr>
        <p:spPr>
          <a:xfrm>
            <a:off x="609600" y="6479817"/>
            <a:ext cx="1825951" cy="202680"/>
          </a:xfrm>
          <a:prstGeom prst="rect">
            <a:avLst/>
          </a:prstGeom>
        </p:spPr>
        <p:txBody>
          <a:bodyPr vert="horz" lIns="0" tIns="0" rIns="0" bIns="0" anchor="t"/>
          <a:lstStyle>
            <a:lvl1pPr algn="l">
              <a:buNone/>
              <a:defRPr sz="1000">
                <a:solidFill>
                  <a:schemeClr val="bg1">
                    <a:lumMod val="65000"/>
                  </a:schemeClr>
                </a:solidFill>
              </a:defRPr>
            </a:lvl1pPr>
          </a:lstStyle>
          <a:p>
            <a:fld id="{500463CE-A219-4CD5-9898-D1153D68AEA6}" type="datetime1">
              <a:t>7/13/2026</a:t>
            </a:fld>
            <a:endParaRPr/>
          </a:p>
        </p:txBody>
      </p:sp>
      <p:sp>
        <p:nvSpPr>
          <p:cNvPr id="5" name="Footer Placeholder 4">
            <a:extLst>
              <a:ext uri="{FF2B5EF4-FFF2-40B4-BE49-F238E27FC236}">
                <a16:creationId xmlns:a16="http://schemas.microsoft.com/office/drawing/2014/main" id="{C149932F-6BDA-458D-8532-F4E645F2AF1D}"/>
              </a:ext>
            </a:extLst>
          </p:cNvPr>
          <p:cNvSpPr>
            <a:spLocks noGrp="1"/>
          </p:cNvSpPr>
          <p:nvPr>
            <p:ph type="ftr" idx="3"/>
          </p:nvPr>
        </p:nvSpPr>
        <p:spPr>
          <a:xfrm>
            <a:off x="3352800" y="6479817"/>
            <a:ext cx="5486400" cy="202680"/>
          </a:xfrm>
          <a:prstGeom prst="rect">
            <a:avLst/>
          </a:prstGeom>
        </p:spPr>
        <p:txBody>
          <a:bodyPr vert="horz" lIns="0" tIns="0" rIns="0" bIns="0" anchor="t"/>
          <a:lstStyle>
            <a:lvl1pPr algn="ctr">
              <a:buNone/>
              <a:defRPr sz="1000">
                <a:solidFill>
                  <a:schemeClr val="bg1">
                    <a:lumMod val="65000"/>
                  </a:schemeClr>
                </a:solidFill>
              </a:defRPr>
            </a:lvl1pPr>
          </a:lstStyle>
          <a:p>
            <a:r>
              <a:t>Center Proprietary: Do Not Distribute</a:t>
            </a:r>
          </a:p>
        </p:txBody>
      </p:sp>
      <p:sp>
        <p:nvSpPr>
          <p:cNvPr id="6" name="Slide Number Placeholder 5">
            <a:extLst>
              <a:ext uri="{FF2B5EF4-FFF2-40B4-BE49-F238E27FC236}">
                <a16:creationId xmlns:a16="http://schemas.microsoft.com/office/drawing/2014/main" id="{79D6C92A-EED4-47D1-A63A-FB06CED91B02}"/>
              </a:ext>
            </a:extLst>
          </p:cNvPr>
          <p:cNvSpPr>
            <a:spLocks noGrp="1"/>
          </p:cNvSpPr>
          <p:nvPr>
            <p:ph type="sldNum" idx="4"/>
          </p:nvPr>
        </p:nvSpPr>
        <p:spPr>
          <a:xfrm>
            <a:off x="10665150" y="6479817"/>
            <a:ext cx="917249" cy="202680"/>
          </a:xfrm>
          <a:prstGeom prst="rect">
            <a:avLst/>
          </a:prstGeom>
        </p:spPr>
        <p:txBody>
          <a:bodyPr vert="horz" lIns="0" tIns="0" rIns="0" bIns="0" anchor="t"/>
          <a:lstStyle>
            <a:lvl1pPr algn="r">
              <a:buNone/>
              <a:defRPr sz="1000">
                <a:solidFill>
                  <a:schemeClr val="bg1">
                    <a:lumMod val="65000"/>
                  </a:schemeClr>
                </a:solidFill>
              </a:defRPr>
            </a:lvl1pPr>
          </a:lstStyle>
          <a:p>
            <a:fld id="{023BBA46-4A72-490A-A73A-9803D4918D51}" type="slidenum">
              <a:t>‹#›</a:t>
            </a:fld>
            <a:endParaRPr/>
          </a:p>
        </p:txBody>
      </p:sp>
      <p:sp>
        <p:nvSpPr>
          <p:cNvPr id="7" name="Rectangle 6">
            <a:extLst>
              <a:ext uri="{FF2B5EF4-FFF2-40B4-BE49-F238E27FC236}">
                <a16:creationId xmlns:a16="http://schemas.microsoft.com/office/drawing/2014/main" id="{09C6F528-447F-42DE-88E3-9030128EE69D}"/>
              </a:ext>
            </a:extLst>
          </p:cNvPr>
          <p:cNvSpPr>
            <a:spLocks noGrp="1"/>
          </p:cNvSpPr>
          <p:nvPr/>
        </p:nvSpPr>
        <p:spPr>
          <a:xfrm>
            <a:off x="0" y="0"/>
            <a:ext cx="12192000" cy="180474"/>
          </a:xfrm>
          <a:prstGeom prst="rect">
            <a:avLst/>
          </a:prstGeom>
          <a:solidFill>
            <a:srgbClr val="455B65"/>
          </a:solidFill>
          <a:ln>
            <a:noFill/>
          </a:ln>
        </p:spPr>
        <p:style>
          <a:lnRef idx="0">
            <a:scrgbClr r="0" g="0" b="0"/>
          </a:lnRef>
          <a:fillRef idx="0">
            <a:scrgbClr r="0" g="0" b="0"/>
          </a:fillRef>
          <a:effectRef idx="0">
            <a:scrgbClr r="0" g="0" b="0"/>
          </a:effectRef>
          <a:fontRef idx="minor">
            <a:schemeClr val="lt1"/>
          </a:fontRef>
        </p:style>
        <p:txBody>
          <a:bodyPr anchor="ctr"/>
          <a:lstStyle/>
          <a:p>
            <a:pPr algn="ctr">
              <a:buNone/>
            </a:pPr>
            <a:endParaRPr/>
          </a:p>
        </p:txBody>
      </p:sp>
      <p:sp>
        <p:nvSpPr>
          <p:cNvPr id="10" name="Straight Connector 9">
            <a:extLst>
              <a:ext uri="{FF2B5EF4-FFF2-40B4-BE49-F238E27FC236}">
                <a16:creationId xmlns:a16="http://schemas.microsoft.com/office/drawing/2014/main" id="{9C422214-03F2-43FA-905B-BD116B7A01D4}"/>
              </a:ext>
            </a:extLst>
          </p:cNvPr>
          <p:cNvSpPr>
            <a:spLocks noGrp="1"/>
          </p:cNvSpPr>
          <p:nvPr/>
        </p:nvSpPr>
        <p:spPr>
          <a:xfrm>
            <a:off x="10665150" y="531123"/>
            <a:ext cx="0" cy="457200"/>
          </a:xfrm>
          <a:prstGeom prst="line">
            <a:avLst/>
          </a:prstGeom>
          <a:ln w="317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txBody>
          <a:bodyPr/>
          <a:lstStyle/>
          <a:p>
            <a:endParaRPr/>
          </a:p>
        </p:txBody>
      </p:sp>
      <p:pic>
        <p:nvPicPr>
          <p:cNvPr id="19" name="Picture 8"/>
          <p:cNvPicPr>
            <a:picLocks noChangeAspect="1"/>
          </p:cNvPicPr>
          <p:nvPr/>
        </p:nvPicPr>
        <p:blipFill>
          <a:blip r:embed="rId21"/>
          <a:stretch>
            <a:fillRect/>
          </a:stretch>
        </p:blipFill>
        <p:spPr>
          <a:xfrm>
            <a:off x="10996653" y="486692"/>
            <a:ext cx="613454" cy="581378"/>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Lst>
  <p:hf hdr="0" ftr="0"/>
  <p:txStyles>
    <p:titleStyle>
      <a:lvl1pPr algn="l">
        <a:lnSpc>
          <a:spcPct val="90000"/>
        </a:lnSpc>
        <a:spcBef>
          <a:spcPts val="0"/>
        </a:spcBef>
        <a:buNone/>
        <a:defRPr sz="3200">
          <a:solidFill>
            <a:schemeClr val="accent1"/>
          </a:solidFill>
          <a:latin typeface="+mj-lt"/>
          <a:ea typeface="+mj-lt"/>
          <a:cs typeface="+mj-lt"/>
        </a:defRPr>
      </a:lvl1pPr>
    </p:titleStyle>
    <p:bodyStyle>
      <a:lvl1pPr marL="228600" indent="-228600" algn="l">
        <a:lnSpc>
          <a:spcPct val="108000"/>
        </a:lnSpc>
        <a:spcBef>
          <a:spcPts val="1800"/>
        </a:spcBef>
        <a:buChar char="◦"/>
        <a:defRPr sz="2800">
          <a:solidFill>
            <a:schemeClr val="accent2">
              <a:lumMod val="75000"/>
            </a:schemeClr>
          </a:solidFill>
          <a:latin typeface="+mn-lt"/>
          <a:ea typeface="+mn-lt"/>
          <a:cs typeface="+mn-lt"/>
        </a:defRPr>
      </a:lvl1pPr>
      <a:lvl2pPr marL="457200" indent="-228600" algn="l">
        <a:lnSpc>
          <a:spcPct val="108000"/>
        </a:lnSpc>
        <a:spcBef>
          <a:spcPts val="500"/>
        </a:spcBef>
        <a:buChar char="›"/>
        <a:defRPr sz="2600">
          <a:solidFill>
            <a:schemeClr val="accent2">
              <a:lumMod val="75000"/>
            </a:schemeClr>
          </a:solidFill>
          <a:latin typeface="+mn-lt"/>
          <a:ea typeface="+mn-lt"/>
          <a:cs typeface="+mn-lt"/>
        </a:defRPr>
      </a:lvl2pPr>
      <a:lvl3pPr marL="685800" indent="-228600" algn="l">
        <a:lnSpc>
          <a:spcPct val="108000"/>
        </a:lnSpc>
        <a:spcBef>
          <a:spcPts val="500"/>
        </a:spcBef>
        <a:buChar char="•"/>
        <a:defRPr sz="2400">
          <a:solidFill>
            <a:schemeClr val="accent2">
              <a:lumMod val="75000"/>
            </a:schemeClr>
          </a:solidFill>
          <a:latin typeface="+mn-lt"/>
          <a:ea typeface="+mn-lt"/>
          <a:cs typeface="+mn-lt"/>
        </a:defRPr>
      </a:lvl3pPr>
      <a:lvl4pPr marL="914400" indent="-228600" algn="l">
        <a:lnSpc>
          <a:spcPct val="108000"/>
        </a:lnSpc>
        <a:spcBef>
          <a:spcPts val="500"/>
        </a:spcBef>
        <a:buChar char="q"/>
        <a:defRPr sz="2200">
          <a:solidFill>
            <a:schemeClr val="accent2">
              <a:lumMod val="75000"/>
            </a:schemeClr>
          </a:solidFill>
          <a:latin typeface="+mn-lt"/>
          <a:ea typeface="+mn-lt"/>
          <a:cs typeface="+mn-lt"/>
        </a:defRPr>
      </a:lvl4pPr>
      <a:lvl5pPr marL="1143000" indent="-228600" algn="l">
        <a:lnSpc>
          <a:spcPct val="108000"/>
        </a:lnSpc>
        <a:spcBef>
          <a:spcPts val="500"/>
        </a:spcBef>
        <a:buChar char="§"/>
        <a:defRPr sz="2000">
          <a:solidFill>
            <a:schemeClr val="accent2">
              <a:lumMod val="75000"/>
            </a:schemeClr>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ms.gov/priorities/rural-health-transformation-rht-program/overvie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hyperlink" Target="http://canva.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hyperlink" Target="https://centerforevidencebasedpolicy.org/telehealth-for-pediatric-preventive-screenings-post-covid-19/"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9C989-DC48-1635-896B-F05B4A41629E}"/>
              </a:ext>
            </a:extLst>
          </p:cNvPr>
          <p:cNvSpPr>
            <a:spLocks noGrp="1"/>
          </p:cNvSpPr>
          <p:nvPr>
            <p:ph type="ctrTitle"/>
          </p:nvPr>
        </p:nvSpPr>
        <p:spPr>
          <a:xfrm>
            <a:off x="3536441" y="2161787"/>
            <a:ext cx="8045959" cy="1828800"/>
          </a:xfrm>
        </p:spPr>
        <p:txBody>
          <a:bodyPr>
            <a:normAutofit/>
          </a:bodyPr>
          <a:lstStyle/>
          <a:p>
            <a:pPr>
              <a:buNone/>
              <a:defRPr sz="3000" b="1">
                <a:solidFill>
                  <a:srgbClr val="33444B"/>
                </a:solidFill>
              </a:defRPr>
            </a:pPr>
            <a:r>
              <a:rPr sz="3000" b="1" i="0" u="none" cap="none">
                <a:ln>
                  <a:noFill/>
                </a:ln>
                <a:solidFill>
                  <a:srgbClr val="37A5DD"/>
                </a:solidFill>
                <a:latin typeface="Lato Black"/>
                <a:ea typeface="Lato Black"/>
                <a:cs typeface="Lato Black"/>
              </a:rPr>
              <a:t>Medicaid Policy Matters Webinar Series</a:t>
            </a:r>
          </a:p>
          <a:p>
            <a:endParaRPr sz="3000" b="1" i="0" u="none" cap="none">
              <a:ln>
                <a:noFill/>
              </a:ln>
              <a:solidFill>
                <a:srgbClr val="37A5DD"/>
              </a:solidFill>
              <a:latin typeface="Lato Black"/>
              <a:ea typeface="Lato Black"/>
              <a:cs typeface="Lato Black"/>
            </a:endParaRPr>
          </a:p>
          <a:p>
            <a:pPr>
              <a:buNone/>
              <a:defRPr sz="3000" b="1">
                <a:solidFill>
                  <a:srgbClr val="33444B"/>
                </a:solidFill>
              </a:defRPr>
            </a:pPr>
            <a:r>
              <a:rPr sz="3000" b="1" i="0" u="none" cap="none">
                <a:ln>
                  <a:noFill/>
                </a:ln>
                <a:solidFill>
                  <a:srgbClr val="37A5DD"/>
                </a:solidFill>
                <a:latin typeface="Lato Black"/>
                <a:ea typeface="Lato Black"/>
                <a:cs typeface="Lato Black"/>
              </a:rPr>
              <a:t>Telehealth and Pediatric Preventive Care: Lessons for Rural Health Transformation</a:t>
            </a:r>
          </a:p>
        </p:txBody>
      </p:sp>
      <p:sp>
        <p:nvSpPr>
          <p:cNvPr id="3" name="Subtitle 2">
            <a:extLst>
              <a:ext uri="{FF2B5EF4-FFF2-40B4-BE49-F238E27FC236}">
                <a16:creationId xmlns:a16="http://schemas.microsoft.com/office/drawing/2014/main" id="{AAD1ECD4-B2F9-EA47-F4C4-460AB314E11E}"/>
              </a:ext>
            </a:extLst>
          </p:cNvPr>
          <p:cNvSpPr>
            <a:spLocks noGrp="1"/>
          </p:cNvSpPr>
          <p:nvPr>
            <p:ph type="subTitle" idx="1"/>
          </p:nvPr>
        </p:nvSpPr>
        <p:spPr/>
        <p:txBody>
          <a:bodyPr vert="horz" lIns="0" tIns="45720" rIns="0" bIns="45720" anchor="t">
            <a:normAutofit/>
          </a:bodyPr>
          <a:lstStyle/>
          <a:p>
            <a:r>
              <a:t>July 16, 2026</a:t>
            </a:r>
          </a:p>
        </p:txBody>
      </p:sp>
    </p:spTree>
    <p:extLst>
      <p:ext uri="{BB962C8B-B14F-4D97-AF65-F5344CB8AC3E}">
        <p14:creationId xmlns:p14="http://schemas.microsoft.com/office/powerpoint/2010/main" val="442410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BDF4306-BE14-FE49-8731-A93A750D765E}"/>
              </a:ext>
            </a:extLst>
          </p:cNvPr>
          <p:cNvSpPr>
            <a:spLocks noGrp="1"/>
          </p:cNvSpPr>
          <p:nvPr/>
        </p:nvSpPr>
        <p:spPr>
          <a:xfrm>
            <a:off x="1371600" y="4565650"/>
            <a:ext cx="9017000" cy="1162049"/>
          </a:xfrm>
          <a:prstGeom prst="rect">
            <a:avLst/>
          </a:prstGeom>
          <a:solidFill>
            <a:srgbClr val="FFFFFF"/>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0" name="Rectangle 9">
            <a:extLst>
              <a:ext uri="{FF2B5EF4-FFF2-40B4-BE49-F238E27FC236}">
                <a16:creationId xmlns:a16="http://schemas.microsoft.com/office/drawing/2014/main" id="{D085B6B4-D15B-3642-8C67-82758AA4E793}"/>
              </a:ext>
            </a:extLst>
          </p:cNvPr>
          <p:cNvSpPr>
            <a:spLocks noGrp="1"/>
          </p:cNvSpPr>
          <p:nvPr/>
        </p:nvSpPr>
        <p:spPr>
          <a:xfrm>
            <a:off x="1371600" y="3098800"/>
            <a:ext cx="9017000" cy="1162050"/>
          </a:xfrm>
          <a:prstGeom prst="rect">
            <a:avLst/>
          </a:prstGeom>
          <a:solidFill>
            <a:srgbClr val="FFFFFF"/>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 name="Rectangle 7">
            <a:extLst>
              <a:ext uri="{FF2B5EF4-FFF2-40B4-BE49-F238E27FC236}">
                <a16:creationId xmlns:a16="http://schemas.microsoft.com/office/drawing/2014/main" id="{8CEC4F6E-C384-BF4A-8B37-50CEE8B742DB}"/>
              </a:ext>
            </a:extLst>
          </p:cNvPr>
          <p:cNvSpPr>
            <a:spLocks noGrp="1"/>
          </p:cNvSpPr>
          <p:nvPr/>
        </p:nvSpPr>
        <p:spPr>
          <a:xfrm>
            <a:off x="990600" y="1625600"/>
            <a:ext cx="88900" cy="1092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 name="Rectangle 6">
            <a:extLst>
              <a:ext uri="{FF2B5EF4-FFF2-40B4-BE49-F238E27FC236}">
                <a16:creationId xmlns:a16="http://schemas.microsoft.com/office/drawing/2014/main" id="{3219CD83-72EB-1144-BA41-64D0B0BAC96A}"/>
              </a:ext>
            </a:extLst>
          </p:cNvPr>
          <p:cNvSpPr>
            <a:spLocks noGrp="1"/>
          </p:cNvSpPr>
          <p:nvPr/>
        </p:nvSpPr>
        <p:spPr>
          <a:xfrm>
            <a:off x="990600" y="1625600"/>
            <a:ext cx="9779000" cy="1092200"/>
          </a:xfrm>
          <a:prstGeom prst="rect">
            <a:avLst/>
          </a:prstGeom>
          <a:solidFill>
            <a:srgbClr val="EAF6FB"/>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4" name="Rectangle 3">
            <a:extLst>
              <a:ext uri="{FF2B5EF4-FFF2-40B4-BE49-F238E27FC236}">
                <a16:creationId xmlns:a16="http://schemas.microsoft.com/office/drawing/2014/main" id="{BA865CD9-7B77-1C40-BB1A-DC05F8E513F8}"/>
              </a:ext>
            </a:extLst>
          </p:cNvPr>
          <p:cNvSpPr>
            <a:spLocks noGrp="1"/>
          </p:cNvSpPr>
          <p:nvPr/>
        </p:nvSpPr>
        <p:spPr>
          <a:xfrm>
            <a:off x="914400" y="1206500"/>
            <a:ext cx="9829800" cy="1905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 name="Title 1">
            <a:extLst>
              <a:ext uri="{FF2B5EF4-FFF2-40B4-BE49-F238E27FC236}">
                <a16:creationId xmlns:a16="http://schemas.microsoft.com/office/drawing/2014/main" id="{1518C41E-2782-BF6A-5F58-0E3EED78354B}"/>
              </a:ext>
            </a:extLst>
          </p:cNvPr>
          <p:cNvSpPr>
            <a:spLocks noGrp="1"/>
          </p:cNvSpPr>
          <p:nvPr>
            <p:ph type="title"/>
          </p:nvPr>
        </p:nvSpPr>
        <p:spPr/>
        <p:txBody>
          <a:bodyPr wrap="none">
            <a:normAutofit fontScale="90000"/>
          </a:bodyPr>
          <a:lstStyle/>
          <a:p>
            <a:pPr>
              <a:buNone/>
              <a:defRPr sz="2550" b="1">
                <a:solidFill>
                  <a:srgbClr val="33444B"/>
                </a:solidFill>
              </a:defRPr>
            </a:pPr>
            <a:r>
              <a:rPr sz="2550" b="1">
                <a:solidFill>
                  <a:srgbClr val="33444B"/>
                </a:solidFill>
              </a:rPr>
              <a:t>Rural Health Transformation Program Overview</a:t>
            </a:r>
          </a:p>
        </p:txBody>
      </p:sp>
      <p:sp>
        <p:nvSpPr>
          <p:cNvPr id="5" name="Slide Number Placeholder 4">
            <a:extLst>
              <a:ext uri="{FF2B5EF4-FFF2-40B4-BE49-F238E27FC236}">
                <a16:creationId xmlns:a16="http://schemas.microsoft.com/office/drawing/2014/main" id="{A2F73BDD-7FE5-C710-03D1-5D846D6300BC}"/>
              </a:ext>
            </a:extLst>
          </p:cNvPr>
          <p:cNvSpPr>
            <a:spLocks noGrp="1"/>
          </p:cNvSpPr>
          <p:nvPr>
            <p:ph type="sldNum" idx="12"/>
          </p:nvPr>
        </p:nvSpPr>
        <p:spPr/>
        <p:txBody>
          <a:bodyPr/>
          <a:lstStyle/>
          <a:p>
            <a:pPr marL="0" indent="0" algn="r">
              <a:lnSpc>
                <a:spcPct val="100000"/>
              </a:lnSpc>
              <a:spcBef>
                <a:spcPts val="0"/>
              </a:spcBef>
              <a:spcAft>
                <a:spcPts val="0"/>
              </a:spcAft>
              <a:buNone/>
            </a:pPr>
            <a:fld id="{E39A338D-B192-3127-EB9A-53A2665A0BB7}" type="slidenum">
              <a:rPr sz="1000" b="0" i="0" u="none" cap="none">
                <a:ln>
                  <a:noFill/>
                </a:ln>
                <a:solidFill>
                  <a:prstClr val="white">
                    <a:lumMod val="65000"/>
                  </a:prstClr>
                </a:solidFill>
                <a:latin typeface="Lato"/>
                <a:ea typeface="Lato"/>
                <a:cs typeface="Lato"/>
              </a:rPr>
              <a:t>10</a:t>
            </a:fld>
            <a:endParaRPr sz="1000" b="0" i="0" u="none" cap="none">
              <a:ln>
                <a:noFill/>
              </a:ln>
              <a:solidFill>
                <a:prstClr val="white">
                  <a:lumMod val="65000"/>
                </a:prstClr>
              </a:solidFill>
              <a:latin typeface="Lato"/>
              <a:ea typeface="Lato"/>
              <a:cs typeface="Lato"/>
            </a:endParaRPr>
          </a:p>
        </p:txBody>
      </p:sp>
      <p:sp>
        <p:nvSpPr>
          <p:cNvPr id="9" name="TextBox 8">
            <a:extLst>
              <a:ext uri="{FF2B5EF4-FFF2-40B4-BE49-F238E27FC236}">
                <a16:creationId xmlns:a16="http://schemas.microsoft.com/office/drawing/2014/main" id="{113A5A34-7EE9-BB4E-85C3-69A0D58396BE}"/>
              </a:ext>
            </a:extLst>
          </p:cNvPr>
          <p:cNvSpPr>
            <a:spLocks noGrp="1"/>
          </p:cNvSpPr>
          <p:nvPr/>
        </p:nvSpPr>
        <p:spPr>
          <a:xfrm>
            <a:off x="1080925" y="1809750"/>
            <a:ext cx="9496750" cy="723900"/>
          </a:xfrm>
          <a:prstGeom prst="rect">
            <a:avLst/>
          </a:prstGeom>
          <a:noFill/>
        </p:spPr>
        <p:txBody>
          <a:bodyPr vert="horz" wrap="square" anchor="t">
            <a:noAutofit/>
          </a:bodyPr>
          <a:lstStyle/>
          <a:p>
            <a:pPr algn="l">
              <a:buNone/>
            </a:pPr>
            <a:r>
              <a:rPr sz="2000">
                <a:solidFill>
                  <a:srgbClr val="007DB3"/>
                </a:solidFill>
                <a:hlinkClick r:id="rId3"/>
              </a:rPr>
              <a:t>Rural</a:t>
            </a:r>
            <a:r>
              <a:rPr sz="2000">
                <a:solidFill>
                  <a:srgbClr val="37A5DD"/>
                </a:solidFill>
                <a:hlinkClick r:id="rId3"/>
              </a:rPr>
              <a:t> </a:t>
            </a:r>
            <a:r>
              <a:rPr sz="2000">
                <a:solidFill>
                  <a:srgbClr val="007DB3"/>
                </a:solidFill>
                <a:hlinkClick r:id="rId3"/>
              </a:rPr>
              <a:t>Health Transformation</a:t>
            </a:r>
            <a:r>
              <a:rPr sz="2000">
                <a:solidFill>
                  <a:srgbClr val="007DB3"/>
                </a:solidFill>
              </a:rPr>
              <a:t> </a:t>
            </a:r>
            <a:r>
              <a:rPr sz="2000">
                <a:solidFill>
                  <a:srgbClr val="33444B"/>
                </a:solidFill>
              </a:rPr>
              <a:t>Program (RHTP) provides $50 billion to states for federal fiscal years 2026 through 2030, with tight timelines to implement initiatives</a:t>
            </a:r>
          </a:p>
        </p:txBody>
      </p:sp>
      <p:sp>
        <p:nvSpPr>
          <p:cNvPr id="12" name="TextBox 11">
            <a:extLst>
              <a:ext uri="{FF2B5EF4-FFF2-40B4-BE49-F238E27FC236}">
                <a16:creationId xmlns:a16="http://schemas.microsoft.com/office/drawing/2014/main" id="{A3DA4E62-975D-DB42-B84D-DCEB3DF08EE4}"/>
              </a:ext>
            </a:extLst>
          </p:cNvPr>
          <p:cNvSpPr>
            <a:spLocks noGrp="1"/>
          </p:cNvSpPr>
          <p:nvPr/>
        </p:nvSpPr>
        <p:spPr>
          <a:xfrm>
            <a:off x="2108200" y="3209193"/>
            <a:ext cx="8178800" cy="647700"/>
          </a:xfrm>
          <a:prstGeom prst="rect">
            <a:avLst/>
          </a:prstGeom>
          <a:noFill/>
        </p:spPr>
        <p:txBody>
          <a:bodyPr vert="horz" wrap="square" anchor="t">
            <a:noAutofit/>
          </a:bodyPr>
          <a:lstStyle/>
          <a:p>
            <a:pPr algn="l">
              <a:buNone/>
            </a:pPr>
            <a:r>
              <a:rPr sz="2000">
                <a:solidFill>
                  <a:srgbClr val="33444B"/>
                </a:solidFill>
              </a:rPr>
              <a:t>CMS frames RHTP with 5 strategic goals: prevention and chronic disease management, sustainable access, workforce development, innovative care, and technology</a:t>
            </a:r>
          </a:p>
        </p:txBody>
      </p:sp>
      <p:sp>
        <p:nvSpPr>
          <p:cNvPr id="15" name="TextBox 14">
            <a:extLst>
              <a:ext uri="{FF2B5EF4-FFF2-40B4-BE49-F238E27FC236}">
                <a16:creationId xmlns:a16="http://schemas.microsoft.com/office/drawing/2014/main" id="{2FCCAB57-C126-AD46-A9E0-CAD31FF0F815}"/>
              </a:ext>
            </a:extLst>
          </p:cNvPr>
          <p:cNvSpPr>
            <a:spLocks noGrp="1"/>
          </p:cNvSpPr>
          <p:nvPr/>
        </p:nvSpPr>
        <p:spPr>
          <a:xfrm>
            <a:off x="2108200" y="4660900"/>
            <a:ext cx="8178800" cy="698500"/>
          </a:xfrm>
          <a:prstGeom prst="rect">
            <a:avLst/>
          </a:prstGeom>
          <a:noFill/>
        </p:spPr>
        <p:txBody>
          <a:bodyPr vert="horz" wrap="square" anchor="t">
            <a:noAutofit/>
          </a:bodyPr>
          <a:lstStyle/>
          <a:p>
            <a:pPr algn="l">
              <a:buNone/>
            </a:pPr>
            <a:r>
              <a:rPr sz="2000">
                <a:solidFill>
                  <a:srgbClr val="33444B"/>
                </a:solidFill>
              </a:rPr>
              <a:t>Telehealth is a natural fit for RHTP; many states are implementing telehealth initiatives and complementary initiatives that can reinforce effectiveness</a:t>
            </a:r>
          </a:p>
        </p:txBody>
      </p:sp>
      <p:sp>
        <p:nvSpPr>
          <p:cNvPr id="90" name="Bullet Dot 90">
            <a:extLst>
              <a:ext uri="{FF2B5EF4-FFF2-40B4-BE49-F238E27FC236}">
                <a16:creationId xmlns:a16="http://schemas.microsoft.com/office/drawing/2014/main" id="{062BF705-C359-4E3D-A88C-80614FC81B42}"/>
              </a:ext>
            </a:extLst>
          </p:cNvPr>
          <p:cNvSpPr>
            <a:spLocks noGrp="1"/>
          </p:cNvSpPr>
          <p:nvPr/>
        </p:nvSpPr>
        <p:spPr>
          <a:xfrm>
            <a:off x="1676400" y="3302000"/>
            <a:ext cx="228600" cy="228600"/>
          </a:xfrm>
          <a:prstGeom prst="ellipse">
            <a:avLst/>
          </a:prstGeom>
          <a:solidFill>
            <a:srgbClr val="5CBCE6"/>
          </a:solidFill>
          <a:ln>
            <a:noFill/>
          </a:ln>
        </p:spPr>
        <p:txBody>
          <a:bodyPr anchor="ctr"/>
          <a:lstStyle/>
          <a:p>
            <a:pPr algn="ctr">
              <a:buNone/>
            </a:pPr>
            <a:endParaRPr/>
          </a:p>
        </p:txBody>
      </p:sp>
      <p:sp>
        <p:nvSpPr>
          <p:cNvPr id="91" name="Bullet Dot 91">
            <a:extLst>
              <a:ext uri="{FF2B5EF4-FFF2-40B4-BE49-F238E27FC236}">
                <a16:creationId xmlns:a16="http://schemas.microsoft.com/office/drawing/2014/main" id="{13A6B917-F7AF-409E-9B14-AF2D6850C8F1}"/>
              </a:ext>
            </a:extLst>
          </p:cNvPr>
          <p:cNvSpPr>
            <a:spLocks noGrp="1"/>
          </p:cNvSpPr>
          <p:nvPr/>
        </p:nvSpPr>
        <p:spPr>
          <a:xfrm>
            <a:off x="1676400" y="4749800"/>
            <a:ext cx="228600" cy="228600"/>
          </a:xfrm>
          <a:prstGeom prst="ellipse">
            <a:avLst/>
          </a:prstGeom>
          <a:solidFill>
            <a:srgbClr val="5CBCE6"/>
          </a:solidFill>
          <a:ln>
            <a:noFill/>
          </a:ln>
        </p:spPr>
        <p:txBody>
          <a:bodyPr anchor="ctr"/>
          <a:lstStyle/>
          <a:p>
            <a:pPr algn="ctr">
              <a:buNone/>
            </a:pPr>
            <a:endParaRPr/>
          </a:p>
        </p:txBody>
      </p:sp>
    </p:spTree>
    <p:extLst>
      <p:ext uri="{BB962C8B-B14F-4D97-AF65-F5344CB8AC3E}">
        <p14:creationId xmlns:p14="http://schemas.microsoft.com/office/powerpoint/2010/main" val="2413284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08677D-093E-9C47-8502-BBB0CC5B7777}"/>
              </a:ext>
            </a:extLst>
          </p:cNvPr>
          <p:cNvSpPr>
            <a:spLocks noGrp="1"/>
          </p:cNvSpPr>
          <p:nvPr/>
        </p:nvSpPr>
        <p:spPr>
          <a:xfrm>
            <a:off x="914400" y="4140200"/>
            <a:ext cx="76200" cy="965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3" name="Rectangle 22">
            <a:extLst>
              <a:ext uri="{FF2B5EF4-FFF2-40B4-BE49-F238E27FC236}">
                <a16:creationId xmlns:a16="http://schemas.microsoft.com/office/drawing/2014/main" id="{F61DF018-4EC1-F641-8436-BB13F1C644BC}"/>
              </a:ext>
            </a:extLst>
          </p:cNvPr>
          <p:cNvSpPr>
            <a:spLocks noGrp="1"/>
          </p:cNvSpPr>
          <p:nvPr/>
        </p:nvSpPr>
        <p:spPr>
          <a:xfrm>
            <a:off x="914400" y="4140200"/>
            <a:ext cx="9829800" cy="965200"/>
          </a:xfrm>
          <a:prstGeom prst="rect">
            <a:avLst/>
          </a:prstGeom>
          <a:solidFill>
            <a:srgbClr val="EAF6FB"/>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0" name="Rectangle 19">
            <a:extLst>
              <a:ext uri="{FF2B5EF4-FFF2-40B4-BE49-F238E27FC236}">
                <a16:creationId xmlns:a16="http://schemas.microsoft.com/office/drawing/2014/main" id="{2F636FB3-A680-6B47-B85A-D77D3B2195C1}"/>
              </a:ext>
            </a:extLst>
          </p:cNvPr>
          <p:cNvSpPr>
            <a:spLocks noGrp="1"/>
          </p:cNvSpPr>
          <p:nvPr/>
        </p:nvSpPr>
        <p:spPr>
          <a:xfrm>
            <a:off x="6019800" y="2870200"/>
            <a:ext cx="76200" cy="965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9" name="Rectangle 18">
            <a:extLst>
              <a:ext uri="{FF2B5EF4-FFF2-40B4-BE49-F238E27FC236}">
                <a16:creationId xmlns:a16="http://schemas.microsoft.com/office/drawing/2014/main" id="{BFC873F5-413A-A54C-B0A8-BA4E08F44B39}"/>
              </a:ext>
            </a:extLst>
          </p:cNvPr>
          <p:cNvSpPr>
            <a:spLocks noGrp="1"/>
          </p:cNvSpPr>
          <p:nvPr/>
        </p:nvSpPr>
        <p:spPr>
          <a:xfrm>
            <a:off x="6019800" y="2870200"/>
            <a:ext cx="4724400" cy="965200"/>
          </a:xfrm>
          <a:prstGeom prst="rect">
            <a:avLst/>
          </a:prstGeom>
          <a:solidFill>
            <a:srgbClr val="FFFFFF"/>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6" name="Rectangle 15">
            <a:extLst>
              <a:ext uri="{FF2B5EF4-FFF2-40B4-BE49-F238E27FC236}">
                <a16:creationId xmlns:a16="http://schemas.microsoft.com/office/drawing/2014/main" id="{8D766A0A-76AC-ED49-8994-CF558C977570}"/>
              </a:ext>
            </a:extLst>
          </p:cNvPr>
          <p:cNvSpPr>
            <a:spLocks noGrp="1"/>
          </p:cNvSpPr>
          <p:nvPr/>
        </p:nvSpPr>
        <p:spPr>
          <a:xfrm>
            <a:off x="914400" y="2870200"/>
            <a:ext cx="76200" cy="965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5" name="Rectangle 14">
            <a:extLst>
              <a:ext uri="{FF2B5EF4-FFF2-40B4-BE49-F238E27FC236}">
                <a16:creationId xmlns:a16="http://schemas.microsoft.com/office/drawing/2014/main" id="{460B98FC-AC09-964F-AE18-91418F4DA0DC}"/>
              </a:ext>
            </a:extLst>
          </p:cNvPr>
          <p:cNvSpPr>
            <a:spLocks noGrp="1"/>
          </p:cNvSpPr>
          <p:nvPr/>
        </p:nvSpPr>
        <p:spPr>
          <a:xfrm>
            <a:off x="914400" y="2870200"/>
            <a:ext cx="4724400" cy="965200"/>
          </a:xfrm>
          <a:prstGeom prst="rect">
            <a:avLst/>
          </a:prstGeom>
          <a:solidFill>
            <a:srgbClr val="FFFFFF"/>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2" name="Rectangle 11">
            <a:extLst>
              <a:ext uri="{FF2B5EF4-FFF2-40B4-BE49-F238E27FC236}">
                <a16:creationId xmlns:a16="http://schemas.microsoft.com/office/drawing/2014/main" id="{F183AC62-F54A-6548-BE57-28F276EB259E}"/>
              </a:ext>
            </a:extLst>
          </p:cNvPr>
          <p:cNvSpPr>
            <a:spLocks noGrp="1"/>
          </p:cNvSpPr>
          <p:nvPr/>
        </p:nvSpPr>
        <p:spPr>
          <a:xfrm>
            <a:off x="6019800" y="1600200"/>
            <a:ext cx="76200" cy="965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1" name="Rectangle 10">
            <a:extLst>
              <a:ext uri="{FF2B5EF4-FFF2-40B4-BE49-F238E27FC236}">
                <a16:creationId xmlns:a16="http://schemas.microsoft.com/office/drawing/2014/main" id="{CC333B58-FF8A-0C4A-9223-748F77C73B37}"/>
              </a:ext>
            </a:extLst>
          </p:cNvPr>
          <p:cNvSpPr>
            <a:spLocks noGrp="1"/>
          </p:cNvSpPr>
          <p:nvPr/>
        </p:nvSpPr>
        <p:spPr>
          <a:xfrm>
            <a:off x="6019800" y="1600200"/>
            <a:ext cx="4724400" cy="965200"/>
          </a:xfrm>
          <a:prstGeom prst="rect">
            <a:avLst/>
          </a:prstGeom>
          <a:solidFill>
            <a:srgbClr val="FFFFFF"/>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 name="Rectangle 7">
            <a:extLst>
              <a:ext uri="{FF2B5EF4-FFF2-40B4-BE49-F238E27FC236}">
                <a16:creationId xmlns:a16="http://schemas.microsoft.com/office/drawing/2014/main" id="{89CA5854-2634-9940-A7D6-FB163CBE1A34}"/>
              </a:ext>
            </a:extLst>
          </p:cNvPr>
          <p:cNvSpPr>
            <a:spLocks noGrp="1"/>
          </p:cNvSpPr>
          <p:nvPr/>
        </p:nvSpPr>
        <p:spPr>
          <a:xfrm>
            <a:off x="914400" y="1600200"/>
            <a:ext cx="76200" cy="965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 name="Rectangle 6">
            <a:extLst>
              <a:ext uri="{FF2B5EF4-FFF2-40B4-BE49-F238E27FC236}">
                <a16:creationId xmlns:a16="http://schemas.microsoft.com/office/drawing/2014/main" id="{9DC91694-2ACD-9144-9E2C-C49C6192776B}"/>
              </a:ext>
            </a:extLst>
          </p:cNvPr>
          <p:cNvSpPr>
            <a:spLocks noGrp="1"/>
          </p:cNvSpPr>
          <p:nvPr/>
        </p:nvSpPr>
        <p:spPr>
          <a:xfrm>
            <a:off x="914400" y="1600200"/>
            <a:ext cx="4724400" cy="965200"/>
          </a:xfrm>
          <a:prstGeom prst="rect">
            <a:avLst/>
          </a:prstGeom>
          <a:solidFill>
            <a:srgbClr val="FFFFFF"/>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4" name="Rectangle 3">
            <a:extLst>
              <a:ext uri="{FF2B5EF4-FFF2-40B4-BE49-F238E27FC236}">
                <a16:creationId xmlns:a16="http://schemas.microsoft.com/office/drawing/2014/main" id="{43B1F6CE-B947-4B4D-9159-C9126A720D8A}"/>
              </a:ext>
            </a:extLst>
          </p:cNvPr>
          <p:cNvSpPr>
            <a:spLocks noGrp="1"/>
          </p:cNvSpPr>
          <p:nvPr/>
        </p:nvSpPr>
        <p:spPr>
          <a:xfrm>
            <a:off x="914400" y="1206500"/>
            <a:ext cx="9829800" cy="1905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 name="Title 1">
            <a:extLst>
              <a:ext uri="{FF2B5EF4-FFF2-40B4-BE49-F238E27FC236}">
                <a16:creationId xmlns:a16="http://schemas.microsoft.com/office/drawing/2014/main" id="{86818541-689F-E2A7-8790-31199D02A4C1}"/>
              </a:ext>
            </a:extLst>
          </p:cNvPr>
          <p:cNvSpPr>
            <a:spLocks noGrp="1"/>
          </p:cNvSpPr>
          <p:nvPr>
            <p:ph type="title"/>
          </p:nvPr>
        </p:nvSpPr>
        <p:spPr/>
        <p:txBody>
          <a:bodyPr wrap="none">
            <a:normAutofit fontScale="90000"/>
          </a:bodyPr>
          <a:lstStyle/>
          <a:p>
            <a:pPr>
              <a:buNone/>
              <a:defRPr sz="2550" b="1">
                <a:solidFill>
                  <a:srgbClr val="33444B"/>
                </a:solidFill>
              </a:defRPr>
            </a:pPr>
            <a:r>
              <a:rPr sz="2550" b="1">
                <a:solidFill>
                  <a:srgbClr val="33444B"/>
                </a:solidFill>
              </a:rPr>
              <a:t>RHTP Initiatives: Examples Enabling or Complementing Telehealth </a:t>
            </a:r>
          </a:p>
        </p:txBody>
      </p:sp>
      <p:sp>
        <p:nvSpPr>
          <p:cNvPr id="5" name="Slide Number Placeholder 4">
            <a:extLst>
              <a:ext uri="{FF2B5EF4-FFF2-40B4-BE49-F238E27FC236}">
                <a16:creationId xmlns:a16="http://schemas.microsoft.com/office/drawing/2014/main" id="{5AA2B236-4B14-059E-72A8-2A874224C5DC}"/>
              </a:ext>
            </a:extLst>
          </p:cNvPr>
          <p:cNvSpPr>
            <a:spLocks noGrp="1"/>
          </p:cNvSpPr>
          <p:nvPr>
            <p:ph type="sldNum" idx="12"/>
          </p:nvPr>
        </p:nvSpPr>
        <p:spPr/>
        <p:txBody>
          <a:bodyPr/>
          <a:lstStyle/>
          <a:p>
            <a:pPr marL="0" indent="0" algn="r">
              <a:lnSpc>
                <a:spcPct val="100000"/>
              </a:lnSpc>
              <a:spcBef>
                <a:spcPts val="0"/>
              </a:spcBef>
              <a:spcAft>
                <a:spcPts val="0"/>
              </a:spcAft>
              <a:buNone/>
            </a:pPr>
            <a:fld id="{8D334276-4C85-190E-BA41-5CA1CBB04E4E}" type="slidenum">
              <a:rPr sz="1000" b="0" i="0" u="none" cap="none">
                <a:ln>
                  <a:noFill/>
                </a:ln>
                <a:solidFill>
                  <a:prstClr val="white">
                    <a:lumMod val="65000"/>
                  </a:prstClr>
                </a:solidFill>
                <a:latin typeface="Lato"/>
                <a:ea typeface="Lato"/>
                <a:cs typeface="Lato"/>
              </a:rPr>
              <a:t>11</a:t>
            </a:fld>
            <a:endParaRPr sz="1000" b="0" i="0" u="none" cap="none">
              <a:ln>
                <a:noFill/>
              </a:ln>
              <a:solidFill>
                <a:prstClr val="white">
                  <a:lumMod val="65000"/>
                </a:prstClr>
              </a:solidFill>
              <a:latin typeface="Lato"/>
              <a:ea typeface="Lato"/>
              <a:cs typeface="Lato"/>
            </a:endParaRPr>
          </a:p>
        </p:txBody>
      </p:sp>
      <p:sp>
        <p:nvSpPr>
          <p:cNvPr id="10" name="TextBox 9">
            <a:extLst>
              <a:ext uri="{FF2B5EF4-FFF2-40B4-BE49-F238E27FC236}">
                <a16:creationId xmlns:a16="http://schemas.microsoft.com/office/drawing/2014/main" id="{1B67153E-3342-C64A-82FD-C3E8A8D3D083}"/>
              </a:ext>
            </a:extLst>
          </p:cNvPr>
          <p:cNvSpPr>
            <a:spLocks noGrp="1"/>
          </p:cNvSpPr>
          <p:nvPr/>
        </p:nvSpPr>
        <p:spPr>
          <a:xfrm>
            <a:off x="1625600" y="1726648"/>
            <a:ext cx="3632200" cy="685800"/>
          </a:xfrm>
          <a:prstGeom prst="rect">
            <a:avLst/>
          </a:prstGeom>
          <a:noFill/>
        </p:spPr>
        <p:txBody>
          <a:bodyPr vert="horz" wrap="square" anchor="t">
            <a:noAutofit/>
          </a:bodyPr>
          <a:lstStyle/>
          <a:p>
            <a:pPr algn="l">
              <a:buNone/>
            </a:pPr>
            <a:r>
              <a:rPr sz="1600">
                <a:solidFill>
                  <a:srgbClr val="33444B"/>
                </a:solidFill>
              </a:rPr>
              <a:t>Telehealth community access points (e.g., in libraries, community centers, or churches)</a:t>
            </a:r>
          </a:p>
        </p:txBody>
      </p:sp>
      <p:sp>
        <p:nvSpPr>
          <p:cNvPr id="14" name="TextBox 13">
            <a:extLst>
              <a:ext uri="{FF2B5EF4-FFF2-40B4-BE49-F238E27FC236}">
                <a16:creationId xmlns:a16="http://schemas.microsoft.com/office/drawing/2014/main" id="{9890ED6B-B398-A445-BAAF-E73F7CD630EC}"/>
              </a:ext>
            </a:extLst>
          </p:cNvPr>
          <p:cNvSpPr>
            <a:spLocks noGrp="1"/>
          </p:cNvSpPr>
          <p:nvPr/>
        </p:nvSpPr>
        <p:spPr>
          <a:xfrm>
            <a:off x="6731000" y="1726648"/>
            <a:ext cx="3632200" cy="685800"/>
          </a:xfrm>
          <a:prstGeom prst="rect">
            <a:avLst/>
          </a:prstGeom>
          <a:noFill/>
        </p:spPr>
        <p:txBody>
          <a:bodyPr vert="horz" wrap="square" anchor="t">
            <a:normAutofit/>
          </a:bodyPr>
          <a:lstStyle/>
          <a:p>
            <a:pPr algn="l">
              <a:buNone/>
            </a:pPr>
            <a:r>
              <a:rPr sz="1600">
                <a:solidFill>
                  <a:srgbClr val="33444B"/>
                </a:solidFill>
              </a:rPr>
              <a:t>School-based health centers and tele-behavioral health, tele-dentistry, etc.</a:t>
            </a:r>
          </a:p>
        </p:txBody>
      </p:sp>
      <p:sp>
        <p:nvSpPr>
          <p:cNvPr id="18" name="TextBox 17">
            <a:extLst>
              <a:ext uri="{FF2B5EF4-FFF2-40B4-BE49-F238E27FC236}">
                <a16:creationId xmlns:a16="http://schemas.microsoft.com/office/drawing/2014/main" id="{D8E2C86A-F344-0B48-8916-0DC99795D101}"/>
              </a:ext>
            </a:extLst>
          </p:cNvPr>
          <p:cNvSpPr>
            <a:spLocks noGrp="1"/>
          </p:cNvSpPr>
          <p:nvPr/>
        </p:nvSpPr>
        <p:spPr>
          <a:xfrm>
            <a:off x="1625600" y="2996648"/>
            <a:ext cx="3632200" cy="825500"/>
          </a:xfrm>
          <a:prstGeom prst="rect">
            <a:avLst/>
          </a:prstGeom>
          <a:noFill/>
        </p:spPr>
        <p:txBody>
          <a:bodyPr vert="horz" wrap="square" anchor="t">
            <a:noAutofit/>
          </a:bodyPr>
          <a:lstStyle/>
          <a:p>
            <a:pPr algn="l">
              <a:buNone/>
            </a:pPr>
            <a:r>
              <a:rPr sz="1600">
                <a:solidFill>
                  <a:srgbClr val="33444B"/>
                </a:solidFill>
              </a:rPr>
              <a:t>E-consults, provider-to-provider consultation, and Project ECHO-style workforce support</a:t>
            </a:r>
          </a:p>
        </p:txBody>
      </p:sp>
      <p:sp>
        <p:nvSpPr>
          <p:cNvPr id="22" name="TextBox 21">
            <a:extLst>
              <a:ext uri="{FF2B5EF4-FFF2-40B4-BE49-F238E27FC236}">
                <a16:creationId xmlns:a16="http://schemas.microsoft.com/office/drawing/2014/main" id="{995640C6-6CC3-784C-8D3F-6704781D88DB}"/>
              </a:ext>
            </a:extLst>
          </p:cNvPr>
          <p:cNvSpPr>
            <a:spLocks noGrp="1"/>
          </p:cNvSpPr>
          <p:nvPr/>
        </p:nvSpPr>
        <p:spPr>
          <a:xfrm>
            <a:off x="6731000" y="2996648"/>
            <a:ext cx="3632200" cy="685800"/>
          </a:xfrm>
          <a:prstGeom prst="rect">
            <a:avLst/>
          </a:prstGeom>
          <a:noFill/>
        </p:spPr>
        <p:txBody>
          <a:bodyPr vert="horz" wrap="square" anchor="t">
            <a:noAutofit/>
          </a:bodyPr>
          <a:lstStyle/>
          <a:p>
            <a:pPr algn="l">
              <a:buNone/>
            </a:pPr>
            <a:r>
              <a:rPr sz="1600">
                <a:solidFill>
                  <a:srgbClr val="33444B"/>
                </a:solidFill>
              </a:rPr>
              <a:t>Remote patient monitoring for people with chronic disease with staffed workflows and escalation rules</a:t>
            </a:r>
          </a:p>
        </p:txBody>
      </p:sp>
      <p:sp>
        <p:nvSpPr>
          <p:cNvPr id="26" name="TextBox 25">
            <a:extLst>
              <a:ext uri="{FF2B5EF4-FFF2-40B4-BE49-F238E27FC236}">
                <a16:creationId xmlns:a16="http://schemas.microsoft.com/office/drawing/2014/main" id="{C37F8AA3-5B6B-2F4B-BCA0-483EBCED5DAC}"/>
              </a:ext>
            </a:extLst>
          </p:cNvPr>
          <p:cNvSpPr>
            <a:spLocks noGrp="1"/>
          </p:cNvSpPr>
          <p:nvPr/>
        </p:nvSpPr>
        <p:spPr>
          <a:xfrm>
            <a:off x="1625600" y="4421108"/>
            <a:ext cx="9194800" cy="571500"/>
          </a:xfrm>
          <a:prstGeom prst="rect">
            <a:avLst/>
          </a:prstGeom>
          <a:noFill/>
        </p:spPr>
        <p:txBody>
          <a:bodyPr vert="horz" wrap="square" anchor="t">
            <a:normAutofit/>
          </a:bodyPr>
          <a:lstStyle/>
          <a:p>
            <a:pPr algn="l">
              <a:buNone/>
            </a:pPr>
            <a:r>
              <a:rPr sz="1650">
                <a:solidFill>
                  <a:srgbClr val="33444B"/>
                </a:solidFill>
              </a:rPr>
              <a:t>Digital navigation, EHR/HIE integration, cybersecurity, and closed-loop referral infrastructure</a:t>
            </a:r>
          </a:p>
        </p:txBody>
      </p:sp>
      <p:sp>
        <p:nvSpPr>
          <p:cNvPr id="90" name="Bullet Dot 90">
            <a:extLst>
              <a:ext uri="{FF2B5EF4-FFF2-40B4-BE49-F238E27FC236}">
                <a16:creationId xmlns:a16="http://schemas.microsoft.com/office/drawing/2014/main" id="{421F6026-CE23-4188-924D-11BE3099A4EB}"/>
              </a:ext>
            </a:extLst>
          </p:cNvPr>
          <p:cNvSpPr>
            <a:spLocks noGrp="1"/>
          </p:cNvSpPr>
          <p:nvPr/>
        </p:nvSpPr>
        <p:spPr>
          <a:xfrm>
            <a:off x="1193800" y="1778000"/>
            <a:ext cx="228600" cy="228600"/>
          </a:xfrm>
          <a:prstGeom prst="ellipse">
            <a:avLst/>
          </a:prstGeom>
          <a:solidFill>
            <a:srgbClr val="5CBCE6"/>
          </a:solidFill>
          <a:ln>
            <a:noFill/>
          </a:ln>
        </p:spPr>
        <p:txBody>
          <a:bodyPr anchor="ctr"/>
          <a:lstStyle/>
          <a:p>
            <a:pPr algn="ctr">
              <a:buNone/>
            </a:pPr>
            <a:endParaRPr/>
          </a:p>
        </p:txBody>
      </p:sp>
      <p:sp>
        <p:nvSpPr>
          <p:cNvPr id="91" name="Bullet Dot 91">
            <a:extLst>
              <a:ext uri="{FF2B5EF4-FFF2-40B4-BE49-F238E27FC236}">
                <a16:creationId xmlns:a16="http://schemas.microsoft.com/office/drawing/2014/main" id="{B153C247-A8BD-40E8-A082-1CD35D0D9A88}"/>
              </a:ext>
            </a:extLst>
          </p:cNvPr>
          <p:cNvSpPr>
            <a:spLocks noGrp="1"/>
          </p:cNvSpPr>
          <p:nvPr/>
        </p:nvSpPr>
        <p:spPr>
          <a:xfrm>
            <a:off x="6299200" y="1778000"/>
            <a:ext cx="228600" cy="228600"/>
          </a:xfrm>
          <a:prstGeom prst="ellipse">
            <a:avLst/>
          </a:prstGeom>
          <a:solidFill>
            <a:srgbClr val="5CBCE6"/>
          </a:solidFill>
          <a:ln>
            <a:noFill/>
          </a:ln>
        </p:spPr>
        <p:txBody>
          <a:bodyPr anchor="ctr"/>
          <a:lstStyle/>
          <a:p>
            <a:pPr algn="ctr">
              <a:buNone/>
            </a:pPr>
            <a:endParaRPr/>
          </a:p>
        </p:txBody>
      </p:sp>
      <p:sp>
        <p:nvSpPr>
          <p:cNvPr id="92" name="Bullet Dot 92">
            <a:extLst>
              <a:ext uri="{FF2B5EF4-FFF2-40B4-BE49-F238E27FC236}">
                <a16:creationId xmlns:a16="http://schemas.microsoft.com/office/drawing/2014/main" id="{556F7F04-7A86-46F0-B9D5-50762D5713E6}"/>
              </a:ext>
            </a:extLst>
          </p:cNvPr>
          <p:cNvSpPr>
            <a:spLocks noGrp="1"/>
          </p:cNvSpPr>
          <p:nvPr/>
        </p:nvSpPr>
        <p:spPr>
          <a:xfrm>
            <a:off x="1193800" y="3048000"/>
            <a:ext cx="228600" cy="228600"/>
          </a:xfrm>
          <a:prstGeom prst="ellipse">
            <a:avLst/>
          </a:prstGeom>
          <a:solidFill>
            <a:srgbClr val="5CBCE6"/>
          </a:solidFill>
          <a:ln>
            <a:noFill/>
          </a:ln>
        </p:spPr>
        <p:txBody>
          <a:bodyPr anchor="ctr"/>
          <a:lstStyle/>
          <a:p>
            <a:pPr algn="ctr">
              <a:buNone/>
            </a:pPr>
            <a:endParaRPr/>
          </a:p>
        </p:txBody>
      </p:sp>
      <p:sp>
        <p:nvSpPr>
          <p:cNvPr id="93" name="Bullet Dot 93">
            <a:extLst>
              <a:ext uri="{FF2B5EF4-FFF2-40B4-BE49-F238E27FC236}">
                <a16:creationId xmlns:a16="http://schemas.microsoft.com/office/drawing/2014/main" id="{21A622E8-3B9D-4100-9430-4C3EB5CF1E90}"/>
              </a:ext>
            </a:extLst>
          </p:cNvPr>
          <p:cNvSpPr>
            <a:spLocks noGrp="1"/>
          </p:cNvSpPr>
          <p:nvPr/>
        </p:nvSpPr>
        <p:spPr>
          <a:xfrm>
            <a:off x="6299200" y="3048000"/>
            <a:ext cx="228600" cy="228600"/>
          </a:xfrm>
          <a:prstGeom prst="ellipse">
            <a:avLst/>
          </a:prstGeom>
          <a:solidFill>
            <a:srgbClr val="5CBCE6"/>
          </a:solidFill>
          <a:ln>
            <a:noFill/>
          </a:ln>
        </p:spPr>
        <p:txBody>
          <a:bodyPr anchor="ctr"/>
          <a:lstStyle/>
          <a:p>
            <a:pPr algn="ctr">
              <a:buNone/>
            </a:pPr>
            <a:endParaRPr/>
          </a:p>
        </p:txBody>
      </p:sp>
      <p:sp>
        <p:nvSpPr>
          <p:cNvPr id="94" name="Bullet Dot 94">
            <a:extLst>
              <a:ext uri="{FF2B5EF4-FFF2-40B4-BE49-F238E27FC236}">
                <a16:creationId xmlns:a16="http://schemas.microsoft.com/office/drawing/2014/main" id="{A3F9D617-6E3F-4BFA-AA18-4BD073659352}"/>
              </a:ext>
            </a:extLst>
          </p:cNvPr>
          <p:cNvSpPr>
            <a:spLocks noGrp="1"/>
          </p:cNvSpPr>
          <p:nvPr/>
        </p:nvSpPr>
        <p:spPr>
          <a:xfrm>
            <a:off x="1193800" y="4470400"/>
            <a:ext cx="228600" cy="228600"/>
          </a:xfrm>
          <a:prstGeom prst="ellipse">
            <a:avLst/>
          </a:prstGeom>
          <a:solidFill>
            <a:srgbClr val="5CBCE6"/>
          </a:solidFill>
          <a:ln>
            <a:noFill/>
          </a:ln>
        </p:spPr>
        <p:txBody>
          <a:bodyPr anchor="ctr"/>
          <a:lstStyle/>
          <a:p>
            <a:pPr algn="ctr">
              <a:buNone/>
            </a:pPr>
            <a:endParaRPr/>
          </a:p>
        </p:txBody>
      </p:sp>
    </p:spTree>
    <p:extLst>
      <p:ext uri="{BB962C8B-B14F-4D97-AF65-F5344CB8AC3E}">
        <p14:creationId xmlns:p14="http://schemas.microsoft.com/office/powerpoint/2010/main" val="69425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B4ED2-82C1-3ABE-95A1-A7074CDC5597}"/>
              </a:ext>
            </a:extLst>
          </p:cNvPr>
          <p:cNvSpPr>
            <a:spLocks noGrp="1"/>
          </p:cNvSpPr>
          <p:nvPr>
            <p:ph type="title"/>
          </p:nvPr>
        </p:nvSpPr>
        <p:spPr/>
        <p:txBody>
          <a:bodyPr/>
          <a:lstStyle/>
          <a:p>
            <a:pPr>
              <a:buNone/>
              <a:defRPr sz="2550" b="1">
                <a:solidFill>
                  <a:srgbClr val="33444B"/>
                </a:solidFill>
              </a:defRPr>
            </a:pPr>
            <a:r>
              <a:rPr sz="2550" b="1">
                <a:solidFill>
                  <a:srgbClr val="33444B"/>
                </a:solidFill>
              </a:rPr>
              <a:t>Pediatric Opportunities Under RHTP</a:t>
            </a:r>
          </a:p>
        </p:txBody>
      </p:sp>
      <p:sp>
        <p:nvSpPr>
          <p:cNvPr id="5" name="Slide Number Placeholder 4">
            <a:extLst>
              <a:ext uri="{FF2B5EF4-FFF2-40B4-BE49-F238E27FC236}">
                <a16:creationId xmlns:a16="http://schemas.microsoft.com/office/drawing/2014/main" id="{4FD0752C-4D43-03A8-F2EB-E70ACCAF4244}"/>
              </a:ext>
            </a:extLst>
          </p:cNvPr>
          <p:cNvSpPr>
            <a:spLocks noGrp="1"/>
          </p:cNvSpPr>
          <p:nvPr>
            <p:ph type="sldNum" idx="12"/>
          </p:nvPr>
        </p:nvSpPr>
        <p:spPr/>
        <p:txBody>
          <a:bodyPr/>
          <a:lstStyle/>
          <a:p>
            <a:pPr marL="0" indent="0" algn="r">
              <a:lnSpc>
                <a:spcPct val="100000"/>
              </a:lnSpc>
              <a:spcBef>
                <a:spcPts val="0"/>
              </a:spcBef>
              <a:spcAft>
                <a:spcPts val="0"/>
              </a:spcAft>
              <a:buNone/>
            </a:pPr>
            <a:fld id="{6166C477-A387-35CF-F492-F54B4FA4FEC9}" type="slidenum">
              <a:rPr sz="1000" b="0" i="0" u="none" cap="none">
                <a:ln>
                  <a:noFill/>
                </a:ln>
                <a:solidFill>
                  <a:prstClr val="white">
                    <a:lumMod val="65000"/>
                  </a:prstClr>
                </a:solidFill>
                <a:latin typeface="Lato"/>
                <a:ea typeface="Lato"/>
                <a:cs typeface="Lato"/>
              </a:rPr>
              <a:t>12</a:t>
            </a:fld>
            <a:endParaRPr sz="1000" b="0" i="0" u="none" cap="none">
              <a:ln>
                <a:noFill/>
              </a:ln>
              <a:solidFill>
                <a:prstClr val="white">
                  <a:lumMod val="65000"/>
                </a:prstClr>
              </a:solidFill>
              <a:latin typeface="Lato"/>
              <a:ea typeface="Lato"/>
              <a:cs typeface="Lato"/>
            </a:endParaRPr>
          </a:p>
        </p:txBody>
      </p:sp>
      <p:sp>
        <p:nvSpPr>
          <p:cNvPr id="7" name="Rectangle 6">
            <a:extLst>
              <a:ext uri="{FF2B5EF4-FFF2-40B4-BE49-F238E27FC236}">
                <a16:creationId xmlns:a16="http://schemas.microsoft.com/office/drawing/2014/main" id="{2C712A38-A31E-A84D-BDC7-03BA1428C896}"/>
              </a:ext>
            </a:extLst>
          </p:cNvPr>
          <p:cNvSpPr>
            <a:spLocks noGrp="1"/>
          </p:cNvSpPr>
          <p:nvPr/>
        </p:nvSpPr>
        <p:spPr>
          <a:xfrm>
            <a:off x="838200" y="1625600"/>
            <a:ext cx="10515600" cy="1041400"/>
          </a:xfrm>
          <a:prstGeom prst="rect">
            <a:avLst/>
          </a:prstGeom>
          <a:solidFill>
            <a:srgbClr val="F3FAFE"/>
          </a:solidFill>
          <a:ln w="12700">
            <a:solidFill>
              <a:srgbClr val="D5EBF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 name="Rectangle 7">
            <a:extLst>
              <a:ext uri="{FF2B5EF4-FFF2-40B4-BE49-F238E27FC236}">
                <a16:creationId xmlns:a16="http://schemas.microsoft.com/office/drawing/2014/main" id="{6BF03B36-E442-C749-A2CA-388DB8C22BF6}"/>
              </a:ext>
            </a:extLst>
          </p:cNvPr>
          <p:cNvSpPr>
            <a:spLocks noGrp="1"/>
          </p:cNvSpPr>
          <p:nvPr/>
        </p:nvSpPr>
        <p:spPr>
          <a:xfrm>
            <a:off x="838200" y="1625600"/>
            <a:ext cx="76200" cy="1041400"/>
          </a:xfrm>
          <a:prstGeom prst="rect">
            <a:avLst/>
          </a:prstGeom>
          <a:solidFill>
            <a:srgbClr val="32A7DF"/>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9" name="TextBox 8">
            <a:extLst>
              <a:ext uri="{FF2B5EF4-FFF2-40B4-BE49-F238E27FC236}">
                <a16:creationId xmlns:a16="http://schemas.microsoft.com/office/drawing/2014/main" id="{55E41FBF-0D46-FF42-87B9-C8EC50CE8896}"/>
              </a:ext>
            </a:extLst>
          </p:cNvPr>
          <p:cNvSpPr>
            <a:spLocks noGrp="1"/>
          </p:cNvSpPr>
          <p:nvPr/>
        </p:nvSpPr>
        <p:spPr>
          <a:xfrm>
            <a:off x="1117600" y="1905000"/>
            <a:ext cx="453970" cy="369332"/>
          </a:xfrm>
          <a:prstGeom prst="rect">
            <a:avLst/>
          </a:prstGeom>
          <a:noFill/>
        </p:spPr>
        <p:txBody>
          <a:bodyPr vert="horz" wrap="none" anchor="t">
            <a:spAutoFit/>
          </a:bodyPr>
          <a:lstStyle/>
          <a:p>
            <a:pPr algn="l">
              <a:buNone/>
            </a:pPr>
            <a:r>
              <a:rPr b="1">
                <a:solidFill>
                  <a:srgbClr val="32A7DF"/>
                </a:solidFill>
              </a:rPr>
              <a:t>01</a:t>
            </a:r>
          </a:p>
        </p:txBody>
      </p:sp>
      <p:sp>
        <p:nvSpPr>
          <p:cNvPr id="11" name="Rectangle 10">
            <a:extLst>
              <a:ext uri="{FF2B5EF4-FFF2-40B4-BE49-F238E27FC236}">
                <a16:creationId xmlns:a16="http://schemas.microsoft.com/office/drawing/2014/main" id="{96F7AA26-F5BB-294D-BC42-879573A52EF2}"/>
              </a:ext>
            </a:extLst>
          </p:cNvPr>
          <p:cNvSpPr>
            <a:spLocks noGrp="1"/>
          </p:cNvSpPr>
          <p:nvPr/>
        </p:nvSpPr>
        <p:spPr>
          <a:xfrm>
            <a:off x="838200" y="2895600"/>
            <a:ext cx="10515600" cy="1041400"/>
          </a:xfrm>
          <a:prstGeom prst="rect">
            <a:avLst/>
          </a:prstGeom>
          <a:solidFill>
            <a:srgbClr val="F3FAFE"/>
          </a:solidFill>
          <a:ln w="12700">
            <a:solidFill>
              <a:srgbClr val="D5EBF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0" name="TextBox 9">
            <a:extLst>
              <a:ext uri="{FF2B5EF4-FFF2-40B4-BE49-F238E27FC236}">
                <a16:creationId xmlns:a16="http://schemas.microsoft.com/office/drawing/2014/main" id="{0A7D053E-D85A-D84C-911D-B5E6E9C725BD}"/>
              </a:ext>
            </a:extLst>
          </p:cNvPr>
          <p:cNvSpPr>
            <a:spLocks noGrp="1"/>
          </p:cNvSpPr>
          <p:nvPr/>
        </p:nvSpPr>
        <p:spPr>
          <a:xfrm>
            <a:off x="1930400" y="1841500"/>
            <a:ext cx="9244496" cy="685800"/>
          </a:xfrm>
          <a:prstGeom prst="rect">
            <a:avLst/>
          </a:prstGeom>
          <a:noFill/>
        </p:spPr>
        <p:txBody>
          <a:bodyPr vert="horz" wrap="square" anchor="t">
            <a:noAutofit/>
          </a:bodyPr>
          <a:lstStyle/>
          <a:p>
            <a:pPr algn="l">
              <a:buNone/>
            </a:pPr>
            <a:r>
              <a:rPr>
                <a:solidFill>
                  <a:srgbClr val="31454D"/>
                </a:solidFill>
              </a:rPr>
              <a:t>Use registries and outreach to identify children overdue for well-child care, developmental screening, immunization, oral health, lead testing, and behavioral health follow-up.</a:t>
            </a:r>
          </a:p>
        </p:txBody>
      </p:sp>
      <p:sp>
        <p:nvSpPr>
          <p:cNvPr id="12" name="Rectangle 11">
            <a:extLst>
              <a:ext uri="{FF2B5EF4-FFF2-40B4-BE49-F238E27FC236}">
                <a16:creationId xmlns:a16="http://schemas.microsoft.com/office/drawing/2014/main" id="{0D5D2FF1-503B-154B-A13F-BB4DF672A778}"/>
              </a:ext>
            </a:extLst>
          </p:cNvPr>
          <p:cNvSpPr>
            <a:spLocks noGrp="1"/>
          </p:cNvSpPr>
          <p:nvPr/>
        </p:nvSpPr>
        <p:spPr>
          <a:xfrm>
            <a:off x="838200" y="2895600"/>
            <a:ext cx="76200" cy="1041400"/>
          </a:xfrm>
          <a:prstGeom prst="rect">
            <a:avLst/>
          </a:prstGeom>
          <a:solidFill>
            <a:srgbClr val="32A7DF"/>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3" name="TextBox 12">
            <a:extLst>
              <a:ext uri="{FF2B5EF4-FFF2-40B4-BE49-F238E27FC236}">
                <a16:creationId xmlns:a16="http://schemas.microsoft.com/office/drawing/2014/main" id="{2308BB4C-F994-9442-A53B-6B59F83D96CA}"/>
              </a:ext>
            </a:extLst>
          </p:cNvPr>
          <p:cNvSpPr>
            <a:spLocks noGrp="1"/>
          </p:cNvSpPr>
          <p:nvPr/>
        </p:nvSpPr>
        <p:spPr>
          <a:xfrm>
            <a:off x="1117600" y="3175000"/>
            <a:ext cx="453970" cy="369332"/>
          </a:xfrm>
          <a:prstGeom prst="rect">
            <a:avLst/>
          </a:prstGeom>
          <a:noFill/>
        </p:spPr>
        <p:txBody>
          <a:bodyPr vert="horz" wrap="none" anchor="t">
            <a:spAutoFit/>
          </a:bodyPr>
          <a:lstStyle/>
          <a:p>
            <a:pPr algn="l">
              <a:buNone/>
            </a:pPr>
            <a:r>
              <a:rPr b="1">
                <a:solidFill>
                  <a:srgbClr val="32A7DF"/>
                </a:solidFill>
              </a:rPr>
              <a:t>02</a:t>
            </a:r>
          </a:p>
        </p:txBody>
      </p:sp>
      <p:sp>
        <p:nvSpPr>
          <p:cNvPr id="15" name="Rectangle 14">
            <a:extLst>
              <a:ext uri="{FF2B5EF4-FFF2-40B4-BE49-F238E27FC236}">
                <a16:creationId xmlns:a16="http://schemas.microsoft.com/office/drawing/2014/main" id="{5D84A07B-AF9E-484F-8180-54624732C0C6}"/>
              </a:ext>
            </a:extLst>
          </p:cNvPr>
          <p:cNvSpPr>
            <a:spLocks noGrp="1"/>
          </p:cNvSpPr>
          <p:nvPr/>
        </p:nvSpPr>
        <p:spPr>
          <a:xfrm>
            <a:off x="838200" y="4165600"/>
            <a:ext cx="10515600" cy="1041400"/>
          </a:xfrm>
          <a:prstGeom prst="rect">
            <a:avLst/>
          </a:prstGeom>
          <a:solidFill>
            <a:srgbClr val="F3FAFE"/>
          </a:solidFill>
          <a:ln w="12700">
            <a:solidFill>
              <a:srgbClr val="D5EBF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4" name="TextBox 13">
            <a:extLst>
              <a:ext uri="{FF2B5EF4-FFF2-40B4-BE49-F238E27FC236}">
                <a16:creationId xmlns:a16="http://schemas.microsoft.com/office/drawing/2014/main" id="{B7AB99C9-D3D2-CC4F-8CF6-C2B6E0043B07}"/>
              </a:ext>
            </a:extLst>
          </p:cNvPr>
          <p:cNvSpPr>
            <a:spLocks noGrp="1"/>
          </p:cNvSpPr>
          <p:nvPr/>
        </p:nvSpPr>
        <p:spPr>
          <a:xfrm>
            <a:off x="1930400" y="3111500"/>
            <a:ext cx="9017000" cy="685800"/>
          </a:xfrm>
          <a:prstGeom prst="rect">
            <a:avLst/>
          </a:prstGeom>
          <a:noFill/>
        </p:spPr>
        <p:txBody>
          <a:bodyPr vert="horz" wrap="square" anchor="t">
            <a:normAutofit/>
          </a:bodyPr>
          <a:lstStyle/>
          <a:p>
            <a:pPr algn="l">
              <a:buNone/>
            </a:pPr>
            <a:r>
              <a:rPr>
                <a:solidFill>
                  <a:srgbClr val="31454D"/>
                </a:solidFill>
              </a:rPr>
              <a:t>Pair virtual screening and counseling with scheduled local completion for physical exam, vaccines, labs, and referrals.</a:t>
            </a:r>
          </a:p>
        </p:txBody>
      </p:sp>
      <p:sp>
        <p:nvSpPr>
          <p:cNvPr id="16" name="Rectangle 15">
            <a:extLst>
              <a:ext uri="{FF2B5EF4-FFF2-40B4-BE49-F238E27FC236}">
                <a16:creationId xmlns:a16="http://schemas.microsoft.com/office/drawing/2014/main" id="{1E35A9FF-0261-2E40-8E39-EA2688C9CD00}"/>
              </a:ext>
            </a:extLst>
          </p:cNvPr>
          <p:cNvSpPr>
            <a:spLocks noGrp="1"/>
          </p:cNvSpPr>
          <p:nvPr/>
        </p:nvSpPr>
        <p:spPr>
          <a:xfrm>
            <a:off x="838200" y="4165600"/>
            <a:ext cx="76200" cy="1041400"/>
          </a:xfrm>
          <a:prstGeom prst="rect">
            <a:avLst/>
          </a:prstGeom>
          <a:solidFill>
            <a:srgbClr val="32A7DF"/>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7" name="TextBox 16">
            <a:extLst>
              <a:ext uri="{FF2B5EF4-FFF2-40B4-BE49-F238E27FC236}">
                <a16:creationId xmlns:a16="http://schemas.microsoft.com/office/drawing/2014/main" id="{F2CE6E2D-8715-E440-888A-616646BD3369}"/>
              </a:ext>
            </a:extLst>
          </p:cNvPr>
          <p:cNvSpPr>
            <a:spLocks noGrp="1"/>
          </p:cNvSpPr>
          <p:nvPr/>
        </p:nvSpPr>
        <p:spPr>
          <a:xfrm>
            <a:off x="1117600" y="4445000"/>
            <a:ext cx="453970" cy="369332"/>
          </a:xfrm>
          <a:prstGeom prst="rect">
            <a:avLst/>
          </a:prstGeom>
          <a:noFill/>
        </p:spPr>
        <p:txBody>
          <a:bodyPr vert="horz" wrap="none" anchor="t">
            <a:spAutoFit/>
          </a:bodyPr>
          <a:lstStyle/>
          <a:p>
            <a:pPr algn="l">
              <a:buNone/>
            </a:pPr>
            <a:r>
              <a:rPr b="1">
                <a:solidFill>
                  <a:srgbClr val="32A7DF"/>
                </a:solidFill>
              </a:rPr>
              <a:t>03</a:t>
            </a:r>
          </a:p>
        </p:txBody>
      </p:sp>
      <p:sp>
        <p:nvSpPr>
          <p:cNvPr id="18" name="TextBox 17">
            <a:extLst>
              <a:ext uri="{FF2B5EF4-FFF2-40B4-BE49-F238E27FC236}">
                <a16:creationId xmlns:a16="http://schemas.microsoft.com/office/drawing/2014/main" id="{523936E6-71FA-CE4A-905E-E71CFAB85F1B}"/>
              </a:ext>
            </a:extLst>
          </p:cNvPr>
          <p:cNvSpPr>
            <a:spLocks noGrp="1"/>
          </p:cNvSpPr>
          <p:nvPr/>
        </p:nvSpPr>
        <p:spPr>
          <a:xfrm>
            <a:off x="1930400" y="4381500"/>
            <a:ext cx="9017000" cy="685800"/>
          </a:xfrm>
          <a:prstGeom prst="rect">
            <a:avLst/>
          </a:prstGeom>
          <a:noFill/>
        </p:spPr>
        <p:txBody>
          <a:bodyPr vert="horz" wrap="square" anchor="t">
            <a:normAutofit/>
          </a:bodyPr>
          <a:lstStyle/>
          <a:p>
            <a:pPr algn="l">
              <a:buNone/>
            </a:pPr>
            <a:r>
              <a:rPr>
                <a:solidFill>
                  <a:srgbClr val="31454D"/>
                </a:solidFill>
              </a:rPr>
              <a:t>Support schools, community health workers, primary care, and public health partners as part of the same pediatric care pathway.</a:t>
            </a:r>
          </a:p>
        </p:txBody>
      </p:sp>
    </p:spTree>
    <p:extLst>
      <p:ext uri="{BB962C8B-B14F-4D97-AF65-F5344CB8AC3E}">
        <p14:creationId xmlns:p14="http://schemas.microsoft.com/office/powerpoint/2010/main" val="3359790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65FB0-00E4-F9AE-F4FB-7D3E5F93E95D}"/>
              </a:ext>
            </a:extLst>
          </p:cNvPr>
          <p:cNvSpPr>
            <a:spLocks noGrp="1"/>
          </p:cNvSpPr>
          <p:nvPr>
            <p:ph type="title"/>
          </p:nvPr>
        </p:nvSpPr>
        <p:spPr/>
        <p:txBody>
          <a:bodyPr/>
          <a:lstStyle/>
          <a:p>
            <a:pPr>
              <a:buNone/>
              <a:defRPr sz="2550" b="1">
                <a:solidFill>
                  <a:srgbClr val="33444B"/>
                </a:solidFill>
              </a:defRPr>
            </a:pPr>
            <a:r>
              <a:rPr sz="2550" b="1">
                <a:solidFill>
                  <a:srgbClr val="33444B"/>
                </a:solidFill>
              </a:rPr>
              <a:t>Connecting Medicaid Policy and RHTP</a:t>
            </a:r>
          </a:p>
        </p:txBody>
      </p:sp>
      <p:sp>
        <p:nvSpPr>
          <p:cNvPr id="5" name="Slide Number Placeholder 4">
            <a:extLst>
              <a:ext uri="{FF2B5EF4-FFF2-40B4-BE49-F238E27FC236}">
                <a16:creationId xmlns:a16="http://schemas.microsoft.com/office/drawing/2014/main" id="{6526EDA1-EC24-07AC-E129-9046A893575D}"/>
              </a:ext>
            </a:extLst>
          </p:cNvPr>
          <p:cNvSpPr>
            <a:spLocks noGrp="1"/>
          </p:cNvSpPr>
          <p:nvPr>
            <p:ph type="sldNum" idx="12"/>
          </p:nvPr>
        </p:nvSpPr>
        <p:spPr/>
        <p:txBody>
          <a:bodyPr/>
          <a:lstStyle/>
          <a:p>
            <a:fld id="{DB7BEEEC-A170-5376-2B6E-CB54687B0CB1}" type="slidenum">
              <a:rPr/>
              <a:t>13</a:t>
            </a:fld>
            <a:endParaRPr/>
          </a:p>
        </p:txBody>
      </p:sp>
      <p:sp>
        <p:nvSpPr>
          <p:cNvPr id="7" name="TextBox 6">
            <a:extLst>
              <a:ext uri="{FF2B5EF4-FFF2-40B4-BE49-F238E27FC236}">
                <a16:creationId xmlns:a16="http://schemas.microsoft.com/office/drawing/2014/main" id="{052404B6-149B-A041-A20D-F33ABE8D26B5}"/>
              </a:ext>
            </a:extLst>
          </p:cNvPr>
          <p:cNvSpPr>
            <a:spLocks noGrp="1"/>
          </p:cNvSpPr>
          <p:nvPr/>
        </p:nvSpPr>
        <p:spPr>
          <a:xfrm>
            <a:off x="812800" y="1228864"/>
            <a:ext cx="10033000" cy="707886"/>
          </a:xfrm>
          <a:prstGeom prst="rect">
            <a:avLst/>
          </a:prstGeom>
          <a:noFill/>
        </p:spPr>
        <p:txBody>
          <a:bodyPr vert="horz" wrap="square" anchor="t">
            <a:spAutoFit/>
          </a:bodyPr>
          <a:lstStyle/>
          <a:p>
            <a:pPr algn="l">
              <a:buNone/>
            </a:pPr>
            <a:r>
              <a:rPr sz="2000">
                <a:solidFill>
                  <a:srgbClr val="33444B"/>
                </a:solidFill>
              </a:rPr>
              <a:t>States have opportunities to connect telehealth policy choices and RHTP initiatives to support better care in rural communities.</a:t>
            </a:r>
          </a:p>
        </p:txBody>
      </p:sp>
      <p:sp>
        <p:nvSpPr>
          <p:cNvPr id="8" name="Rectangle 7">
            <a:extLst>
              <a:ext uri="{FF2B5EF4-FFF2-40B4-BE49-F238E27FC236}">
                <a16:creationId xmlns:a16="http://schemas.microsoft.com/office/drawing/2014/main" id="{FCA65F45-F1DD-A445-86D5-84DCE2A404CE}"/>
              </a:ext>
            </a:extLst>
          </p:cNvPr>
          <p:cNvSpPr>
            <a:spLocks noGrp="1"/>
          </p:cNvSpPr>
          <p:nvPr/>
        </p:nvSpPr>
        <p:spPr>
          <a:xfrm>
            <a:off x="812800" y="2082799"/>
            <a:ext cx="4787900" cy="2321285"/>
          </a:xfrm>
          <a:prstGeom prst="rect">
            <a:avLst/>
          </a:prstGeom>
          <a:solidFill>
            <a:srgbClr val="EAF6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9" name="Oval 8">
            <a:extLst>
              <a:ext uri="{FF2B5EF4-FFF2-40B4-BE49-F238E27FC236}">
                <a16:creationId xmlns:a16="http://schemas.microsoft.com/office/drawing/2014/main" id="{70F36E0D-D914-7C4F-B070-3230C9E28EC7}"/>
              </a:ext>
            </a:extLst>
          </p:cNvPr>
          <p:cNvSpPr>
            <a:spLocks noGrp="1"/>
          </p:cNvSpPr>
          <p:nvPr/>
        </p:nvSpPr>
        <p:spPr>
          <a:xfrm>
            <a:off x="1117600" y="2374900"/>
            <a:ext cx="457200" cy="457200"/>
          </a:xfrm>
          <a:prstGeom prst="ellipse">
            <a:avLst/>
          </a:prstGeom>
          <a:solidFill>
            <a:srgbClr val="7CC4E8"/>
          </a:solidFill>
          <a:ln w="13970">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l">
              <a:buNone/>
            </a:pPr>
            <a:r>
              <a:rPr b="1">
                <a:solidFill>
                  <a:srgbClr val="FFFFFF"/>
                </a:solidFill>
              </a:rPr>
              <a:t>1</a:t>
            </a:r>
          </a:p>
        </p:txBody>
      </p:sp>
      <p:sp>
        <p:nvSpPr>
          <p:cNvPr id="10" name="TextBox 9">
            <a:extLst>
              <a:ext uri="{FF2B5EF4-FFF2-40B4-BE49-F238E27FC236}">
                <a16:creationId xmlns:a16="http://schemas.microsoft.com/office/drawing/2014/main" id="{9F3079B1-5BCD-D543-B54F-7755810F535B}"/>
              </a:ext>
            </a:extLst>
          </p:cNvPr>
          <p:cNvSpPr>
            <a:spLocks noGrp="1"/>
          </p:cNvSpPr>
          <p:nvPr/>
        </p:nvSpPr>
        <p:spPr>
          <a:xfrm>
            <a:off x="1803400" y="2339270"/>
            <a:ext cx="3797300" cy="369332"/>
          </a:xfrm>
          <a:prstGeom prst="rect">
            <a:avLst/>
          </a:prstGeom>
          <a:noFill/>
        </p:spPr>
        <p:txBody>
          <a:bodyPr vert="horz" wrap="square" anchor="t">
            <a:spAutoFit/>
          </a:bodyPr>
          <a:lstStyle/>
          <a:p>
            <a:pPr algn="l">
              <a:buNone/>
            </a:pPr>
            <a:r>
              <a:rPr b="1">
                <a:solidFill>
                  <a:srgbClr val="33444B"/>
                </a:solidFill>
              </a:rPr>
              <a:t>Post-PHE telehealth flexibilities</a:t>
            </a:r>
          </a:p>
        </p:txBody>
      </p:sp>
      <p:sp>
        <p:nvSpPr>
          <p:cNvPr id="11" name="TextBox 10">
            <a:extLst>
              <a:ext uri="{FF2B5EF4-FFF2-40B4-BE49-F238E27FC236}">
                <a16:creationId xmlns:a16="http://schemas.microsoft.com/office/drawing/2014/main" id="{3F62D05B-DD92-7640-97E6-41B13EED8634}"/>
              </a:ext>
            </a:extLst>
          </p:cNvPr>
          <p:cNvSpPr>
            <a:spLocks noGrp="1"/>
          </p:cNvSpPr>
          <p:nvPr/>
        </p:nvSpPr>
        <p:spPr>
          <a:xfrm>
            <a:off x="1803400" y="2703705"/>
            <a:ext cx="3616650" cy="1322195"/>
          </a:xfrm>
          <a:prstGeom prst="rect">
            <a:avLst/>
          </a:prstGeom>
          <a:noFill/>
        </p:spPr>
        <p:txBody>
          <a:bodyPr vert="horz" wrap="square" anchor="t">
            <a:noAutofit/>
          </a:bodyPr>
          <a:lstStyle/>
          <a:p>
            <a:pPr algn="l">
              <a:buNone/>
            </a:pPr>
            <a:r>
              <a:rPr>
                <a:solidFill>
                  <a:srgbClr val="33444B"/>
                </a:solidFill>
              </a:rPr>
              <a:t>State Medicaid agencies are deciding which pediatric preventive-care flexibilities to retain.</a:t>
            </a:r>
          </a:p>
        </p:txBody>
      </p:sp>
      <p:sp>
        <p:nvSpPr>
          <p:cNvPr id="12" name="Rectangle 11">
            <a:extLst>
              <a:ext uri="{FF2B5EF4-FFF2-40B4-BE49-F238E27FC236}">
                <a16:creationId xmlns:a16="http://schemas.microsoft.com/office/drawing/2014/main" id="{C991AD2E-7A95-954B-938C-FB4B81946F89}"/>
              </a:ext>
            </a:extLst>
          </p:cNvPr>
          <p:cNvSpPr>
            <a:spLocks noGrp="1"/>
          </p:cNvSpPr>
          <p:nvPr/>
        </p:nvSpPr>
        <p:spPr>
          <a:xfrm>
            <a:off x="6057900" y="2082800"/>
            <a:ext cx="4787900" cy="2321284"/>
          </a:xfrm>
          <a:prstGeom prst="rect">
            <a:avLst/>
          </a:prstGeom>
          <a:solidFill>
            <a:srgbClr val="F6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3" name="Oval 12">
            <a:extLst>
              <a:ext uri="{FF2B5EF4-FFF2-40B4-BE49-F238E27FC236}">
                <a16:creationId xmlns:a16="http://schemas.microsoft.com/office/drawing/2014/main" id="{B73E432A-1651-E742-936E-7C5B9CEF7957}"/>
              </a:ext>
            </a:extLst>
          </p:cNvPr>
          <p:cNvSpPr>
            <a:spLocks noGrp="1"/>
          </p:cNvSpPr>
          <p:nvPr/>
        </p:nvSpPr>
        <p:spPr>
          <a:xfrm>
            <a:off x="6362700" y="2374900"/>
            <a:ext cx="457200" cy="457200"/>
          </a:xfrm>
          <a:prstGeom prst="ellipse">
            <a:avLst/>
          </a:prstGeom>
          <a:solidFill>
            <a:srgbClr val="FFFFFF"/>
          </a:solidFill>
          <a:ln w="13970">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l">
              <a:buNone/>
            </a:pPr>
            <a:r>
              <a:rPr b="1">
                <a:solidFill>
                  <a:srgbClr val="33444B"/>
                </a:solidFill>
              </a:rPr>
              <a:t>2</a:t>
            </a:r>
          </a:p>
        </p:txBody>
      </p:sp>
      <p:sp>
        <p:nvSpPr>
          <p:cNvPr id="14" name="TextBox 13">
            <a:extLst>
              <a:ext uri="{FF2B5EF4-FFF2-40B4-BE49-F238E27FC236}">
                <a16:creationId xmlns:a16="http://schemas.microsoft.com/office/drawing/2014/main" id="{7805AC8C-8BF4-7643-9324-BC0D5332FA72}"/>
              </a:ext>
            </a:extLst>
          </p:cNvPr>
          <p:cNvSpPr>
            <a:spLocks noGrp="1"/>
          </p:cNvSpPr>
          <p:nvPr/>
        </p:nvSpPr>
        <p:spPr>
          <a:xfrm>
            <a:off x="7048500" y="2339270"/>
            <a:ext cx="3797300" cy="369332"/>
          </a:xfrm>
          <a:prstGeom prst="rect">
            <a:avLst/>
          </a:prstGeom>
          <a:noFill/>
        </p:spPr>
        <p:txBody>
          <a:bodyPr vert="horz" wrap="square" anchor="t">
            <a:spAutoFit/>
          </a:bodyPr>
          <a:lstStyle/>
          <a:p>
            <a:pPr algn="l">
              <a:buNone/>
            </a:pPr>
            <a:r>
              <a:rPr b="1">
                <a:solidFill>
                  <a:srgbClr val="33444B"/>
                </a:solidFill>
              </a:rPr>
              <a:t>RHTP-funded initiatives</a:t>
            </a:r>
          </a:p>
        </p:txBody>
      </p:sp>
      <p:sp>
        <p:nvSpPr>
          <p:cNvPr id="15" name="TextBox 14">
            <a:extLst>
              <a:ext uri="{FF2B5EF4-FFF2-40B4-BE49-F238E27FC236}">
                <a16:creationId xmlns:a16="http://schemas.microsoft.com/office/drawing/2014/main" id="{DDC0B81D-2358-A04A-9568-5ECCBB032C5E}"/>
              </a:ext>
            </a:extLst>
          </p:cNvPr>
          <p:cNvSpPr>
            <a:spLocks noGrp="1"/>
          </p:cNvSpPr>
          <p:nvPr/>
        </p:nvSpPr>
        <p:spPr>
          <a:xfrm>
            <a:off x="7048500" y="2703705"/>
            <a:ext cx="3616650" cy="1445693"/>
          </a:xfrm>
          <a:prstGeom prst="rect">
            <a:avLst/>
          </a:prstGeom>
          <a:noFill/>
        </p:spPr>
        <p:txBody>
          <a:bodyPr vert="horz" wrap="square" anchor="t">
            <a:noAutofit/>
          </a:bodyPr>
          <a:lstStyle/>
          <a:p>
            <a:pPr algn="l">
              <a:buNone/>
            </a:pPr>
            <a:r>
              <a:rPr>
                <a:solidFill>
                  <a:srgbClr val="33444B"/>
                </a:solidFill>
              </a:rPr>
              <a:t>RHTP initiatives can support access points, remote care, data exchange, workforce capacity, and care coordination.</a:t>
            </a:r>
          </a:p>
        </p:txBody>
      </p:sp>
      <p:sp>
        <p:nvSpPr>
          <p:cNvPr id="17" name="Rectangle 16">
            <a:extLst>
              <a:ext uri="{FF2B5EF4-FFF2-40B4-BE49-F238E27FC236}">
                <a16:creationId xmlns:a16="http://schemas.microsoft.com/office/drawing/2014/main" id="{7EC5928B-4038-C246-BC6E-D7C4BC13D2F5}"/>
              </a:ext>
            </a:extLst>
          </p:cNvPr>
          <p:cNvSpPr>
            <a:spLocks noGrp="1"/>
          </p:cNvSpPr>
          <p:nvPr/>
        </p:nvSpPr>
        <p:spPr>
          <a:xfrm>
            <a:off x="889000" y="4921251"/>
            <a:ext cx="10033000" cy="1041400"/>
          </a:xfrm>
          <a:prstGeom prst="rect">
            <a:avLst/>
          </a:prstGeom>
          <a:solidFill>
            <a:srgbClr val="FFFFFF"/>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18" name="Rectangle 17">
            <a:extLst>
              <a:ext uri="{FF2B5EF4-FFF2-40B4-BE49-F238E27FC236}">
                <a16:creationId xmlns:a16="http://schemas.microsoft.com/office/drawing/2014/main" id="{157FC7AE-E14F-7442-9558-563E1819328E}"/>
              </a:ext>
            </a:extLst>
          </p:cNvPr>
          <p:cNvSpPr>
            <a:spLocks noGrp="1"/>
          </p:cNvSpPr>
          <p:nvPr/>
        </p:nvSpPr>
        <p:spPr>
          <a:xfrm>
            <a:off x="812800" y="4921251"/>
            <a:ext cx="76200" cy="1041400"/>
          </a:xfrm>
          <a:prstGeom prst="rect">
            <a:avLst/>
          </a:prstGeom>
          <a:solidFill>
            <a:srgbClr val="7CC4E8"/>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9" name="TextBox 18">
            <a:extLst>
              <a:ext uri="{FF2B5EF4-FFF2-40B4-BE49-F238E27FC236}">
                <a16:creationId xmlns:a16="http://schemas.microsoft.com/office/drawing/2014/main" id="{CDA6F47D-1864-7541-A40D-573A4CE38B05}"/>
              </a:ext>
            </a:extLst>
          </p:cNvPr>
          <p:cNvSpPr>
            <a:spLocks noGrp="1"/>
          </p:cNvSpPr>
          <p:nvPr/>
        </p:nvSpPr>
        <p:spPr>
          <a:xfrm>
            <a:off x="1244600" y="5018435"/>
            <a:ext cx="1905000" cy="307777"/>
          </a:xfrm>
          <a:prstGeom prst="rect">
            <a:avLst/>
          </a:prstGeom>
          <a:noFill/>
        </p:spPr>
        <p:txBody>
          <a:bodyPr vert="horz" wrap="square" anchor="t">
            <a:spAutoFit/>
          </a:bodyPr>
          <a:lstStyle/>
          <a:p>
            <a:pPr algn="l">
              <a:buNone/>
            </a:pPr>
            <a:r>
              <a:rPr sz="1400" b="1">
                <a:solidFill>
                  <a:srgbClr val="6F7B80"/>
                </a:solidFill>
              </a:rPr>
              <a:t>OPPORTUNITY</a:t>
            </a:r>
          </a:p>
        </p:txBody>
      </p:sp>
      <p:sp>
        <p:nvSpPr>
          <p:cNvPr id="20" name="TextBox 19">
            <a:extLst>
              <a:ext uri="{FF2B5EF4-FFF2-40B4-BE49-F238E27FC236}">
                <a16:creationId xmlns:a16="http://schemas.microsoft.com/office/drawing/2014/main" id="{A5E89DB1-8E90-CA41-B0BD-436EA681BF7D}"/>
              </a:ext>
            </a:extLst>
          </p:cNvPr>
          <p:cNvSpPr>
            <a:spLocks noGrp="1"/>
          </p:cNvSpPr>
          <p:nvPr/>
        </p:nvSpPr>
        <p:spPr>
          <a:xfrm>
            <a:off x="1244600" y="5270777"/>
            <a:ext cx="9496750" cy="646331"/>
          </a:xfrm>
          <a:prstGeom prst="rect">
            <a:avLst/>
          </a:prstGeom>
          <a:noFill/>
        </p:spPr>
        <p:txBody>
          <a:bodyPr vert="horz" wrap="square" anchor="t">
            <a:spAutoFit/>
          </a:bodyPr>
          <a:lstStyle/>
          <a:p>
            <a:pPr algn="l">
              <a:buNone/>
            </a:pPr>
            <a:r>
              <a:rPr b="1">
                <a:solidFill>
                  <a:srgbClr val="33444B"/>
                </a:solidFill>
              </a:rPr>
              <a:t>Connect these efforts into hybrid pathways that complete care, rather than just increasing virtual encounters.</a:t>
            </a:r>
          </a:p>
        </p:txBody>
      </p:sp>
      <p:sp>
        <p:nvSpPr>
          <p:cNvPr id="21" name="TextBox 20">
            <a:extLst>
              <a:ext uri="{FF2B5EF4-FFF2-40B4-BE49-F238E27FC236}">
                <a16:creationId xmlns:a16="http://schemas.microsoft.com/office/drawing/2014/main" id="{14493E7B-45C6-A642-8036-EC22EA84CC78}"/>
              </a:ext>
            </a:extLst>
          </p:cNvPr>
          <p:cNvSpPr>
            <a:spLocks noGrp="1"/>
          </p:cNvSpPr>
          <p:nvPr/>
        </p:nvSpPr>
        <p:spPr>
          <a:xfrm>
            <a:off x="5648650" y="3012608"/>
            <a:ext cx="228600" cy="461665"/>
          </a:xfrm>
          <a:prstGeom prst="rect">
            <a:avLst/>
          </a:prstGeom>
          <a:noFill/>
        </p:spPr>
        <p:txBody>
          <a:bodyPr vert="horz" wrap="square" anchor="t">
            <a:spAutoFit/>
          </a:bodyPr>
          <a:lstStyle/>
          <a:p>
            <a:pPr algn="l">
              <a:buNone/>
            </a:pPr>
            <a:r>
              <a:rPr sz="2400" b="1">
                <a:solidFill>
                  <a:srgbClr val="7CC4E8"/>
                </a:solidFill>
              </a:rPr>
              <a:t>+</a:t>
            </a:r>
          </a:p>
        </p:txBody>
      </p:sp>
    </p:spTree>
    <p:extLst>
      <p:ext uri="{BB962C8B-B14F-4D97-AF65-F5344CB8AC3E}">
        <p14:creationId xmlns:p14="http://schemas.microsoft.com/office/powerpoint/2010/main" val="3355374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25ABD5-C70A-A07B-678D-73002413024D}"/>
              </a:ext>
            </a:extLst>
          </p:cNvPr>
          <p:cNvSpPr>
            <a:spLocks noGrp="1"/>
          </p:cNvSpPr>
          <p:nvPr/>
        </p:nvSpPr>
        <p:spPr>
          <a:xfrm>
            <a:off x="1122829" y="1374429"/>
            <a:ext cx="8805194" cy="1253988"/>
          </a:xfrm>
          <a:prstGeom prst="rect">
            <a:avLst/>
          </a:prstGeom>
          <a:solidFill>
            <a:srgbClr val="EAF6FC"/>
          </a:solidFill>
          <a:ln w="9525">
            <a:solidFill>
              <a:srgbClr val="C9D7DE"/>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 name="TextBox 6">
            <a:extLst>
              <a:ext uri="{FF2B5EF4-FFF2-40B4-BE49-F238E27FC236}">
                <a16:creationId xmlns:a16="http://schemas.microsoft.com/office/drawing/2014/main" id="{BE260E02-F2FA-1745-BB17-F5231EE5A5A6}"/>
              </a:ext>
            </a:extLst>
          </p:cNvPr>
          <p:cNvSpPr>
            <a:spLocks noGrp="1"/>
          </p:cNvSpPr>
          <p:nvPr/>
        </p:nvSpPr>
        <p:spPr>
          <a:xfrm>
            <a:off x="1346688" y="1545844"/>
            <a:ext cx="8370908" cy="923330"/>
          </a:xfrm>
          <a:prstGeom prst="rect">
            <a:avLst/>
          </a:prstGeom>
          <a:noFill/>
        </p:spPr>
        <p:txBody>
          <a:bodyPr vert="horz" wrap="square" anchor="t">
            <a:spAutoFit/>
          </a:bodyPr>
          <a:lstStyle/>
          <a:p>
            <a:pPr algn="l">
              <a:buNone/>
            </a:pPr>
            <a:r>
              <a:rPr>
                <a:solidFill>
                  <a:srgbClr val="33444B"/>
                </a:solidFill>
              </a:rPr>
              <a:t>RHTP funding creates opportunities to use telehealth to move expertise, information, monitoring, and follow-up through rural care systems, rather than simply add a separate virtual product.</a:t>
            </a:r>
          </a:p>
        </p:txBody>
      </p:sp>
      <p:sp>
        <p:nvSpPr>
          <p:cNvPr id="8" name="Rectangle 7">
            <a:extLst>
              <a:ext uri="{FF2B5EF4-FFF2-40B4-BE49-F238E27FC236}">
                <a16:creationId xmlns:a16="http://schemas.microsoft.com/office/drawing/2014/main" id="{0308EC33-CFCF-A070-F67C-CF727D1CE43E}"/>
              </a:ext>
            </a:extLst>
          </p:cNvPr>
          <p:cNvSpPr>
            <a:spLocks noGrp="1"/>
          </p:cNvSpPr>
          <p:nvPr/>
        </p:nvSpPr>
        <p:spPr>
          <a:xfrm>
            <a:off x="1403577" y="3200082"/>
            <a:ext cx="45719" cy="2308294"/>
          </a:xfrm>
          <a:prstGeom prst="rect">
            <a:avLst/>
          </a:prstGeom>
          <a:solidFill>
            <a:srgbClr val="7CC4E8"/>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9" name="Rectangle 8">
            <a:extLst>
              <a:ext uri="{FF2B5EF4-FFF2-40B4-BE49-F238E27FC236}">
                <a16:creationId xmlns:a16="http://schemas.microsoft.com/office/drawing/2014/main" id="{FED081FD-55E1-0986-4795-50802EB0F0C6}"/>
              </a:ext>
            </a:extLst>
          </p:cNvPr>
          <p:cNvSpPr>
            <a:spLocks noGrp="1"/>
          </p:cNvSpPr>
          <p:nvPr/>
        </p:nvSpPr>
        <p:spPr>
          <a:xfrm>
            <a:off x="1670277" y="3179762"/>
            <a:ext cx="2489200" cy="2308296"/>
          </a:xfrm>
          <a:prstGeom prst="rect">
            <a:avLst/>
          </a:prstGeom>
          <a:solidFill>
            <a:srgbClr val="FFFFFF"/>
          </a:solidFill>
          <a:ln w="9525">
            <a:solidFill>
              <a:srgbClr val="C9D7DE"/>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0" name="Oval 9">
            <a:extLst>
              <a:ext uri="{FF2B5EF4-FFF2-40B4-BE49-F238E27FC236}">
                <a16:creationId xmlns:a16="http://schemas.microsoft.com/office/drawing/2014/main" id="{0F37BBDE-4735-D43C-0622-B12DDD40BE0F}"/>
              </a:ext>
            </a:extLst>
          </p:cNvPr>
          <p:cNvSpPr>
            <a:spLocks noGrp="1"/>
          </p:cNvSpPr>
          <p:nvPr/>
        </p:nvSpPr>
        <p:spPr>
          <a:xfrm>
            <a:off x="1848077" y="3331060"/>
            <a:ext cx="304800" cy="304800"/>
          </a:xfrm>
          <a:prstGeom prst="ellipse">
            <a:avLst/>
          </a:prstGeom>
          <a:solidFill>
            <a:srgbClr val="7CC4E8"/>
          </a:solidFill>
          <a:ln w="12700">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400" b="1">
                <a:solidFill>
                  <a:srgbClr val="FFFFFF"/>
                </a:solidFill>
              </a:rPr>
              <a:t>1</a:t>
            </a:r>
          </a:p>
        </p:txBody>
      </p:sp>
      <p:sp>
        <p:nvSpPr>
          <p:cNvPr id="11" name="TextBox 10">
            <a:extLst>
              <a:ext uri="{FF2B5EF4-FFF2-40B4-BE49-F238E27FC236}">
                <a16:creationId xmlns:a16="http://schemas.microsoft.com/office/drawing/2014/main" id="{921C0121-CCAD-DC94-C0B9-0C1E38BFF8F6}"/>
              </a:ext>
            </a:extLst>
          </p:cNvPr>
          <p:cNvSpPr>
            <a:spLocks noGrp="1"/>
          </p:cNvSpPr>
          <p:nvPr/>
        </p:nvSpPr>
        <p:spPr>
          <a:xfrm>
            <a:off x="2279877" y="3318360"/>
            <a:ext cx="1651000" cy="338554"/>
          </a:xfrm>
          <a:prstGeom prst="rect">
            <a:avLst/>
          </a:prstGeom>
          <a:noFill/>
        </p:spPr>
        <p:txBody>
          <a:bodyPr vert="horz" wrap="square" anchor="t">
            <a:spAutoFit/>
          </a:bodyPr>
          <a:lstStyle/>
          <a:p>
            <a:pPr algn="l">
              <a:buNone/>
            </a:pPr>
            <a:r>
              <a:rPr sz="1600" b="1">
                <a:solidFill>
                  <a:srgbClr val="33444B"/>
                </a:solidFill>
              </a:rPr>
              <a:t>Policy</a:t>
            </a:r>
          </a:p>
        </p:txBody>
      </p:sp>
      <p:sp>
        <p:nvSpPr>
          <p:cNvPr id="12" name="TextBox 11">
            <a:extLst>
              <a:ext uri="{FF2B5EF4-FFF2-40B4-BE49-F238E27FC236}">
                <a16:creationId xmlns:a16="http://schemas.microsoft.com/office/drawing/2014/main" id="{F1A69717-94D9-B53A-BD5F-85E83C2B5D3B}"/>
              </a:ext>
            </a:extLst>
          </p:cNvPr>
          <p:cNvSpPr>
            <a:spLocks noGrp="1"/>
          </p:cNvSpPr>
          <p:nvPr/>
        </p:nvSpPr>
        <p:spPr>
          <a:xfrm>
            <a:off x="1848077" y="3736907"/>
            <a:ext cx="2108200" cy="1579736"/>
          </a:xfrm>
          <a:prstGeom prst="rect">
            <a:avLst/>
          </a:prstGeom>
          <a:noFill/>
        </p:spPr>
        <p:txBody>
          <a:bodyPr vert="horz" wrap="square" anchor="t">
            <a:noAutofit/>
          </a:bodyPr>
          <a:lstStyle/>
          <a:p>
            <a:pPr algn="l">
              <a:buNone/>
            </a:pPr>
            <a:r>
              <a:rPr sz="1600">
                <a:solidFill>
                  <a:srgbClr val="33444B"/>
                </a:solidFill>
              </a:rPr>
              <a:t>States can align rural access, prevention, workforce, care models, and technology infrastructure.</a:t>
            </a:r>
          </a:p>
        </p:txBody>
      </p:sp>
      <p:sp>
        <p:nvSpPr>
          <p:cNvPr id="13" name="Rectangle 12">
            <a:extLst>
              <a:ext uri="{FF2B5EF4-FFF2-40B4-BE49-F238E27FC236}">
                <a16:creationId xmlns:a16="http://schemas.microsoft.com/office/drawing/2014/main" id="{CFE6FBE9-3370-7FBA-AF10-288DFE5C5269}"/>
              </a:ext>
            </a:extLst>
          </p:cNvPr>
          <p:cNvSpPr>
            <a:spLocks noGrp="1"/>
          </p:cNvSpPr>
          <p:nvPr/>
        </p:nvSpPr>
        <p:spPr>
          <a:xfrm>
            <a:off x="4375377" y="3179761"/>
            <a:ext cx="2489200" cy="2308295"/>
          </a:xfrm>
          <a:prstGeom prst="rect">
            <a:avLst/>
          </a:prstGeom>
          <a:solidFill>
            <a:srgbClr val="F4FAFD"/>
          </a:solidFill>
          <a:ln w="9525">
            <a:solidFill>
              <a:srgbClr val="C9D7DE"/>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4" name="Oval 13">
            <a:extLst>
              <a:ext uri="{FF2B5EF4-FFF2-40B4-BE49-F238E27FC236}">
                <a16:creationId xmlns:a16="http://schemas.microsoft.com/office/drawing/2014/main" id="{06F97E9C-CE28-F226-6269-C514F99E5C09}"/>
              </a:ext>
            </a:extLst>
          </p:cNvPr>
          <p:cNvSpPr>
            <a:spLocks noGrp="1"/>
          </p:cNvSpPr>
          <p:nvPr/>
        </p:nvSpPr>
        <p:spPr>
          <a:xfrm>
            <a:off x="4553177" y="3331060"/>
            <a:ext cx="304800" cy="304800"/>
          </a:xfrm>
          <a:prstGeom prst="ellipse">
            <a:avLst/>
          </a:prstGeom>
          <a:solidFill>
            <a:srgbClr val="FFFFFF"/>
          </a:solidFill>
          <a:ln w="12700">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400" b="1">
                <a:solidFill>
                  <a:srgbClr val="33444B"/>
                </a:solidFill>
              </a:rPr>
              <a:t>2</a:t>
            </a:r>
          </a:p>
        </p:txBody>
      </p:sp>
      <p:sp>
        <p:nvSpPr>
          <p:cNvPr id="15" name="TextBox 14">
            <a:extLst>
              <a:ext uri="{FF2B5EF4-FFF2-40B4-BE49-F238E27FC236}">
                <a16:creationId xmlns:a16="http://schemas.microsoft.com/office/drawing/2014/main" id="{63F45B5B-55AA-706C-FD5A-41F37CBC3E93}"/>
              </a:ext>
            </a:extLst>
          </p:cNvPr>
          <p:cNvSpPr>
            <a:spLocks noGrp="1"/>
          </p:cNvSpPr>
          <p:nvPr/>
        </p:nvSpPr>
        <p:spPr>
          <a:xfrm>
            <a:off x="4984977" y="3318360"/>
            <a:ext cx="1651000" cy="338554"/>
          </a:xfrm>
          <a:prstGeom prst="rect">
            <a:avLst/>
          </a:prstGeom>
          <a:noFill/>
        </p:spPr>
        <p:txBody>
          <a:bodyPr vert="horz" wrap="square" anchor="t">
            <a:spAutoFit/>
          </a:bodyPr>
          <a:lstStyle/>
          <a:p>
            <a:pPr algn="l">
              <a:buNone/>
            </a:pPr>
            <a:r>
              <a:rPr sz="1600" b="1">
                <a:solidFill>
                  <a:srgbClr val="33444B"/>
                </a:solidFill>
              </a:rPr>
              <a:t>Design</a:t>
            </a:r>
          </a:p>
        </p:txBody>
      </p:sp>
      <p:sp>
        <p:nvSpPr>
          <p:cNvPr id="16" name="TextBox 15">
            <a:extLst>
              <a:ext uri="{FF2B5EF4-FFF2-40B4-BE49-F238E27FC236}">
                <a16:creationId xmlns:a16="http://schemas.microsoft.com/office/drawing/2014/main" id="{6C929CEA-1339-038B-E73C-B30C985F688D}"/>
              </a:ext>
            </a:extLst>
          </p:cNvPr>
          <p:cNvSpPr>
            <a:spLocks noGrp="1"/>
          </p:cNvSpPr>
          <p:nvPr/>
        </p:nvSpPr>
        <p:spPr>
          <a:xfrm>
            <a:off x="4553177" y="3736907"/>
            <a:ext cx="2108200" cy="1579736"/>
          </a:xfrm>
          <a:prstGeom prst="rect">
            <a:avLst/>
          </a:prstGeom>
          <a:noFill/>
        </p:spPr>
        <p:txBody>
          <a:bodyPr vert="horz" wrap="square" anchor="t">
            <a:noAutofit/>
          </a:bodyPr>
          <a:lstStyle/>
          <a:p>
            <a:pPr algn="l">
              <a:buNone/>
            </a:pPr>
            <a:r>
              <a:rPr sz="1600">
                <a:solidFill>
                  <a:srgbClr val="33444B"/>
                </a:solidFill>
              </a:rPr>
              <a:t>Telehealth is more effective when embedded in local delivery systems, not bolted on as a separate service line.</a:t>
            </a:r>
          </a:p>
        </p:txBody>
      </p:sp>
      <p:sp>
        <p:nvSpPr>
          <p:cNvPr id="17" name="Rectangle 16">
            <a:extLst>
              <a:ext uri="{FF2B5EF4-FFF2-40B4-BE49-F238E27FC236}">
                <a16:creationId xmlns:a16="http://schemas.microsoft.com/office/drawing/2014/main" id="{C3D32049-37FB-060D-00AD-5CA240C6A625}"/>
              </a:ext>
            </a:extLst>
          </p:cNvPr>
          <p:cNvSpPr>
            <a:spLocks noGrp="1"/>
          </p:cNvSpPr>
          <p:nvPr/>
        </p:nvSpPr>
        <p:spPr>
          <a:xfrm>
            <a:off x="7080477" y="3179762"/>
            <a:ext cx="2489200" cy="2308294"/>
          </a:xfrm>
          <a:prstGeom prst="rect">
            <a:avLst/>
          </a:prstGeom>
          <a:solidFill>
            <a:srgbClr val="F4FAFD"/>
          </a:solidFill>
          <a:ln w="9525">
            <a:solidFill>
              <a:srgbClr val="C9D7DE"/>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18" name="Oval 17">
            <a:extLst>
              <a:ext uri="{FF2B5EF4-FFF2-40B4-BE49-F238E27FC236}">
                <a16:creationId xmlns:a16="http://schemas.microsoft.com/office/drawing/2014/main" id="{AD9AA2BD-E89D-4D52-4BE4-BF1E74D0C880}"/>
              </a:ext>
            </a:extLst>
          </p:cNvPr>
          <p:cNvSpPr>
            <a:spLocks noGrp="1"/>
          </p:cNvSpPr>
          <p:nvPr/>
        </p:nvSpPr>
        <p:spPr>
          <a:xfrm>
            <a:off x="7258277" y="3331060"/>
            <a:ext cx="304800" cy="304800"/>
          </a:xfrm>
          <a:prstGeom prst="ellipse">
            <a:avLst/>
          </a:prstGeom>
          <a:solidFill>
            <a:srgbClr val="FFFFFF"/>
          </a:solidFill>
          <a:ln w="12700">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400" b="1">
                <a:solidFill>
                  <a:srgbClr val="33444B"/>
                </a:solidFill>
              </a:rPr>
              <a:t>3</a:t>
            </a:r>
          </a:p>
        </p:txBody>
      </p:sp>
      <p:sp>
        <p:nvSpPr>
          <p:cNvPr id="19" name="TextBox 18">
            <a:extLst>
              <a:ext uri="{FF2B5EF4-FFF2-40B4-BE49-F238E27FC236}">
                <a16:creationId xmlns:a16="http://schemas.microsoft.com/office/drawing/2014/main" id="{4A091DD3-7B98-CC0D-0DA6-E15922338CD1}"/>
              </a:ext>
            </a:extLst>
          </p:cNvPr>
          <p:cNvSpPr>
            <a:spLocks noGrp="1"/>
          </p:cNvSpPr>
          <p:nvPr/>
        </p:nvSpPr>
        <p:spPr>
          <a:xfrm>
            <a:off x="7690077" y="3318360"/>
            <a:ext cx="1651000" cy="338554"/>
          </a:xfrm>
          <a:prstGeom prst="rect">
            <a:avLst/>
          </a:prstGeom>
          <a:noFill/>
        </p:spPr>
        <p:txBody>
          <a:bodyPr vert="horz" wrap="square" anchor="t">
            <a:spAutoFit/>
          </a:bodyPr>
          <a:lstStyle/>
          <a:p>
            <a:pPr algn="l">
              <a:buNone/>
            </a:pPr>
            <a:r>
              <a:rPr sz="1600" b="1">
                <a:solidFill>
                  <a:srgbClr val="33444B"/>
                </a:solidFill>
              </a:rPr>
              <a:t>Pediatric care</a:t>
            </a:r>
          </a:p>
        </p:txBody>
      </p:sp>
      <p:sp>
        <p:nvSpPr>
          <p:cNvPr id="20" name="TextBox 19">
            <a:extLst>
              <a:ext uri="{FF2B5EF4-FFF2-40B4-BE49-F238E27FC236}">
                <a16:creationId xmlns:a16="http://schemas.microsoft.com/office/drawing/2014/main" id="{2E69EE6E-8DB7-32BC-256B-C14E8345B030}"/>
              </a:ext>
            </a:extLst>
          </p:cNvPr>
          <p:cNvSpPr>
            <a:spLocks noGrp="1"/>
          </p:cNvSpPr>
          <p:nvPr/>
        </p:nvSpPr>
        <p:spPr>
          <a:xfrm>
            <a:off x="7258277" y="3736907"/>
            <a:ext cx="2108200" cy="1579736"/>
          </a:xfrm>
          <a:prstGeom prst="rect">
            <a:avLst/>
          </a:prstGeom>
          <a:noFill/>
        </p:spPr>
        <p:txBody>
          <a:bodyPr vert="horz" wrap="square" anchor="t">
            <a:noAutofit/>
          </a:bodyPr>
          <a:lstStyle/>
          <a:p>
            <a:pPr algn="l">
              <a:buNone/>
            </a:pPr>
            <a:r>
              <a:rPr sz="1600">
                <a:solidFill>
                  <a:srgbClr val="33444B"/>
                </a:solidFill>
              </a:rPr>
              <a:t>Virtual and in-person care must connect to complete screening, vaccination, testing, referral, and follow-up.</a:t>
            </a:r>
          </a:p>
        </p:txBody>
      </p:sp>
      <p:sp>
        <p:nvSpPr>
          <p:cNvPr id="32" name="Title 31">
            <a:extLst>
              <a:ext uri="{FF2B5EF4-FFF2-40B4-BE49-F238E27FC236}">
                <a16:creationId xmlns:a16="http://schemas.microsoft.com/office/drawing/2014/main" id="{35A5EA8F-D92E-19A0-4102-6C26CC4E0CFB}"/>
              </a:ext>
            </a:extLst>
          </p:cNvPr>
          <p:cNvSpPr>
            <a:spLocks noGrp="1"/>
          </p:cNvSpPr>
          <p:nvPr>
            <p:ph type="title"/>
          </p:nvPr>
        </p:nvSpPr>
        <p:spPr/>
        <p:txBody>
          <a:bodyPr/>
          <a:lstStyle/>
          <a:p>
            <a:r>
              <a:t>Telehealth in an RHTP-Supported Delivery System</a:t>
            </a:r>
          </a:p>
        </p:txBody>
      </p:sp>
      <p:sp>
        <p:nvSpPr>
          <p:cNvPr id="33" name="Slide Number Placeholder"/>
          <p:cNvSpPr>
            <a:spLocks noGrp="1"/>
          </p:cNvSpPr>
          <p:nvPr>
            <p:ph type="sldNum" idx="4294967295"/>
          </p:nvPr>
        </p:nvSpPr>
        <p:spPr>
          <a:xfrm>
            <a:off x="11091472" y="6451599"/>
            <a:ext cx="914400" cy="203200"/>
          </a:xfrm>
          <a:prstGeom prst="rect">
            <a:avLst/>
          </a:prstGeom>
        </p:spPr>
        <p:txBody>
          <a:bodyPr/>
          <a:lstStyle/>
          <a:p>
            <a:pPr algn="ctr"/>
            <a:fld id="{088107B8-B73D-F0EE-60CA-BAA49D804957}" type="slidenum">
              <a:rPr lang="en-US" sz="1100" dirty="0"/>
              <a:pPr algn="ctr"/>
              <a:t>14</a:t>
            </a:fld>
            <a:endParaRPr lang="en-US" sz="1100"/>
          </a:p>
        </p:txBody>
      </p:sp>
    </p:spTree>
    <p:extLst>
      <p:ext uri="{BB962C8B-B14F-4D97-AF65-F5344CB8AC3E}">
        <p14:creationId xmlns:p14="http://schemas.microsoft.com/office/powerpoint/2010/main" val="3954422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lean title Lato">
            <a:extLst>
              <a:ext uri="{FF2B5EF4-FFF2-40B4-BE49-F238E27FC236}">
                <a16:creationId xmlns:a16="http://schemas.microsoft.com/office/drawing/2014/main" id="{D083688F-F1E9-0444-90A5-0324D067FF7B}"/>
              </a:ext>
            </a:extLst>
          </p:cNvPr>
          <p:cNvSpPr>
            <a:spLocks noGrp="1"/>
          </p:cNvSpPr>
          <p:nvPr/>
        </p:nvSpPr>
        <p:spPr>
          <a:xfrm>
            <a:off x="660400" y="406400"/>
            <a:ext cx="8382000" cy="482600"/>
          </a:xfrm>
          <a:prstGeom prst="rect">
            <a:avLst/>
          </a:prstGeom>
          <a:noFill/>
        </p:spPr>
        <p:txBody>
          <a:bodyPr vert="horz" wrap="square" anchor="t">
            <a:normAutofit/>
          </a:bodyPr>
          <a:lstStyle/>
          <a:p>
            <a:pPr algn="l">
              <a:buNone/>
            </a:pPr>
            <a:r>
              <a:rPr sz="2400" b="1">
                <a:solidFill>
                  <a:srgbClr val="2E3F46"/>
                </a:solidFill>
                <a:latin typeface="Lato"/>
                <a:ea typeface="Lato"/>
                <a:cs typeface="Lato"/>
              </a:rPr>
              <a:t>What Telehealth Connects</a:t>
            </a:r>
          </a:p>
        </p:txBody>
      </p:sp>
      <p:sp>
        <p:nvSpPr>
          <p:cNvPr id="74" name="Telehealth connection panel 1">
            <a:extLst>
              <a:ext uri="{FF2B5EF4-FFF2-40B4-BE49-F238E27FC236}">
                <a16:creationId xmlns:a16="http://schemas.microsoft.com/office/drawing/2014/main" id="{FB2D516B-5E49-CB47-A25B-14E79995E28F}"/>
              </a:ext>
            </a:extLst>
          </p:cNvPr>
          <p:cNvSpPr>
            <a:spLocks noGrp="1"/>
          </p:cNvSpPr>
          <p:nvPr/>
        </p:nvSpPr>
        <p:spPr>
          <a:xfrm>
            <a:off x="863600" y="1172706"/>
            <a:ext cx="10058400" cy="914400"/>
          </a:xfrm>
          <a:prstGeom prst="rect">
            <a:avLst/>
          </a:prstGeom>
          <a:solidFill>
            <a:srgbClr val="F3F9FD"/>
          </a:solidFill>
          <a:ln w="8255">
            <a:solidFill>
              <a:srgbClr val="CFE3F0"/>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73" name="Telehealth connector rail">
            <a:extLst>
              <a:ext uri="{FF2B5EF4-FFF2-40B4-BE49-F238E27FC236}">
                <a16:creationId xmlns:a16="http://schemas.microsoft.com/office/drawing/2014/main" id="{A7E75DCC-22DB-DC42-93D7-D7CA458AE9D5}"/>
              </a:ext>
            </a:extLst>
          </p:cNvPr>
          <p:cNvSpPr>
            <a:spLocks noGrp="1"/>
          </p:cNvSpPr>
          <p:nvPr/>
        </p:nvSpPr>
        <p:spPr>
          <a:xfrm>
            <a:off x="723900" y="1287006"/>
            <a:ext cx="50800" cy="4699000"/>
          </a:xfrm>
          <a:prstGeom prst="rect">
            <a:avLst/>
          </a:prstGeom>
          <a:solidFill>
            <a:srgbClr val="1B75BB"/>
          </a:solidFill>
          <a:ln w="8255">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5" name="Telehealth connection marker 1">
            <a:extLst>
              <a:ext uri="{FF2B5EF4-FFF2-40B4-BE49-F238E27FC236}">
                <a16:creationId xmlns:a16="http://schemas.microsoft.com/office/drawing/2014/main" id="{EF32F691-593E-0F4E-B702-4BFAD0DC87BE}"/>
              </a:ext>
            </a:extLst>
          </p:cNvPr>
          <p:cNvSpPr>
            <a:spLocks noGrp="1"/>
          </p:cNvSpPr>
          <p:nvPr/>
        </p:nvSpPr>
        <p:spPr>
          <a:xfrm>
            <a:off x="596900" y="1515606"/>
            <a:ext cx="228600" cy="228600"/>
          </a:xfrm>
          <a:prstGeom prst="ellipse">
            <a:avLst/>
          </a:prstGeom>
          <a:solidFill>
            <a:srgbClr val="FFFFFF"/>
          </a:solidFill>
          <a:ln w="15240">
            <a:solidFill>
              <a:srgbClr val="1B75BB"/>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8" name="Telehealth connection panel 2">
            <a:extLst>
              <a:ext uri="{FF2B5EF4-FFF2-40B4-BE49-F238E27FC236}">
                <a16:creationId xmlns:a16="http://schemas.microsoft.com/office/drawing/2014/main" id="{F0F80F85-3E95-294E-B615-7CC1C0F9E066}"/>
              </a:ext>
            </a:extLst>
          </p:cNvPr>
          <p:cNvSpPr>
            <a:spLocks noGrp="1"/>
          </p:cNvSpPr>
          <p:nvPr/>
        </p:nvSpPr>
        <p:spPr>
          <a:xfrm>
            <a:off x="863600" y="2176006"/>
            <a:ext cx="10058400" cy="914400"/>
          </a:xfrm>
          <a:prstGeom prst="rect">
            <a:avLst/>
          </a:prstGeom>
          <a:solidFill>
            <a:srgbClr val="F3F9FD"/>
          </a:solidFill>
          <a:ln w="8255">
            <a:solidFill>
              <a:srgbClr val="CFE3F0"/>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6" name="Telehealth connection label 1">
            <a:extLst>
              <a:ext uri="{FF2B5EF4-FFF2-40B4-BE49-F238E27FC236}">
                <a16:creationId xmlns:a16="http://schemas.microsoft.com/office/drawing/2014/main" id="{47995B93-CBB2-2341-A2CD-CA4685DBF63D}"/>
              </a:ext>
            </a:extLst>
          </p:cNvPr>
          <p:cNvSpPr>
            <a:spLocks noGrp="1"/>
          </p:cNvSpPr>
          <p:nvPr/>
        </p:nvSpPr>
        <p:spPr>
          <a:xfrm>
            <a:off x="1131518" y="1249602"/>
            <a:ext cx="9347200" cy="292100"/>
          </a:xfrm>
          <a:prstGeom prst="rect">
            <a:avLst/>
          </a:prstGeom>
          <a:noFill/>
        </p:spPr>
        <p:txBody>
          <a:bodyPr vert="horz" wrap="square" anchor="t">
            <a:noAutofit/>
          </a:bodyPr>
          <a:lstStyle/>
          <a:p>
            <a:pPr algn="l">
              <a:buNone/>
            </a:pPr>
            <a:r>
              <a:rPr b="1">
                <a:solidFill>
                  <a:srgbClr val="2E3F46"/>
                </a:solidFill>
                <a:latin typeface="Lato"/>
                <a:ea typeface="Lato"/>
                <a:cs typeface="Lato"/>
              </a:rPr>
              <a:t>Patient and family</a:t>
            </a:r>
          </a:p>
        </p:txBody>
      </p:sp>
      <p:sp>
        <p:nvSpPr>
          <p:cNvPr id="77" name="Telehealth connection body 1">
            <a:extLst>
              <a:ext uri="{FF2B5EF4-FFF2-40B4-BE49-F238E27FC236}">
                <a16:creationId xmlns:a16="http://schemas.microsoft.com/office/drawing/2014/main" id="{D69EAC47-5B9A-B042-A37D-EF24FF45DB55}"/>
              </a:ext>
            </a:extLst>
          </p:cNvPr>
          <p:cNvSpPr>
            <a:spLocks noGrp="1"/>
          </p:cNvSpPr>
          <p:nvPr/>
        </p:nvSpPr>
        <p:spPr>
          <a:xfrm>
            <a:off x="1131518" y="1567102"/>
            <a:ext cx="9347200" cy="393700"/>
          </a:xfrm>
          <a:prstGeom prst="rect">
            <a:avLst/>
          </a:prstGeom>
          <a:noFill/>
        </p:spPr>
        <p:txBody>
          <a:bodyPr vert="horz" wrap="square" anchor="t">
            <a:noAutofit/>
          </a:bodyPr>
          <a:lstStyle/>
          <a:p>
            <a:pPr algn="l">
              <a:buNone/>
            </a:pPr>
            <a:r>
              <a:rPr>
                <a:solidFill>
                  <a:srgbClr val="50646D"/>
                </a:solidFill>
                <a:latin typeface="Lato"/>
                <a:ea typeface="Lato"/>
                <a:cs typeface="Lato"/>
              </a:rPr>
              <a:t>transportation</a:t>
            </a:r>
            <a:r>
              <a:rPr sz="2000">
                <a:solidFill>
                  <a:srgbClr val="50646D"/>
                </a:solidFill>
                <a:latin typeface="Lato"/>
                <a:ea typeface="Lato"/>
                <a:cs typeface="Lato"/>
              </a:rPr>
              <a:t>, </a:t>
            </a:r>
            <a:r>
              <a:rPr>
                <a:solidFill>
                  <a:srgbClr val="50646D"/>
                </a:solidFill>
                <a:latin typeface="Lato"/>
                <a:ea typeface="Lato"/>
                <a:cs typeface="Lato"/>
              </a:rPr>
              <a:t>technology, medications, and follow-up needs</a:t>
            </a:r>
          </a:p>
        </p:txBody>
      </p:sp>
      <p:sp>
        <p:nvSpPr>
          <p:cNvPr id="79" name="Telehealth connection marker 2">
            <a:extLst>
              <a:ext uri="{FF2B5EF4-FFF2-40B4-BE49-F238E27FC236}">
                <a16:creationId xmlns:a16="http://schemas.microsoft.com/office/drawing/2014/main" id="{04F1AEA6-3942-BE42-81D4-988CDE8BB0F9}"/>
              </a:ext>
            </a:extLst>
          </p:cNvPr>
          <p:cNvSpPr>
            <a:spLocks noGrp="1"/>
          </p:cNvSpPr>
          <p:nvPr/>
        </p:nvSpPr>
        <p:spPr>
          <a:xfrm>
            <a:off x="596900" y="2518906"/>
            <a:ext cx="228600" cy="228600"/>
          </a:xfrm>
          <a:prstGeom prst="ellipse">
            <a:avLst/>
          </a:prstGeom>
          <a:solidFill>
            <a:srgbClr val="FFFFFF"/>
          </a:solidFill>
          <a:ln w="15240">
            <a:solidFill>
              <a:srgbClr val="1B75BB"/>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2" name="Telehealth connection panel 3">
            <a:extLst>
              <a:ext uri="{FF2B5EF4-FFF2-40B4-BE49-F238E27FC236}">
                <a16:creationId xmlns:a16="http://schemas.microsoft.com/office/drawing/2014/main" id="{00E63009-8DDF-154F-B461-EC8A3009F352}"/>
              </a:ext>
            </a:extLst>
          </p:cNvPr>
          <p:cNvSpPr>
            <a:spLocks noGrp="1"/>
          </p:cNvSpPr>
          <p:nvPr/>
        </p:nvSpPr>
        <p:spPr>
          <a:xfrm>
            <a:off x="863600" y="3179306"/>
            <a:ext cx="10058400" cy="914400"/>
          </a:xfrm>
          <a:prstGeom prst="rect">
            <a:avLst/>
          </a:prstGeom>
          <a:solidFill>
            <a:srgbClr val="F3F9FD"/>
          </a:solidFill>
          <a:ln w="8255">
            <a:solidFill>
              <a:srgbClr val="CFE3F0"/>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0" name="Telehealth connection label 2">
            <a:extLst>
              <a:ext uri="{FF2B5EF4-FFF2-40B4-BE49-F238E27FC236}">
                <a16:creationId xmlns:a16="http://schemas.microsoft.com/office/drawing/2014/main" id="{6E10E3AF-4BA5-7C41-B927-B34B64896EE1}"/>
              </a:ext>
            </a:extLst>
          </p:cNvPr>
          <p:cNvSpPr>
            <a:spLocks noGrp="1"/>
          </p:cNvSpPr>
          <p:nvPr/>
        </p:nvSpPr>
        <p:spPr>
          <a:xfrm>
            <a:off x="1131518" y="2303006"/>
            <a:ext cx="9791700" cy="292100"/>
          </a:xfrm>
          <a:prstGeom prst="rect">
            <a:avLst/>
          </a:prstGeom>
          <a:noFill/>
        </p:spPr>
        <p:txBody>
          <a:bodyPr vert="horz" wrap="square" anchor="t">
            <a:noAutofit/>
          </a:bodyPr>
          <a:lstStyle/>
          <a:p>
            <a:pPr algn="l">
              <a:buNone/>
            </a:pPr>
            <a:r>
              <a:rPr b="1">
                <a:solidFill>
                  <a:srgbClr val="2E3F46"/>
                </a:solidFill>
                <a:latin typeface="Lato"/>
                <a:ea typeface="Lato"/>
                <a:cs typeface="Lato"/>
              </a:rPr>
              <a:t>Local access point</a:t>
            </a:r>
          </a:p>
        </p:txBody>
      </p:sp>
      <p:sp>
        <p:nvSpPr>
          <p:cNvPr id="81" name="Telehealth connection body 2">
            <a:extLst>
              <a:ext uri="{FF2B5EF4-FFF2-40B4-BE49-F238E27FC236}">
                <a16:creationId xmlns:a16="http://schemas.microsoft.com/office/drawing/2014/main" id="{CF77A31F-2F87-DB4B-B245-5C13559B6ACE}"/>
              </a:ext>
            </a:extLst>
          </p:cNvPr>
          <p:cNvSpPr>
            <a:spLocks noGrp="1"/>
          </p:cNvSpPr>
          <p:nvPr/>
        </p:nvSpPr>
        <p:spPr>
          <a:xfrm>
            <a:off x="1131518" y="2620506"/>
            <a:ext cx="9791700" cy="393700"/>
          </a:xfrm>
          <a:prstGeom prst="rect">
            <a:avLst/>
          </a:prstGeom>
          <a:noFill/>
        </p:spPr>
        <p:txBody>
          <a:bodyPr vert="horz" wrap="square" anchor="t">
            <a:noAutofit/>
          </a:bodyPr>
          <a:lstStyle/>
          <a:p>
            <a:pPr algn="l">
              <a:buNone/>
            </a:pPr>
            <a:r>
              <a:rPr>
                <a:solidFill>
                  <a:srgbClr val="50646D"/>
                </a:solidFill>
                <a:latin typeface="Lato"/>
                <a:ea typeface="Lato"/>
                <a:cs typeface="Lato"/>
              </a:rPr>
              <a:t>clinic, school, hospital, public health site, mobile unit, pharmacy, or community hub</a:t>
            </a:r>
          </a:p>
        </p:txBody>
      </p:sp>
      <p:sp>
        <p:nvSpPr>
          <p:cNvPr id="83" name="Telehealth connection marker 3">
            <a:extLst>
              <a:ext uri="{FF2B5EF4-FFF2-40B4-BE49-F238E27FC236}">
                <a16:creationId xmlns:a16="http://schemas.microsoft.com/office/drawing/2014/main" id="{845EC8B6-BE39-CC4F-9926-99C8948E3F87}"/>
              </a:ext>
            </a:extLst>
          </p:cNvPr>
          <p:cNvSpPr>
            <a:spLocks noGrp="1"/>
          </p:cNvSpPr>
          <p:nvPr/>
        </p:nvSpPr>
        <p:spPr>
          <a:xfrm>
            <a:off x="596900" y="3522206"/>
            <a:ext cx="228600" cy="228600"/>
          </a:xfrm>
          <a:prstGeom prst="ellipse">
            <a:avLst/>
          </a:prstGeom>
          <a:solidFill>
            <a:srgbClr val="FFFFFF"/>
          </a:solidFill>
          <a:ln w="15240">
            <a:solidFill>
              <a:srgbClr val="1B75BB"/>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6" name="Telehealth connection panel 4">
            <a:extLst>
              <a:ext uri="{FF2B5EF4-FFF2-40B4-BE49-F238E27FC236}">
                <a16:creationId xmlns:a16="http://schemas.microsoft.com/office/drawing/2014/main" id="{9D5FA14F-3D2D-E04B-9FFC-48A340CD50A6}"/>
              </a:ext>
            </a:extLst>
          </p:cNvPr>
          <p:cNvSpPr>
            <a:spLocks noGrp="1"/>
          </p:cNvSpPr>
          <p:nvPr/>
        </p:nvSpPr>
        <p:spPr>
          <a:xfrm>
            <a:off x="863600" y="4182606"/>
            <a:ext cx="10058400" cy="914400"/>
          </a:xfrm>
          <a:prstGeom prst="rect">
            <a:avLst/>
          </a:prstGeom>
          <a:solidFill>
            <a:srgbClr val="F3F9FD"/>
          </a:solidFill>
          <a:ln w="8255">
            <a:solidFill>
              <a:srgbClr val="CFE3F0"/>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84" name="Telehealth connection label 3">
            <a:extLst>
              <a:ext uri="{FF2B5EF4-FFF2-40B4-BE49-F238E27FC236}">
                <a16:creationId xmlns:a16="http://schemas.microsoft.com/office/drawing/2014/main" id="{70CAD06D-DD15-7D41-A204-6C034579510B}"/>
              </a:ext>
            </a:extLst>
          </p:cNvPr>
          <p:cNvSpPr>
            <a:spLocks noGrp="1"/>
          </p:cNvSpPr>
          <p:nvPr/>
        </p:nvSpPr>
        <p:spPr>
          <a:xfrm>
            <a:off x="1131518" y="3306306"/>
            <a:ext cx="9347200" cy="292100"/>
          </a:xfrm>
          <a:prstGeom prst="rect">
            <a:avLst/>
          </a:prstGeom>
          <a:noFill/>
        </p:spPr>
        <p:txBody>
          <a:bodyPr vert="horz" wrap="square" anchor="t">
            <a:noAutofit/>
          </a:bodyPr>
          <a:lstStyle/>
          <a:p>
            <a:pPr algn="l">
              <a:buNone/>
            </a:pPr>
            <a:r>
              <a:rPr b="1">
                <a:solidFill>
                  <a:srgbClr val="2E3F46"/>
                </a:solidFill>
                <a:latin typeface="Lato"/>
                <a:ea typeface="Lato"/>
                <a:cs typeface="Lato"/>
              </a:rPr>
              <a:t>Regional clinical capacity</a:t>
            </a:r>
          </a:p>
        </p:txBody>
      </p:sp>
      <p:sp>
        <p:nvSpPr>
          <p:cNvPr id="85" name="Telehealth connection body 3">
            <a:extLst>
              <a:ext uri="{FF2B5EF4-FFF2-40B4-BE49-F238E27FC236}">
                <a16:creationId xmlns:a16="http://schemas.microsoft.com/office/drawing/2014/main" id="{31FC7316-57A8-0243-B09D-9C6BD8D9B0E0}"/>
              </a:ext>
            </a:extLst>
          </p:cNvPr>
          <p:cNvSpPr>
            <a:spLocks noGrp="1"/>
          </p:cNvSpPr>
          <p:nvPr/>
        </p:nvSpPr>
        <p:spPr>
          <a:xfrm>
            <a:off x="1131518" y="3623806"/>
            <a:ext cx="9347200" cy="393700"/>
          </a:xfrm>
          <a:prstGeom prst="rect">
            <a:avLst/>
          </a:prstGeom>
          <a:noFill/>
        </p:spPr>
        <p:txBody>
          <a:bodyPr vert="horz" wrap="square" anchor="t">
            <a:noAutofit/>
          </a:bodyPr>
          <a:lstStyle/>
          <a:p>
            <a:pPr algn="l">
              <a:buNone/>
            </a:pPr>
            <a:r>
              <a:rPr>
                <a:solidFill>
                  <a:srgbClr val="50646D"/>
                </a:solidFill>
                <a:latin typeface="Lato"/>
                <a:ea typeface="Lato"/>
                <a:cs typeface="Lato"/>
              </a:rPr>
              <a:t>specialists, behavioral health clinicians, pharmacists, nurses, and care managers</a:t>
            </a:r>
          </a:p>
        </p:txBody>
      </p:sp>
      <p:sp>
        <p:nvSpPr>
          <p:cNvPr id="87" name="Telehealth connection marker 4">
            <a:extLst>
              <a:ext uri="{FF2B5EF4-FFF2-40B4-BE49-F238E27FC236}">
                <a16:creationId xmlns:a16="http://schemas.microsoft.com/office/drawing/2014/main" id="{6793C88D-67F6-DE49-BE8F-632C814FEB35}"/>
              </a:ext>
            </a:extLst>
          </p:cNvPr>
          <p:cNvSpPr>
            <a:spLocks noGrp="1"/>
          </p:cNvSpPr>
          <p:nvPr/>
        </p:nvSpPr>
        <p:spPr>
          <a:xfrm>
            <a:off x="596900" y="4525506"/>
            <a:ext cx="228600" cy="228600"/>
          </a:xfrm>
          <a:prstGeom prst="ellipse">
            <a:avLst/>
          </a:prstGeom>
          <a:solidFill>
            <a:srgbClr val="FFFFFF"/>
          </a:solidFill>
          <a:ln w="15240">
            <a:solidFill>
              <a:srgbClr val="1B75BB"/>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90" name="Telehealth connection panel 5">
            <a:extLst>
              <a:ext uri="{FF2B5EF4-FFF2-40B4-BE49-F238E27FC236}">
                <a16:creationId xmlns:a16="http://schemas.microsoft.com/office/drawing/2014/main" id="{982E5DE5-3A91-F041-B3D7-52016C9AFFAF}"/>
              </a:ext>
            </a:extLst>
          </p:cNvPr>
          <p:cNvSpPr>
            <a:spLocks noGrp="1"/>
          </p:cNvSpPr>
          <p:nvPr/>
        </p:nvSpPr>
        <p:spPr>
          <a:xfrm>
            <a:off x="863600" y="5185906"/>
            <a:ext cx="10058400" cy="914400"/>
          </a:xfrm>
          <a:prstGeom prst="rect">
            <a:avLst/>
          </a:prstGeom>
          <a:solidFill>
            <a:srgbClr val="F3F9FD"/>
          </a:solidFill>
          <a:ln w="8255">
            <a:solidFill>
              <a:srgbClr val="CFE3F0"/>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88" name="Telehealth connection label 4">
            <a:extLst>
              <a:ext uri="{FF2B5EF4-FFF2-40B4-BE49-F238E27FC236}">
                <a16:creationId xmlns:a16="http://schemas.microsoft.com/office/drawing/2014/main" id="{E429E0C1-3D58-B044-BB80-159B9E1DAF54}"/>
              </a:ext>
            </a:extLst>
          </p:cNvPr>
          <p:cNvSpPr>
            <a:spLocks noGrp="1"/>
          </p:cNvSpPr>
          <p:nvPr/>
        </p:nvSpPr>
        <p:spPr>
          <a:xfrm>
            <a:off x="1131518" y="4309606"/>
            <a:ext cx="9347200" cy="292100"/>
          </a:xfrm>
          <a:prstGeom prst="rect">
            <a:avLst/>
          </a:prstGeom>
          <a:noFill/>
        </p:spPr>
        <p:txBody>
          <a:bodyPr vert="horz" wrap="square" anchor="t">
            <a:noAutofit/>
          </a:bodyPr>
          <a:lstStyle/>
          <a:p>
            <a:pPr algn="l">
              <a:buNone/>
            </a:pPr>
            <a:r>
              <a:rPr b="1">
                <a:solidFill>
                  <a:srgbClr val="2E3F46"/>
                </a:solidFill>
                <a:latin typeface="Lato"/>
                <a:ea typeface="Lato"/>
                <a:cs typeface="Lato"/>
              </a:rPr>
              <a:t>Shared information infrastructure</a:t>
            </a:r>
          </a:p>
        </p:txBody>
      </p:sp>
      <p:sp>
        <p:nvSpPr>
          <p:cNvPr id="89" name="Telehealth connection body 4">
            <a:extLst>
              <a:ext uri="{FF2B5EF4-FFF2-40B4-BE49-F238E27FC236}">
                <a16:creationId xmlns:a16="http://schemas.microsoft.com/office/drawing/2014/main" id="{A5BD34FF-7FDF-AB49-95FC-2C84C1211AB4}"/>
              </a:ext>
            </a:extLst>
          </p:cNvPr>
          <p:cNvSpPr>
            <a:spLocks noGrp="1"/>
          </p:cNvSpPr>
          <p:nvPr/>
        </p:nvSpPr>
        <p:spPr>
          <a:xfrm>
            <a:off x="1131517" y="4627106"/>
            <a:ext cx="9603287" cy="393700"/>
          </a:xfrm>
          <a:prstGeom prst="rect">
            <a:avLst/>
          </a:prstGeom>
          <a:noFill/>
        </p:spPr>
        <p:txBody>
          <a:bodyPr vert="horz" wrap="square" anchor="t">
            <a:noAutofit/>
          </a:bodyPr>
          <a:lstStyle/>
          <a:p>
            <a:pPr algn="l">
              <a:buNone/>
            </a:pPr>
            <a:r>
              <a:rPr sz="1600">
                <a:solidFill>
                  <a:srgbClr val="50646D"/>
                </a:solidFill>
                <a:latin typeface="Lato"/>
                <a:ea typeface="Lato"/>
                <a:cs typeface="Lato"/>
              </a:rPr>
              <a:t>electronic health records, health information exchange, registries, alerts, referrals, and shared care plans</a:t>
            </a:r>
          </a:p>
        </p:txBody>
      </p:sp>
      <p:sp>
        <p:nvSpPr>
          <p:cNvPr id="91" name="Telehealth connection marker 5">
            <a:extLst>
              <a:ext uri="{FF2B5EF4-FFF2-40B4-BE49-F238E27FC236}">
                <a16:creationId xmlns:a16="http://schemas.microsoft.com/office/drawing/2014/main" id="{37C487E3-CEA4-9D41-9200-1864D797C09A}"/>
              </a:ext>
            </a:extLst>
          </p:cNvPr>
          <p:cNvSpPr>
            <a:spLocks noGrp="1"/>
          </p:cNvSpPr>
          <p:nvPr/>
        </p:nvSpPr>
        <p:spPr>
          <a:xfrm>
            <a:off x="596900" y="5528806"/>
            <a:ext cx="228600" cy="228600"/>
          </a:xfrm>
          <a:prstGeom prst="ellipse">
            <a:avLst/>
          </a:prstGeom>
          <a:solidFill>
            <a:srgbClr val="FFFFFF"/>
          </a:solidFill>
          <a:ln w="15240">
            <a:solidFill>
              <a:srgbClr val="1B75BB"/>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92" name="Telehealth connection label 5">
            <a:extLst>
              <a:ext uri="{FF2B5EF4-FFF2-40B4-BE49-F238E27FC236}">
                <a16:creationId xmlns:a16="http://schemas.microsoft.com/office/drawing/2014/main" id="{797C4035-99C5-4745-A722-8667381C38D5}"/>
              </a:ext>
            </a:extLst>
          </p:cNvPr>
          <p:cNvSpPr>
            <a:spLocks noGrp="1"/>
          </p:cNvSpPr>
          <p:nvPr/>
        </p:nvSpPr>
        <p:spPr>
          <a:xfrm>
            <a:off x="1131518" y="5337958"/>
            <a:ext cx="9791700" cy="292100"/>
          </a:xfrm>
          <a:prstGeom prst="rect">
            <a:avLst/>
          </a:prstGeom>
          <a:noFill/>
        </p:spPr>
        <p:txBody>
          <a:bodyPr vert="horz" wrap="square" anchor="t">
            <a:noAutofit/>
          </a:bodyPr>
          <a:lstStyle/>
          <a:p>
            <a:pPr algn="l">
              <a:buNone/>
            </a:pPr>
            <a:r>
              <a:rPr b="1">
                <a:solidFill>
                  <a:srgbClr val="2E3F46"/>
                </a:solidFill>
                <a:latin typeface="Lato"/>
                <a:ea typeface="Lato"/>
                <a:cs typeface="Lato"/>
              </a:rPr>
              <a:t>Local completion and escalation</a:t>
            </a:r>
          </a:p>
        </p:txBody>
      </p:sp>
      <p:sp>
        <p:nvSpPr>
          <p:cNvPr id="93" name="Telehealth connection body 5">
            <a:extLst>
              <a:ext uri="{FF2B5EF4-FFF2-40B4-BE49-F238E27FC236}">
                <a16:creationId xmlns:a16="http://schemas.microsoft.com/office/drawing/2014/main" id="{28265344-BE97-E64C-A758-BA406D07A6B5}"/>
              </a:ext>
            </a:extLst>
          </p:cNvPr>
          <p:cNvSpPr>
            <a:spLocks noGrp="1"/>
          </p:cNvSpPr>
          <p:nvPr/>
        </p:nvSpPr>
        <p:spPr>
          <a:xfrm>
            <a:off x="1131518" y="5655458"/>
            <a:ext cx="9966542" cy="393700"/>
          </a:xfrm>
          <a:prstGeom prst="rect">
            <a:avLst/>
          </a:prstGeom>
          <a:noFill/>
        </p:spPr>
        <p:txBody>
          <a:bodyPr vert="horz" wrap="square" anchor="t">
            <a:noAutofit/>
          </a:bodyPr>
          <a:lstStyle/>
          <a:p>
            <a:pPr algn="l">
              <a:buNone/>
            </a:pPr>
            <a:r>
              <a:rPr sz="1600">
                <a:solidFill>
                  <a:srgbClr val="50646D"/>
                </a:solidFill>
                <a:latin typeface="Lato"/>
                <a:ea typeface="Lato"/>
                <a:cs typeface="Lato"/>
              </a:rPr>
              <a:t>examination, vaccines, laboratories, imaging, medication administration, emergency stabilization, and transfer</a:t>
            </a:r>
          </a:p>
        </p:txBody>
      </p:sp>
      <p:sp>
        <p:nvSpPr>
          <p:cNvPr id="94" name="Slide Number Placeholder"/>
          <p:cNvSpPr>
            <a:spLocks noGrp="1"/>
          </p:cNvSpPr>
          <p:nvPr>
            <p:ph type="sldNum" idx="4294967295"/>
          </p:nvPr>
        </p:nvSpPr>
        <p:spPr>
          <a:xfrm>
            <a:off x="10924822" y="6477000"/>
            <a:ext cx="914400" cy="203200"/>
          </a:xfrm>
          <a:prstGeom prst="rect">
            <a:avLst/>
          </a:prstGeom>
        </p:spPr>
        <p:txBody>
          <a:bodyPr/>
          <a:lstStyle/>
          <a:p>
            <a:pPr algn="r"/>
            <a:fld id="{A96E7746-797A-471D-FD59-BB92C7B3D791}" type="slidenum">
              <a:rPr lang="en-US" sz="1100" dirty="0"/>
              <a:t>15</a:t>
            </a:fld>
            <a:endParaRPr lang="en-US" sz="1100"/>
          </a:p>
        </p:txBody>
      </p:sp>
    </p:spTree>
    <p:extLst>
      <p:ext uri="{BB962C8B-B14F-4D97-AF65-F5344CB8AC3E}">
        <p14:creationId xmlns:p14="http://schemas.microsoft.com/office/powerpoint/2010/main" val="1176455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A7611-BD77-1E9E-5FC6-D1C747CFFD15}"/>
              </a:ext>
            </a:extLst>
          </p:cNvPr>
          <p:cNvSpPr>
            <a:spLocks noGrp="1"/>
          </p:cNvSpPr>
          <p:nvPr>
            <p:ph type="ctrTitle"/>
          </p:nvPr>
        </p:nvSpPr>
        <p:spPr/>
        <p:txBody>
          <a:bodyPr/>
          <a:lstStyle/>
          <a:p>
            <a:r>
              <a:t>Medicaid Use of Telehealth for Pediatric Populations</a:t>
            </a:r>
          </a:p>
        </p:txBody>
      </p:sp>
      <p:sp>
        <p:nvSpPr>
          <p:cNvPr id="3" name="Subtitle 2">
            <a:extLst>
              <a:ext uri="{FF2B5EF4-FFF2-40B4-BE49-F238E27FC236}">
                <a16:creationId xmlns:a16="http://schemas.microsoft.com/office/drawing/2014/main" id="{E23EA8A6-737A-4686-5432-B4E391D42317}"/>
              </a:ext>
            </a:extLst>
          </p:cNvPr>
          <p:cNvSpPr>
            <a:spLocks noGrp="1"/>
          </p:cNvSpPr>
          <p:nvPr>
            <p:ph type="subTitle" idx="1"/>
          </p:nvPr>
        </p:nvSpPr>
        <p:spPr/>
        <p:txBody>
          <a:bodyPr/>
          <a:lstStyle/>
          <a:p>
            <a:r>
              <a:t>During and After the Pandemic</a:t>
            </a:r>
          </a:p>
        </p:txBody>
      </p:sp>
    </p:spTree>
    <p:extLst>
      <p:ext uri="{BB962C8B-B14F-4D97-AF65-F5344CB8AC3E}">
        <p14:creationId xmlns:p14="http://schemas.microsoft.com/office/powerpoint/2010/main" val="4081938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ED80F-9192-4E77-AF32-E2E318C2BEB1}"/>
              </a:ext>
            </a:extLst>
          </p:cNvPr>
          <p:cNvSpPr>
            <a:spLocks noGrp="1"/>
          </p:cNvSpPr>
          <p:nvPr>
            <p:ph type="title"/>
          </p:nvPr>
        </p:nvSpPr>
        <p:spPr/>
        <p:txBody>
          <a:bodyPr/>
          <a:lstStyle/>
          <a:p>
            <a:pPr>
              <a:buNone/>
              <a:defRPr sz="2550" b="1">
                <a:solidFill>
                  <a:srgbClr val="33444B"/>
                </a:solidFill>
              </a:defRPr>
            </a:pPr>
            <a:r>
              <a:rPr lang="en-US" sz="2550" b="1">
                <a:solidFill>
                  <a:srgbClr val="33444B"/>
                </a:solidFill>
              </a:rPr>
              <a:t>What We Reviewed: 8 State Medicaid Programs</a:t>
            </a:r>
          </a:p>
        </p:txBody>
      </p:sp>
      <p:sp>
        <p:nvSpPr>
          <p:cNvPr id="3" name="Content Placeholder 2">
            <a:extLst>
              <a:ext uri="{FF2B5EF4-FFF2-40B4-BE49-F238E27FC236}">
                <a16:creationId xmlns:a16="http://schemas.microsoft.com/office/drawing/2014/main" id="{495A82F5-0071-417B-903C-39892C603D10}"/>
              </a:ext>
            </a:extLst>
          </p:cNvPr>
          <p:cNvSpPr>
            <a:spLocks noGrp="1"/>
          </p:cNvSpPr>
          <p:nvPr>
            <p:ph idx="1"/>
          </p:nvPr>
        </p:nvSpPr>
        <p:spPr>
          <a:prstGeom prst="rect">
            <a:avLst/>
          </a:prstGeom>
          <a:solidFill>
            <a:srgbClr val="EBF6FB"/>
          </a:solidFill>
        </p:spPr>
        <p:txBody>
          <a:bodyPr tIns="457200" anchor="t" anchorCtr="0">
            <a:noAutofit/>
          </a:bodyPr>
          <a:lstStyle/>
          <a:p>
            <a:pPr>
              <a:buNone/>
            </a:pPr>
            <a:r>
              <a:rPr lang="en-US" sz="1800" b="1" dirty="0"/>
              <a:t>States reviewed (8): </a:t>
            </a:r>
            <a:r>
              <a:rPr lang="en-US" sz="1800" dirty="0"/>
              <a:t>Arizona, California, Kentucky, Maryland, Minnesota, New York, South Carolina, and Vermont</a:t>
            </a:r>
          </a:p>
          <a:p>
            <a:pPr>
              <a:buNone/>
            </a:pPr>
            <a:r>
              <a:rPr lang="en-US" sz="1800" b="1" dirty="0"/>
              <a:t>Time period: </a:t>
            </a:r>
            <a:r>
              <a:rPr lang="en-US" sz="1800" dirty="0"/>
              <a:t>federal fiscal years 2019–2023</a:t>
            </a:r>
          </a:p>
          <a:p>
            <a:pPr>
              <a:buNone/>
            </a:pPr>
            <a:r>
              <a:rPr lang="en-US" sz="1800" b="1" dirty="0"/>
              <a:t>Data sources: </a:t>
            </a:r>
            <a:r>
              <a:rPr lang="en-US" sz="1800" dirty="0"/>
              <a:t>Centers for Medicare &amp; Medicaid Services (CMS) Child Core Set annual reporting data; Form CMS-416 reporting data; state Medicaid utilization data; interviews with state Medicaid staff</a:t>
            </a:r>
          </a:p>
          <a:p>
            <a:pPr>
              <a:buNone/>
            </a:pPr>
            <a:r>
              <a:rPr lang="en-US" sz="1800" b="1" dirty="0"/>
              <a:t>Key terms:</a:t>
            </a:r>
          </a:p>
          <a:p>
            <a:pPr marL="457200" indent="-457200">
              <a:buFont typeface="Arial"/>
              <a:buChar char="•"/>
            </a:pPr>
            <a:r>
              <a:rPr lang="en-US" sz="1600" b="1" dirty="0"/>
              <a:t>Early and Periodic Screening, Diagnostic, and Treatment (EPSDT): </a:t>
            </a:r>
            <a:r>
              <a:rPr lang="en-US" sz="1600" dirty="0"/>
              <a:t>Medicaid’s comprehensive preventive care benefit for children and adolescents under age 21</a:t>
            </a:r>
          </a:p>
          <a:p>
            <a:pPr marL="457200" indent="-457200">
              <a:buFont typeface="Arial"/>
              <a:buChar char="•"/>
            </a:pPr>
            <a:r>
              <a:rPr lang="en-US" sz="1600" b="1" dirty="0"/>
              <a:t>Child and Adolescent Well-Child Visits (</a:t>
            </a:r>
            <a:r>
              <a:rPr lang="en-US" sz="1600" b="1" dirty="0" err="1"/>
              <a:t>WCV</a:t>
            </a:r>
            <a:r>
              <a:rPr lang="en-US" sz="1600" b="1" dirty="0"/>
              <a:t>-CH): </a:t>
            </a:r>
            <a:r>
              <a:rPr lang="en-US" sz="1600" dirty="0"/>
              <a:t>the Child Core Set measure of whether children ages 3 to 21 received at least 1 well-care visit during the year</a:t>
            </a:r>
          </a:p>
        </p:txBody>
      </p:sp>
      <p:sp>
        <p:nvSpPr>
          <p:cNvPr id="8" name="Slide Number Placeholder"/>
          <p:cNvSpPr>
            <a:spLocks noGrp="1"/>
          </p:cNvSpPr>
          <p:nvPr>
            <p:ph type="sldNum" idx="4294967295"/>
          </p:nvPr>
        </p:nvSpPr>
        <p:spPr>
          <a:xfrm>
            <a:off x="10995378" y="6477000"/>
            <a:ext cx="914400" cy="203200"/>
          </a:xfrm>
          <a:prstGeom prst="rect">
            <a:avLst/>
          </a:prstGeom>
        </p:spPr>
        <p:txBody>
          <a:bodyPr/>
          <a:lstStyle/>
          <a:p>
            <a:pPr algn="r"/>
            <a:fld id="{C26E8650-0EFC-416F-C2C5-4C01DEEC54AE}" type="slidenum">
              <a:rPr lang="en-US" sz="1100" dirty="0"/>
              <a:t>17</a:t>
            </a:fld>
            <a:endParaRPr lang="en-US" sz="1100"/>
          </a:p>
        </p:txBody>
      </p:sp>
    </p:spTree>
    <p:extLst>
      <p:ext uri="{BB962C8B-B14F-4D97-AF65-F5344CB8AC3E}">
        <p14:creationId xmlns:p14="http://schemas.microsoft.com/office/powerpoint/2010/main" val="1402977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69980-2E44-415D-BA30-84EF42E84B83}"/>
              </a:ext>
            </a:extLst>
          </p:cNvPr>
          <p:cNvSpPr>
            <a:spLocks noGrp="1"/>
          </p:cNvSpPr>
          <p:nvPr>
            <p:ph type="title"/>
          </p:nvPr>
        </p:nvSpPr>
        <p:spPr/>
        <p:txBody>
          <a:bodyPr>
            <a:normAutofit/>
          </a:bodyPr>
          <a:lstStyle/>
          <a:p>
            <a:pPr>
              <a:buNone/>
              <a:defRPr sz="2550" b="1">
                <a:solidFill>
                  <a:srgbClr val="33444B"/>
                </a:solidFill>
              </a:defRPr>
            </a:pPr>
            <a:r>
              <a:rPr sz="2550" b="1">
                <a:solidFill>
                  <a:srgbClr val="33444B"/>
                </a:solidFill>
              </a:rPr>
              <a:t>Telehealth Counting Rules Changed From 2025 to 2026</a:t>
            </a:r>
          </a:p>
        </p:txBody>
      </p:sp>
      <p:sp>
        <p:nvSpPr>
          <p:cNvPr id="8" name="Slide Number Placeholder"/>
          <p:cNvSpPr>
            <a:spLocks noGrp="1"/>
          </p:cNvSpPr>
          <p:nvPr>
            <p:ph type="sldNum" idx="4294967295"/>
          </p:nvPr>
        </p:nvSpPr>
        <p:spPr>
          <a:xfrm>
            <a:off x="10967156" y="6385278"/>
            <a:ext cx="914400" cy="203200"/>
          </a:xfrm>
          <a:prstGeom prst="rect">
            <a:avLst/>
          </a:prstGeom>
        </p:spPr>
        <p:txBody>
          <a:bodyPr/>
          <a:lstStyle/>
          <a:p>
            <a:pPr algn="r"/>
            <a:fld id="{BDBEB8D4-3D30-450C-E16E-97032F8D99D9}" type="slidenum">
              <a:rPr lang="en-US" sz="1100" dirty="0"/>
              <a:t>18</a:t>
            </a:fld>
            <a:endParaRPr lang="en-US" sz="1100"/>
          </a:p>
        </p:txBody>
      </p:sp>
      <p:sp>
        <p:nvSpPr>
          <p:cNvPr id="5" name="TextBox 4">
            <a:extLst>
              <a:ext uri="{FF2B5EF4-FFF2-40B4-BE49-F238E27FC236}">
                <a16:creationId xmlns:a16="http://schemas.microsoft.com/office/drawing/2014/main" id="{A6E7EA6D-B6FB-442B-8E5A-F2F937A25461}"/>
              </a:ext>
            </a:extLst>
          </p:cNvPr>
          <p:cNvSpPr>
            <a:spLocks noGrp="1"/>
          </p:cNvSpPr>
          <p:nvPr/>
        </p:nvSpPr>
        <p:spPr>
          <a:xfrm>
            <a:off x="609598" y="1173480"/>
            <a:ext cx="3291840" cy="4363024"/>
          </a:xfrm>
          <a:prstGeom prst="rect">
            <a:avLst/>
          </a:prstGeom>
          <a:solidFill>
            <a:schemeClr val="accent2">
              <a:alpha val="7000"/>
            </a:schemeClr>
          </a:solidFill>
          <a:ln>
            <a:noFill/>
          </a:ln>
        </p:spPr>
        <p:txBody>
          <a:bodyPr wrap="square" lIns="182880" tIns="182880" rIns="182880" bIns="182880" anchor="t">
            <a:noAutofit/>
          </a:bodyPr>
          <a:lstStyle/>
          <a:p>
            <a:pPr>
              <a:spcAft>
                <a:spcPts val="600"/>
              </a:spcAft>
              <a:buNone/>
              <a:defRPr sz="1500">
                <a:solidFill>
                  <a:srgbClr val="33444B"/>
                </a:solidFill>
              </a:defRPr>
            </a:pPr>
            <a:r>
              <a:rPr sz="1700" b="1" cap="all">
                <a:solidFill>
                  <a:srgbClr val="33444B"/>
                </a:solidFill>
                <a:latin typeface="Lato"/>
                <a:ea typeface="Lato"/>
                <a:cs typeface="Lato"/>
              </a:rPr>
              <a:t>COVID-ERA EXPANSION</a:t>
            </a:r>
          </a:p>
          <a:p>
            <a:pPr marL="285750" indent="-285750">
              <a:spcAft>
                <a:spcPts val="600"/>
              </a:spcAft>
              <a:buChar char="•"/>
              <a:defRPr sz="1500">
                <a:solidFill>
                  <a:srgbClr val="33444B"/>
                </a:solidFill>
              </a:defRPr>
            </a:pPr>
            <a:r>
              <a:rPr sz="1900">
                <a:solidFill>
                  <a:srgbClr val="33444B"/>
                </a:solidFill>
              </a:rPr>
              <a:t>Medicaid/CHIP telehealth rose from 0.3% pre-PHE to 20.2% in 2020 Q2.</a:t>
            </a:r>
          </a:p>
          <a:p>
            <a:pPr marL="285750" indent="-285750">
              <a:spcAft>
                <a:spcPts val="600"/>
              </a:spcAft>
              <a:buChar char="•"/>
              <a:defRPr sz="1500">
                <a:solidFill>
                  <a:srgbClr val="33444B"/>
                </a:solidFill>
              </a:defRPr>
            </a:pPr>
            <a:r>
              <a:rPr sz="1900">
                <a:solidFill>
                  <a:srgbClr val="33444B"/>
                </a:solidFill>
              </a:rPr>
              <a:t>Hybrid care preserved contact when in-person visits were disrupted.</a:t>
            </a:r>
          </a:p>
          <a:p>
            <a:pPr marL="285750" indent="-285750">
              <a:spcAft>
                <a:spcPts val="600"/>
              </a:spcAft>
              <a:buChar char="•"/>
              <a:defRPr sz="1500">
                <a:solidFill>
                  <a:srgbClr val="33444B"/>
                </a:solidFill>
              </a:defRPr>
            </a:pPr>
            <a:r>
              <a:rPr sz="1900">
                <a:solidFill>
                  <a:srgbClr val="33444B"/>
                </a:solidFill>
              </a:rPr>
              <a:t>Measurement rules changed.</a:t>
            </a:r>
          </a:p>
        </p:txBody>
      </p:sp>
      <p:sp>
        <p:nvSpPr>
          <p:cNvPr id="6" name="TextBox 5">
            <a:extLst>
              <a:ext uri="{FF2B5EF4-FFF2-40B4-BE49-F238E27FC236}">
                <a16:creationId xmlns:a16="http://schemas.microsoft.com/office/drawing/2014/main" id="{7D5F89F7-D0CB-4168-AFD5-2DE20AF62F54}"/>
              </a:ext>
            </a:extLst>
          </p:cNvPr>
          <p:cNvSpPr>
            <a:spLocks noGrp="1"/>
          </p:cNvSpPr>
          <p:nvPr/>
        </p:nvSpPr>
        <p:spPr>
          <a:xfrm>
            <a:off x="4450079" y="1173480"/>
            <a:ext cx="3291840" cy="4363024"/>
          </a:xfrm>
          <a:prstGeom prst="rect">
            <a:avLst/>
          </a:prstGeom>
          <a:solidFill>
            <a:schemeClr val="accent1">
              <a:alpha val="7000"/>
            </a:schemeClr>
          </a:solidFill>
          <a:ln>
            <a:noFill/>
          </a:ln>
        </p:spPr>
        <p:txBody>
          <a:bodyPr wrap="square" lIns="182880" tIns="182880" rIns="182880" bIns="182880">
            <a:noAutofit/>
          </a:bodyPr>
          <a:lstStyle/>
          <a:p>
            <a:pPr>
              <a:spcAft>
                <a:spcPts val="600"/>
              </a:spcAft>
              <a:buNone/>
            </a:pPr>
            <a:r>
              <a:rPr sz="1700" b="1" cap="all" dirty="0">
                <a:solidFill>
                  <a:srgbClr val="33444B"/>
                </a:solidFill>
                <a:latin typeface="Lato"/>
                <a:ea typeface="Lato"/>
                <a:cs typeface="Lato"/>
              </a:rPr>
              <a:t>JANUARY 2025 GUIDANCE</a:t>
            </a:r>
          </a:p>
          <a:p>
            <a:pPr marL="285750" indent="-285750">
              <a:spcAft>
                <a:spcPts val="600"/>
              </a:spcAft>
              <a:buChar char="•"/>
            </a:pPr>
            <a:r>
              <a:rPr sz="1900" dirty="0">
                <a:solidFill>
                  <a:srgbClr val="33444B"/>
                </a:solidFill>
              </a:rPr>
              <a:t> </a:t>
            </a:r>
            <a:r>
              <a:rPr lang="en-US" sz="1900" dirty="0">
                <a:solidFill>
                  <a:srgbClr val="33444B"/>
                </a:solidFill>
              </a:rPr>
              <a:t>A</a:t>
            </a:r>
            <a:r>
              <a:rPr sz="1900" dirty="0">
                <a:solidFill>
                  <a:srgbClr val="33444B"/>
                </a:solidFill>
              </a:rPr>
              <a:t>llowed synchronous audiovisual visits in </a:t>
            </a:r>
            <a:r>
              <a:rPr lang="en-US" sz="1900" dirty="0">
                <a:solidFill>
                  <a:srgbClr val="33444B"/>
                </a:solidFill>
              </a:rPr>
              <a:t>the numerator of the Core Set measures for Child and Adolescent Well-Care Visits (</a:t>
            </a:r>
            <a:r>
              <a:rPr lang="en-US" sz="1900" dirty="0" err="1">
                <a:solidFill>
                  <a:srgbClr val="33444B"/>
                </a:solidFill>
              </a:rPr>
              <a:t>WCV</a:t>
            </a:r>
            <a:r>
              <a:rPr lang="en-US" sz="1900" dirty="0">
                <a:solidFill>
                  <a:srgbClr val="33444B"/>
                </a:solidFill>
              </a:rPr>
              <a:t>-CH) and Well-Child Visits in the First 30 months (</a:t>
            </a:r>
            <a:r>
              <a:rPr sz="1900" dirty="0">
                <a:solidFill>
                  <a:srgbClr val="33444B"/>
                </a:solidFill>
              </a:rPr>
              <a:t>W30-CH</a:t>
            </a:r>
            <a:r>
              <a:rPr lang="en-US" sz="1900" dirty="0">
                <a:solidFill>
                  <a:srgbClr val="33444B"/>
                </a:solidFill>
              </a:rPr>
              <a:t>)</a:t>
            </a:r>
            <a:r>
              <a:rPr sz="1900" dirty="0">
                <a:solidFill>
                  <a:srgbClr val="33444B"/>
                </a:solidFill>
              </a:rPr>
              <a:t>.</a:t>
            </a:r>
          </a:p>
          <a:p>
            <a:pPr marL="285750" indent="-285750">
              <a:spcAft>
                <a:spcPts val="600"/>
              </a:spcAft>
              <a:buChar char="•"/>
            </a:pPr>
            <a:r>
              <a:rPr lang="en-US" sz="1900" dirty="0">
                <a:solidFill>
                  <a:srgbClr val="33444B"/>
                </a:solidFill>
              </a:rPr>
              <a:t>R</a:t>
            </a:r>
            <a:r>
              <a:rPr sz="1900" dirty="0">
                <a:solidFill>
                  <a:srgbClr val="33444B"/>
                </a:solidFill>
              </a:rPr>
              <a:t>eflected the then-current 2025 Core Set specifications.</a:t>
            </a:r>
          </a:p>
        </p:txBody>
      </p:sp>
      <p:sp>
        <p:nvSpPr>
          <p:cNvPr id="7" name="TextBox 6">
            <a:extLst>
              <a:ext uri="{FF2B5EF4-FFF2-40B4-BE49-F238E27FC236}">
                <a16:creationId xmlns:a16="http://schemas.microsoft.com/office/drawing/2014/main" id="{0E78B811-22AB-419B-A806-82A4CF33A28F}"/>
              </a:ext>
            </a:extLst>
          </p:cNvPr>
          <p:cNvSpPr>
            <a:spLocks noGrp="1"/>
          </p:cNvSpPr>
          <p:nvPr/>
        </p:nvSpPr>
        <p:spPr>
          <a:xfrm>
            <a:off x="8290560" y="1173480"/>
            <a:ext cx="3291840" cy="4363024"/>
          </a:xfrm>
          <a:prstGeom prst="rect">
            <a:avLst/>
          </a:prstGeom>
          <a:solidFill>
            <a:schemeClr val="accent3">
              <a:alpha val="7000"/>
            </a:schemeClr>
          </a:solidFill>
          <a:ln>
            <a:noFill/>
          </a:ln>
        </p:spPr>
        <p:txBody>
          <a:bodyPr wrap="square" lIns="182880" tIns="182880" rIns="182880" bIns="182880">
            <a:noAutofit/>
          </a:bodyPr>
          <a:lstStyle/>
          <a:p>
            <a:pPr>
              <a:spcAft>
                <a:spcPts val="600"/>
              </a:spcAft>
              <a:buNone/>
            </a:pPr>
            <a:r>
              <a:rPr sz="1700" b="1" cap="all" dirty="0">
                <a:solidFill>
                  <a:srgbClr val="33444B"/>
                </a:solidFill>
                <a:latin typeface="Lato"/>
                <a:ea typeface="Lato"/>
                <a:cs typeface="Lato"/>
              </a:rPr>
              <a:t>2026 REPORTING</a:t>
            </a:r>
          </a:p>
          <a:p>
            <a:pPr marL="285750" indent="-285750">
              <a:spcAft>
                <a:spcPts val="600"/>
              </a:spcAft>
              <a:buChar char="•"/>
            </a:pPr>
            <a:r>
              <a:rPr lang="en-US" sz="1900" dirty="0">
                <a:solidFill>
                  <a:srgbClr val="33444B"/>
                </a:solidFill>
              </a:rPr>
              <a:t>The 2026 Core Set specifications </a:t>
            </a:r>
            <a:r>
              <a:rPr sz="1900" dirty="0">
                <a:solidFill>
                  <a:srgbClr val="33444B"/>
                </a:solidFill>
              </a:rPr>
              <a:t>clarify that telehealth visits </a:t>
            </a:r>
            <a:r>
              <a:rPr sz="1900" b="1" dirty="0">
                <a:solidFill>
                  <a:srgbClr val="33444B"/>
                </a:solidFill>
              </a:rPr>
              <a:t>do not </a:t>
            </a:r>
            <a:r>
              <a:rPr sz="1900" dirty="0">
                <a:solidFill>
                  <a:srgbClr val="33444B"/>
                </a:solidFill>
              </a:rPr>
              <a:t>count toward the numerator</a:t>
            </a:r>
            <a:r>
              <a:rPr lang="en-US" sz="1900" dirty="0">
                <a:solidFill>
                  <a:srgbClr val="33444B"/>
                </a:solidFill>
              </a:rPr>
              <a:t> for </a:t>
            </a:r>
            <a:r>
              <a:rPr lang="en-US" sz="1900" dirty="0" err="1">
                <a:solidFill>
                  <a:srgbClr val="33444B"/>
                </a:solidFill>
              </a:rPr>
              <a:t>WCV</a:t>
            </a:r>
            <a:r>
              <a:rPr lang="en-US" sz="1900" dirty="0">
                <a:solidFill>
                  <a:srgbClr val="33444B"/>
                </a:solidFill>
              </a:rPr>
              <a:t>-CH and W30-CH</a:t>
            </a:r>
            <a:r>
              <a:rPr sz="1900" dirty="0">
                <a:solidFill>
                  <a:srgbClr val="33444B"/>
                </a:solidFill>
              </a:rPr>
              <a:t>.</a:t>
            </a:r>
          </a:p>
          <a:p>
            <a:pPr marL="285750" indent="-285750">
              <a:spcAft>
                <a:spcPts val="600"/>
              </a:spcAft>
              <a:buChar char="•"/>
            </a:pPr>
            <a:r>
              <a:rPr sz="1900" dirty="0">
                <a:solidFill>
                  <a:srgbClr val="33444B"/>
                </a:solidFill>
              </a:rPr>
              <a:t>Virtual </a:t>
            </a:r>
            <a:r>
              <a:rPr lang="en-US" sz="1900" dirty="0">
                <a:solidFill>
                  <a:srgbClr val="33444B"/>
                </a:solidFill>
              </a:rPr>
              <a:t>visit </a:t>
            </a:r>
            <a:r>
              <a:rPr sz="1900" dirty="0">
                <a:solidFill>
                  <a:srgbClr val="33444B"/>
                </a:solidFill>
              </a:rPr>
              <a:t>components may support EPSDT, but hands-on services still require local completion.</a:t>
            </a:r>
          </a:p>
        </p:txBody>
      </p:sp>
      <p:sp>
        <p:nvSpPr>
          <p:cNvPr id="3" name="Attachment Source 17">
            <a:extLst>
              <a:ext uri="{FF2B5EF4-FFF2-40B4-BE49-F238E27FC236}">
                <a16:creationId xmlns:a16="http://schemas.microsoft.com/office/drawing/2014/main" id="{7D1C19DA-572C-2045-8295-6638AF9BD91C}"/>
              </a:ext>
            </a:extLst>
          </p:cNvPr>
          <p:cNvSpPr txBox="1"/>
          <p:nvPr/>
        </p:nvSpPr>
        <p:spPr>
          <a:xfrm>
            <a:off x="609600" y="6172200"/>
            <a:ext cx="9652000" cy="215900"/>
          </a:xfrm>
          <a:prstGeom prst="rect">
            <a:avLst/>
          </a:prstGeom>
          <a:noFill/>
        </p:spPr>
        <p:txBody>
          <a:bodyPr vertOverflow="overflow" vert="horz" wrap="square" rtlCol="0" anchor="t">
            <a:noAutofit/>
          </a:bodyPr>
          <a:lstStyle/>
          <a:p>
            <a:pPr algn="l"/>
            <a:r>
              <a:rPr lang="en-US" sz="900" i="1" dirty="0">
                <a:solidFill>
                  <a:srgbClr val="6F7A80"/>
                </a:solidFill>
                <a:latin typeface="Lato"/>
                <a:ea typeface="Lato"/>
                <a:cs typeface="Lato"/>
              </a:rPr>
              <a:t>Sources: CMS 2025 Telehealth Allowance TA Resource (Jan. 2025); CMS 2026 Child Core Set Summary of Updates (Jan. 2026).</a:t>
            </a:r>
          </a:p>
        </p:txBody>
      </p:sp>
    </p:spTree>
    <p:extLst>
      <p:ext uri="{BB962C8B-B14F-4D97-AF65-F5344CB8AC3E}">
        <p14:creationId xmlns:p14="http://schemas.microsoft.com/office/powerpoint/2010/main" val="3347169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B4915-6893-8860-7991-96F38276780A}"/>
              </a:ext>
            </a:extLst>
          </p:cNvPr>
          <p:cNvSpPr>
            <a:spLocks noGrp="1"/>
          </p:cNvSpPr>
          <p:nvPr>
            <p:ph type="title"/>
          </p:nvPr>
        </p:nvSpPr>
        <p:spPr/>
        <p:txBody>
          <a:bodyPr>
            <a:normAutofit/>
          </a:bodyPr>
          <a:lstStyle/>
          <a:p>
            <a:r>
              <a:rPr>
                <a:solidFill>
                  <a:srgbClr val="33444B"/>
                </a:solidFill>
              </a:rPr>
              <a:t>Federal Guidance After the Public Health Emergency</a:t>
            </a:r>
          </a:p>
        </p:txBody>
      </p:sp>
      <p:sp>
        <p:nvSpPr>
          <p:cNvPr id="15" name="Slide Number Placeholder"/>
          <p:cNvSpPr>
            <a:spLocks noGrp="1"/>
          </p:cNvSpPr>
          <p:nvPr>
            <p:ph type="sldNum" idx="4294967295"/>
          </p:nvPr>
        </p:nvSpPr>
        <p:spPr>
          <a:xfrm>
            <a:off x="11277600" y="6477000"/>
            <a:ext cx="914400" cy="203200"/>
          </a:xfrm>
          <a:prstGeom prst="rect">
            <a:avLst/>
          </a:prstGeom>
        </p:spPr>
        <p:txBody>
          <a:bodyPr/>
          <a:lstStyle/>
          <a:p>
            <a:pPr algn="ctr"/>
            <a:fld id="{CCB7DFE7-E743-88AA-ABA0-A1598955C0EB}" type="slidenum">
              <a:rPr lang="en-US" sz="1100" dirty="0"/>
              <a:pPr algn="ctr"/>
              <a:t>19</a:t>
            </a:fld>
            <a:endParaRPr lang="en-US" sz="1100" dirty="0"/>
          </a:p>
        </p:txBody>
      </p:sp>
      <p:sp>
        <p:nvSpPr>
          <p:cNvPr id="4" name="TextBox 3">
            <a:extLst>
              <a:ext uri="{FF2B5EF4-FFF2-40B4-BE49-F238E27FC236}">
                <a16:creationId xmlns:a16="http://schemas.microsoft.com/office/drawing/2014/main" id="{A08EF9A3-D33D-4E18-74D4-5F3A0A1A7694}"/>
              </a:ext>
            </a:extLst>
          </p:cNvPr>
          <p:cNvSpPr>
            <a:spLocks noGrp="1"/>
          </p:cNvSpPr>
          <p:nvPr/>
        </p:nvSpPr>
        <p:spPr>
          <a:xfrm>
            <a:off x="838200" y="1219200"/>
            <a:ext cx="11222182" cy="2123536"/>
          </a:xfrm>
          <a:prstGeom prst="rect">
            <a:avLst/>
          </a:prstGeom>
          <a:solidFill>
            <a:srgbClr val="F4F9EE"/>
          </a:solidFill>
          <a:ln>
            <a:noFill/>
          </a:ln>
        </p:spPr>
        <p:txBody>
          <a:bodyPr wrap="square" lIns="182880" tIns="182880" rIns="182880" bIns="182880" anchor="ctr">
            <a:noAutofit/>
          </a:bodyPr>
          <a:lstStyle/>
          <a:p>
            <a:pPr>
              <a:spcAft>
                <a:spcPts val="600"/>
              </a:spcAft>
              <a:buNone/>
            </a:pPr>
            <a:r>
              <a:rPr b="0" i="0" u="none" cap="all">
                <a:ln>
                  <a:noFill/>
                </a:ln>
                <a:solidFill>
                  <a:srgbClr val="37A5DD"/>
                </a:solidFill>
                <a:latin typeface="Lato Semibold"/>
                <a:ea typeface="Lato Semibold"/>
                <a:cs typeface="Lato Semibold"/>
              </a:rPr>
              <a:t>Telehealth as A Workforce Strategy</a:t>
            </a:r>
            <a:r>
              <a:rPr cap="all">
                <a:solidFill>
                  <a:srgbClr val="37A5DD"/>
                </a:solidFill>
                <a:latin typeface="Lato Semibold"/>
                <a:ea typeface="Lato Semibold"/>
                <a:cs typeface="Lato Semibold"/>
              </a:rPr>
              <a:t> (CMS 2024 guidance)</a:t>
            </a:r>
          </a:p>
          <a:p>
            <a:pPr marL="285750" indent="-285750">
              <a:spcAft>
                <a:spcPts val="600"/>
              </a:spcAft>
              <a:buChar char="•"/>
            </a:pPr>
            <a:r>
              <a:rPr sz="2000">
                <a:solidFill>
                  <a:srgbClr val="455B65"/>
                </a:solidFill>
                <a:latin typeface="Lato"/>
                <a:ea typeface="Lato"/>
                <a:cs typeface="Lato"/>
              </a:rPr>
              <a:t>Urged sustaining telehealth for preventive care</a:t>
            </a:r>
          </a:p>
          <a:p>
            <a:pPr marL="285750" indent="-285750">
              <a:spcAft>
                <a:spcPts val="600"/>
              </a:spcAft>
              <a:buChar char="•"/>
            </a:pPr>
            <a:r>
              <a:rPr sz="2000">
                <a:solidFill>
                  <a:srgbClr val="455B65"/>
                </a:solidFill>
                <a:latin typeface="Lato"/>
                <a:ea typeface="Lato"/>
                <a:cs typeface="Lato"/>
              </a:rPr>
              <a:t>Addressed clinician shortages, geographic barriers, scheduling constraints</a:t>
            </a:r>
          </a:p>
          <a:p>
            <a:pPr marL="285750" indent="-285750">
              <a:spcAft>
                <a:spcPts val="600"/>
              </a:spcAft>
              <a:buChar char="•"/>
            </a:pPr>
            <a:r>
              <a:rPr sz="2000">
                <a:solidFill>
                  <a:srgbClr val="455B65"/>
                </a:solidFill>
                <a:latin typeface="Lato"/>
                <a:ea typeface="Lato"/>
                <a:cs typeface="Lato"/>
              </a:rPr>
              <a:t>Recommended enrolling more clinicians, including out-of-state</a:t>
            </a:r>
          </a:p>
          <a:p>
            <a:pPr marL="285750" indent="-285750">
              <a:spcAft>
                <a:spcPts val="600"/>
              </a:spcAft>
              <a:buChar char="•"/>
            </a:pPr>
            <a:r>
              <a:rPr sz="2000">
                <a:solidFill>
                  <a:srgbClr val="455B65"/>
                </a:solidFill>
                <a:latin typeface="Lato"/>
                <a:ea typeface="Lato"/>
                <a:cs typeface="Lato"/>
              </a:rPr>
              <a:t>Framed as ensuring all EPSDT-eligible children receive full preventive services</a:t>
            </a:r>
          </a:p>
        </p:txBody>
      </p:sp>
      <p:sp>
        <p:nvSpPr>
          <p:cNvPr id="14" name="TextBox 13">
            <a:extLst>
              <a:ext uri="{FF2B5EF4-FFF2-40B4-BE49-F238E27FC236}">
                <a16:creationId xmlns:a16="http://schemas.microsoft.com/office/drawing/2014/main" id="{F753E384-153B-43AA-311B-84297CED6B39}"/>
              </a:ext>
            </a:extLst>
          </p:cNvPr>
          <p:cNvSpPr>
            <a:spLocks noGrp="1"/>
          </p:cNvSpPr>
          <p:nvPr/>
        </p:nvSpPr>
        <p:spPr>
          <a:xfrm>
            <a:off x="838200" y="3657600"/>
            <a:ext cx="11064240" cy="2209800"/>
          </a:xfrm>
          <a:prstGeom prst="rect">
            <a:avLst/>
          </a:prstGeom>
          <a:solidFill>
            <a:srgbClr val="EBF6FB"/>
          </a:solidFill>
          <a:ln>
            <a:noFill/>
          </a:ln>
        </p:spPr>
        <p:txBody>
          <a:bodyPr wrap="square" lIns="182880" tIns="182880" rIns="182880" bIns="182880" anchor="ctr">
            <a:noAutofit/>
          </a:bodyPr>
          <a:lstStyle/>
          <a:p>
            <a:pPr marL="0" indent="0" algn="l">
              <a:lnSpc>
                <a:spcPct val="100000"/>
              </a:lnSpc>
              <a:spcBef>
                <a:spcPts val="0"/>
              </a:spcBef>
              <a:spcAft>
                <a:spcPts val="600"/>
              </a:spcAft>
              <a:buNone/>
            </a:pPr>
            <a:r>
              <a:rPr b="0" i="0" u="none" cap="all">
                <a:ln>
                  <a:noFill/>
                </a:ln>
                <a:solidFill>
                  <a:srgbClr val="37A5DD"/>
                </a:solidFill>
                <a:latin typeface="Lato Semibold"/>
                <a:ea typeface="Lato Semibold"/>
                <a:cs typeface="Lato Semibold"/>
              </a:rPr>
              <a:t>PL 119-21 (Signed 7/4/2025) — Major Changes:</a:t>
            </a:r>
          </a:p>
          <a:p>
            <a:pPr marL="285750" indent="-285750" algn="l">
              <a:lnSpc>
                <a:spcPct val="100000"/>
              </a:lnSpc>
              <a:spcBef>
                <a:spcPts val="0"/>
              </a:spcBef>
              <a:spcAft>
                <a:spcPts val="600"/>
              </a:spcAft>
              <a:buChar char="•"/>
            </a:pPr>
            <a:r>
              <a:rPr sz="2000" b="0" i="0" u="none" cap="none">
                <a:ln>
                  <a:noFill/>
                </a:ln>
                <a:solidFill>
                  <a:srgbClr val="455B65"/>
                </a:solidFill>
                <a:latin typeface="Lato"/>
                <a:ea typeface="Lato"/>
                <a:cs typeface="Lato"/>
              </a:rPr>
              <a:t>New community engagement requirements</a:t>
            </a:r>
          </a:p>
          <a:p>
            <a:pPr marL="285750" indent="-285750" algn="l">
              <a:lnSpc>
                <a:spcPct val="100000"/>
              </a:lnSpc>
              <a:spcBef>
                <a:spcPts val="0"/>
              </a:spcBef>
              <a:spcAft>
                <a:spcPts val="600"/>
              </a:spcAft>
              <a:buChar char="•"/>
            </a:pPr>
            <a:r>
              <a:rPr sz="2000" b="0" i="0" u="none" cap="none">
                <a:ln>
                  <a:noFill/>
                </a:ln>
                <a:solidFill>
                  <a:srgbClr val="455B65"/>
                </a:solidFill>
                <a:latin typeface="Lato"/>
                <a:ea typeface="Lato"/>
                <a:cs typeface="Lato"/>
              </a:rPr>
              <a:t>6-month redeterminations (increased churn risk)</a:t>
            </a:r>
          </a:p>
          <a:p>
            <a:pPr marL="285750" indent="-285750" algn="l">
              <a:lnSpc>
                <a:spcPct val="100000"/>
              </a:lnSpc>
              <a:spcBef>
                <a:spcPts val="0"/>
              </a:spcBef>
              <a:spcAft>
                <a:spcPts val="600"/>
              </a:spcAft>
              <a:buChar char="•"/>
            </a:pPr>
            <a:r>
              <a:rPr sz="2000" b="0" i="0" u="none" cap="none">
                <a:ln>
                  <a:noFill/>
                </a:ln>
                <a:solidFill>
                  <a:srgbClr val="455B65"/>
                </a:solidFill>
                <a:latin typeface="Lato"/>
                <a:ea typeface="Lato"/>
                <a:cs typeface="Lato"/>
              </a:rPr>
              <a:t>Eliminated temporary FMAP increase (fiscal pressure)</a:t>
            </a:r>
          </a:p>
          <a:p>
            <a:pPr marL="285750" indent="-285750" algn="l">
              <a:lnSpc>
                <a:spcPct val="100000"/>
              </a:lnSpc>
              <a:spcBef>
                <a:spcPts val="0"/>
              </a:spcBef>
              <a:spcAft>
                <a:spcPts val="600"/>
              </a:spcAft>
              <a:buChar char="•"/>
            </a:pPr>
            <a:r>
              <a:rPr sz="2000" b="0" i="0" u="none" cap="none">
                <a:ln>
                  <a:noFill/>
                </a:ln>
                <a:solidFill>
                  <a:srgbClr val="455B65"/>
                </a:solidFill>
                <a:latin typeface="Lato"/>
                <a:ea typeface="Lato"/>
                <a:cs typeface="Lato"/>
              </a:rPr>
              <a:t>$50 billion Rural Health Transformation Program for capacity and technology</a:t>
            </a:r>
          </a:p>
        </p:txBody>
      </p:sp>
    </p:spTree>
    <p:extLst>
      <p:ext uri="{BB962C8B-B14F-4D97-AF65-F5344CB8AC3E}">
        <p14:creationId xmlns:p14="http://schemas.microsoft.com/office/powerpoint/2010/main" val="617506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EFE1A-BD6E-F296-C561-5990D8CF467B}"/>
              </a:ext>
            </a:extLst>
          </p:cNvPr>
          <p:cNvSpPr>
            <a:spLocks noGrp="1"/>
          </p:cNvSpPr>
          <p:nvPr>
            <p:ph type="title"/>
          </p:nvPr>
        </p:nvSpPr>
        <p:spPr/>
        <p:txBody>
          <a:bodyPr/>
          <a:lstStyle/>
          <a:p>
            <a:pPr>
              <a:buNone/>
              <a:defRPr sz="2550" b="1">
                <a:solidFill>
                  <a:srgbClr val="33444B"/>
                </a:solidFill>
              </a:defRPr>
            </a:pPr>
            <a:r>
              <a:rPr sz="2550" b="1">
                <a:solidFill>
                  <a:srgbClr val="33444B"/>
                </a:solidFill>
              </a:rPr>
              <a:t>Webinar Aims</a:t>
            </a:r>
          </a:p>
        </p:txBody>
      </p:sp>
      <p:sp>
        <p:nvSpPr>
          <p:cNvPr id="7" name="Slide Number Placeholder 6">
            <a:extLst>
              <a:ext uri="{FF2B5EF4-FFF2-40B4-BE49-F238E27FC236}">
                <a16:creationId xmlns:a16="http://schemas.microsoft.com/office/drawing/2014/main" id="{A2850100-9761-BB95-6CC3-CDD25082B064}"/>
              </a:ext>
            </a:extLst>
          </p:cNvPr>
          <p:cNvSpPr>
            <a:spLocks noGrp="1"/>
          </p:cNvSpPr>
          <p:nvPr>
            <p:ph type="sldNum" idx="12"/>
          </p:nvPr>
        </p:nvSpPr>
        <p:spPr/>
        <p:txBody>
          <a:bodyPr/>
          <a:lstStyle/>
          <a:p>
            <a:fld id="{E2598689-54C9-18A7-3A19-ED76AA08988F}" type="slidenum">
              <a:rPr sz="1100"/>
              <a:t>2</a:t>
            </a:fld>
            <a:endParaRPr sz="1100"/>
          </a:p>
        </p:txBody>
      </p:sp>
      <p:sp>
        <p:nvSpPr>
          <p:cNvPr id="9" name="Text Placeholder 8">
            <a:extLst>
              <a:ext uri="{FF2B5EF4-FFF2-40B4-BE49-F238E27FC236}">
                <a16:creationId xmlns:a16="http://schemas.microsoft.com/office/drawing/2014/main" id="{3A823E4A-98AF-B961-38FA-09606BEF2B80}"/>
              </a:ext>
            </a:extLst>
          </p:cNvPr>
          <p:cNvSpPr>
            <a:spLocks noGrp="1"/>
          </p:cNvSpPr>
          <p:nvPr>
            <p:ph type="body" idx="13"/>
          </p:nvPr>
        </p:nvSpPr>
        <p:spPr/>
        <p:txBody>
          <a:bodyPr/>
          <a:lstStyle/>
          <a:p>
            <a:r>
              <a:t>INTRODUCTION</a:t>
            </a:r>
          </a:p>
        </p:txBody>
      </p:sp>
      <p:sp>
        <p:nvSpPr>
          <p:cNvPr id="4" name="Rectangle 3">
            <a:extLst>
              <a:ext uri="{FF2B5EF4-FFF2-40B4-BE49-F238E27FC236}">
                <a16:creationId xmlns:a16="http://schemas.microsoft.com/office/drawing/2014/main" id="{D311FCDF-3FA4-034F-B512-CB8C165F8EE6}"/>
              </a:ext>
            </a:extLst>
          </p:cNvPr>
          <p:cNvSpPr>
            <a:spLocks noGrp="1"/>
          </p:cNvSpPr>
          <p:nvPr/>
        </p:nvSpPr>
        <p:spPr>
          <a:xfrm>
            <a:off x="812800" y="1976315"/>
            <a:ext cx="63500" cy="3073400"/>
          </a:xfrm>
          <a:prstGeom prst="rect">
            <a:avLst/>
          </a:prstGeom>
          <a:solidFill>
            <a:srgbClr val="7CC4E8"/>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3" name="TextBox 2">
            <a:extLst>
              <a:ext uri="{FF2B5EF4-FFF2-40B4-BE49-F238E27FC236}">
                <a16:creationId xmlns:a16="http://schemas.microsoft.com/office/drawing/2014/main" id="{2075655E-42AD-684D-B6C0-4DB194E31EFB}"/>
              </a:ext>
            </a:extLst>
          </p:cNvPr>
          <p:cNvSpPr>
            <a:spLocks noGrp="1"/>
          </p:cNvSpPr>
          <p:nvPr/>
        </p:nvSpPr>
        <p:spPr>
          <a:xfrm>
            <a:off x="914400" y="1473200"/>
            <a:ext cx="8509000" cy="369332"/>
          </a:xfrm>
          <a:prstGeom prst="rect">
            <a:avLst/>
          </a:prstGeom>
          <a:noFill/>
        </p:spPr>
        <p:txBody>
          <a:bodyPr vert="horz" wrap="square" anchor="t">
            <a:spAutoFit/>
          </a:bodyPr>
          <a:lstStyle/>
          <a:p>
            <a:pPr algn="l">
              <a:buNone/>
            </a:pPr>
            <a:r>
              <a:rPr b="1">
                <a:solidFill>
                  <a:srgbClr val="33444B"/>
                </a:solidFill>
              </a:rPr>
              <a:t>By the end of the webinar, participants will be able to:</a:t>
            </a:r>
          </a:p>
        </p:txBody>
      </p:sp>
      <p:sp>
        <p:nvSpPr>
          <p:cNvPr id="6" name="Rectangle 5">
            <a:extLst>
              <a:ext uri="{FF2B5EF4-FFF2-40B4-BE49-F238E27FC236}">
                <a16:creationId xmlns:a16="http://schemas.microsoft.com/office/drawing/2014/main" id="{35F3C339-8CC9-FF42-8201-7C7375241F42}"/>
              </a:ext>
            </a:extLst>
          </p:cNvPr>
          <p:cNvSpPr>
            <a:spLocks noGrp="1"/>
          </p:cNvSpPr>
          <p:nvPr/>
        </p:nvSpPr>
        <p:spPr>
          <a:xfrm>
            <a:off x="990600" y="1963615"/>
            <a:ext cx="9652000" cy="685800"/>
          </a:xfrm>
          <a:prstGeom prst="rect">
            <a:avLst/>
          </a:prstGeom>
          <a:solidFill>
            <a:srgbClr val="EAF6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0" name="Oval 9">
            <a:extLst>
              <a:ext uri="{FF2B5EF4-FFF2-40B4-BE49-F238E27FC236}">
                <a16:creationId xmlns:a16="http://schemas.microsoft.com/office/drawing/2014/main" id="{7E27367A-1AD8-0A42-BBCE-BC264F9C6377}"/>
              </a:ext>
            </a:extLst>
          </p:cNvPr>
          <p:cNvSpPr>
            <a:spLocks noGrp="1"/>
          </p:cNvSpPr>
          <p:nvPr/>
        </p:nvSpPr>
        <p:spPr>
          <a:xfrm>
            <a:off x="1219200" y="2103315"/>
            <a:ext cx="406400" cy="406400"/>
          </a:xfrm>
          <a:prstGeom prst="ellipse">
            <a:avLst/>
          </a:prstGeom>
          <a:solidFill>
            <a:srgbClr val="7CC4E8"/>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100" b="1">
                <a:solidFill>
                  <a:srgbClr val="FFFFFF"/>
                </a:solidFill>
              </a:rPr>
              <a:t>01</a:t>
            </a:r>
          </a:p>
        </p:txBody>
      </p:sp>
      <p:sp>
        <p:nvSpPr>
          <p:cNvPr id="11" name="TextBox 10">
            <a:extLst>
              <a:ext uri="{FF2B5EF4-FFF2-40B4-BE49-F238E27FC236}">
                <a16:creationId xmlns:a16="http://schemas.microsoft.com/office/drawing/2014/main" id="{0C5CC5CE-4F39-5445-B1AB-C1748445AD06}"/>
              </a:ext>
            </a:extLst>
          </p:cNvPr>
          <p:cNvSpPr>
            <a:spLocks noGrp="1"/>
          </p:cNvSpPr>
          <p:nvPr/>
        </p:nvSpPr>
        <p:spPr>
          <a:xfrm>
            <a:off x="1854200" y="2121849"/>
            <a:ext cx="8636686" cy="369332"/>
          </a:xfrm>
          <a:prstGeom prst="rect">
            <a:avLst/>
          </a:prstGeom>
          <a:noFill/>
        </p:spPr>
        <p:txBody>
          <a:bodyPr vert="horz" wrap="square" lIns="91440" tIns="45720" rIns="91440" bIns="45720" anchor="ctr">
            <a:spAutoFit/>
          </a:bodyPr>
          <a:lstStyle/>
          <a:p>
            <a:r>
              <a:rPr>
                <a:solidFill>
                  <a:srgbClr val="33444B"/>
                </a:solidFill>
              </a:rPr>
              <a:t>Explain how telehealth fits into Rural Health Transformation Program (RHTP) goals</a:t>
            </a:r>
          </a:p>
        </p:txBody>
      </p:sp>
      <p:sp>
        <p:nvSpPr>
          <p:cNvPr id="12" name="Rectangle 11">
            <a:extLst>
              <a:ext uri="{FF2B5EF4-FFF2-40B4-BE49-F238E27FC236}">
                <a16:creationId xmlns:a16="http://schemas.microsoft.com/office/drawing/2014/main" id="{74FA1495-AF2D-9748-97DC-358B23CDA422}"/>
              </a:ext>
            </a:extLst>
          </p:cNvPr>
          <p:cNvSpPr>
            <a:spLocks noGrp="1"/>
          </p:cNvSpPr>
          <p:nvPr/>
        </p:nvSpPr>
        <p:spPr>
          <a:xfrm>
            <a:off x="990600" y="2751015"/>
            <a:ext cx="9652000" cy="685800"/>
          </a:xfrm>
          <a:prstGeom prst="rect">
            <a:avLst/>
          </a:prstGeom>
          <a:solidFill>
            <a:srgbClr val="F7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3" name="Oval 12">
            <a:extLst>
              <a:ext uri="{FF2B5EF4-FFF2-40B4-BE49-F238E27FC236}">
                <a16:creationId xmlns:a16="http://schemas.microsoft.com/office/drawing/2014/main" id="{7D7F8651-5632-1044-8045-F9B64AE678DD}"/>
              </a:ext>
            </a:extLst>
          </p:cNvPr>
          <p:cNvSpPr>
            <a:spLocks noGrp="1"/>
          </p:cNvSpPr>
          <p:nvPr/>
        </p:nvSpPr>
        <p:spPr>
          <a:xfrm>
            <a:off x="1219200" y="2890715"/>
            <a:ext cx="406400" cy="406400"/>
          </a:xfrm>
          <a:prstGeom prst="ellipse">
            <a:avLst/>
          </a:prstGeom>
          <a:solidFill>
            <a:srgbClr val="FFFFFF"/>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100" b="1">
                <a:solidFill>
                  <a:srgbClr val="33444B"/>
                </a:solidFill>
              </a:rPr>
              <a:t>02</a:t>
            </a:r>
          </a:p>
        </p:txBody>
      </p:sp>
      <p:sp>
        <p:nvSpPr>
          <p:cNvPr id="14" name="TextBox 13">
            <a:extLst>
              <a:ext uri="{FF2B5EF4-FFF2-40B4-BE49-F238E27FC236}">
                <a16:creationId xmlns:a16="http://schemas.microsoft.com/office/drawing/2014/main" id="{22FEA5A7-E1BC-334A-87BD-CB1DBDBCECA0}"/>
              </a:ext>
            </a:extLst>
          </p:cNvPr>
          <p:cNvSpPr>
            <a:spLocks noGrp="1"/>
          </p:cNvSpPr>
          <p:nvPr/>
        </p:nvSpPr>
        <p:spPr>
          <a:xfrm>
            <a:off x="1854200" y="2909249"/>
            <a:ext cx="8318500" cy="369332"/>
          </a:xfrm>
          <a:prstGeom prst="rect">
            <a:avLst/>
          </a:prstGeom>
          <a:noFill/>
        </p:spPr>
        <p:txBody>
          <a:bodyPr vert="horz" wrap="square" lIns="91440" tIns="45720" rIns="91440" bIns="45720" anchor="ctr">
            <a:spAutoFit/>
          </a:bodyPr>
          <a:lstStyle/>
          <a:p>
            <a:r>
              <a:rPr>
                <a:solidFill>
                  <a:srgbClr val="33444B"/>
                </a:solidFill>
              </a:rPr>
              <a:t>Review post-public health emergency lessons for pediatric preventive telehealth</a:t>
            </a:r>
          </a:p>
        </p:txBody>
      </p:sp>
      <p:sp>
        <p:nvSpPr>
          <p:cNvPr id="15" name="Rectangle 14">
            <a:extLst>
              <a:ext uri="{FF2B5EF4-FFF2-40B4-BE49-F238E27FC236}">
                <a16:creationId xmlns:a16="http://schemas.microsoft.com/office/drawing/2014/main" id="{873DB9A8-2D56-6448-A0C5-0E1FE4C0F44E}"/>
              </a:ext>
            </a:extLst>
          </p:cNvPr>
          <p:cNvSpPr>
            <a:spLocks noGrp="1"/>
          </p:cNvSpPr>
          <p:nvPr/>
        </p:nvSpPr>
        <p:spPr>
          <a:xfrm>
            <a:off x="990600" y="3538415"/>
            <a:ext cx="9652000" cy="685800"/>
          </a:xfrm>
          <a:prstGeom prst="rect">
            <a:avLst/>
          </a:prstGeom>
          <a:solidFill>
            <a:srgbClr val="F7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6" name="Oval 15">
            <a:extLst>
              <a:ext uri="{FF2B5EF4-FFF2-40B4-BE49-F238E27FC236}">
                <a16:creationId xmlns:a16="http://schemas.microsoft.com/office/drawing/2014/main" id="{4A062488-6E1A-584F-98C7-2F4A83F2B143}"/>
              </a:ext>
            </a:extLst>
          </p:cNvPr>
          <p:cNvSpPr>
            <a:spLocks noGrp="1"/>
          </p:cNvSpPr>
          <p:nvPr/>
        </p:nvSpPr>
        <p:spPr>
          <a:xfrm>
            <a:off x="1219200" y="3678115"/>
            <a:ext cx="406400" cy="406400"/>
          </a:xfrm>
          <a:prstGeom prst="ellipse">
            <a:avLst/>
          </a:prstGeom>
          <a:solidFill>
            <a:srgbClr val="FFFFFF"/>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100" b="1">
                <a:solidFill>
                  <a:srgbClr val="33444B"/>
                </a:solidFill>
              </a:rPr>
              <a:t>03</a:t>
            </a:r>
          </a:p>
        </p:txBody>
      </p:sp>
      <p:sp>
        <p:nvSpPr>
          <p:cNvPr id="17" name="TextBox 16">
            <a:extLst>
              <a:ext uri="{FF2B5EF4-FFF2-40B4-BE49-F238E27FC236}">
                <a16:creationId xmlns:a16="http://schemas.microsoft.com/office/drawing/2014/main" id="{B87098BC-31E0-0248-9B65-B084E2931904}"/>
              </a:ext>
            </a:extLst>
          </p:cNvPr>
          <p:cNvSpPr>
            <a:spLocks noGrp="1"/>
          </p:cNvSpPr>
          <p:nvPr/>
        </p:nvSpPr>
        <p:spPr>
          <a:xfrm>
            <a:off x="1854200" y="3696649"/>
            <a:ext cx="8318500" cy="369332"/>
          </a:xfrm>
          <a:prstGeom prst="rect">
            <a:avLst/>
          </a:prstGeom>
          <a:noFill/>
        </p:spPr>
        <p:txBody>
          <a:bodyPr vert="horz" wrap="square" anchor="ctr">
            <a:spAutoFit/>
          </a:bodyPr>
          <a:lstStyle/>
          <a:p>
            <a:pPr algn="l">
              <a:buNone/>
            </a:pPr>
            <a:r>
              <a:rPr>
                <a:solidFill>
                  <a:srgbClr val="33444B"/>
                </a:solidFill>
              </a:rPr>
              <a:t>Identify hybrid care models and implementation guardrails</a:t>
            </a:r>
          </a:p>
        </p:txBody>
      </p:sp>
      <p:sp>
        <p:nvSpPr>
          <p:cNvPr id="18" name="Rectangle 17">
            <a:extLst>
              <a:ext uri="{FF2B5EF4-FFF2-40B4-BE49-F238E27FC236}">
                <a16:creationId xmlns:a16="http://schemas.microsoft.com/office/drawing/2014/main" id="{1F514D2B-B6C1-2640-B622-E04B2124764D}"/>
              </a:ext>
            </a:extLst>
          </p:cNvPr>
          <p:cNvSpPr>
            <a:spLocks noGrp="1"/>
          </p:cNvSpPr>
          <p:nvPr/>
        </p:nvSpPr>
        <p:spPr>
          <a:xfrm>
            <a:off x="990600" y="4325815"/>
            <a:ext cx="9652000" cy="685800"/>
          </a:xfrm>
          <a:prstGeom prst="rect">
            <a:avLst/>
          </a:prstGeom>
          <a:solidFill>
            <a:srgbClr val="F7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19" name="Oval 18">
            <a:extLst>
              <a:ext uri="{FF2B5EF4-FFF2-40B4-BE49-F238E27FC236}">
                <a16:creationId xmlns:a16="http://schemas.microsoft.com/office/drawing/2014/main" id="{E7DD060C-0036-D84D-815A-BEDE1E6E2AD3}"/>
              </a:ext>
            </a:extLst>
          </p:cNvPr>
          <p:cNvSpPr>
            <a:spLocks noGrp="1"/>
          </p:cNvSpPr>
          <p:nvPr/>
        </p:nvSpPr>
        <p:spPr>
          <a:xfrm>
            <a:off x="1219200" y="4465515"/>
            <a:ext cx="406400" cy="406400"/>
          </a:xfrm>
          <a:prstGeom prst="ellipse">
            <a:avLst/>
          </a:prstGeom>
          <a:solidFill>
            <a:srgbClr val="FFFFFF"/>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100" b="1">
                <a:solidFill>
                  <a:srgbClr val="33444B"/>
                </a:solidFill>
              </a:rPr>
              <a:t>04</a:t>
            </a:r>
          </a:p>
        </p:txBody>
      </p:sp>
      <p:sp>
        <p:nvSpPr>
          <p:cNvPr id="20" name="TextBox 19">
            <a:extLst>
              <a:ext uri="{FF2B5EF4-FFF2-40B4-BE49-F238E27FC236}">
                <a16:creationId xmlns:a16="http://schemas.microsoft.com/office/drawing/2014/main" id="{7F6F3C3B-ECD5-7E41-84A0-7D864DA0A139}"/>
              </a:ext>
            </a:extLst>
          </p:cNvPr>
          <p:cNvSpPr>
            <a:spLocks noGrp="1"/>
          </p:cNvSpPr>
          <p:nvPr/>
        </p:nvSpPr>
        <p:spPr>
          <a:xfrm>
            <a:off x="1854200" y="4484049"/>
            <a:ext cx="8810950" cy="369332"/>
          </a:xfrm>
          <a:prstGeom prst="rect">
            <a:avLst/>
          </a:prstGeom>
          <a:noFill/>
        </p:spPr>
        <p:txBody>
          <a:bodyPr vert="horz" wrap="square" anchor="ctr">
            <a:spAutoFit/>
          </a:bodyPr>
          <a:lstStyle/>
          <a:p>
            <a:pPr algn="l">
              <a:buNone/>
            </a:pPr>
            <a:r>
              <a:rPr>
                <a:solidFill>
                  <a:srgbClr val="33444B"/>
                </a:solidFill>
              </a:rPr>
              <a:t>Discuss state considerations for using RHTP initiatives to strengthen pediatric access</a:t>
            </a:r>
          </a:p>
        </p:txBody>
      </p:sp>
    </p:spTree>
    <p:extLst>
      <p:ext uri="{BB962C8B-B14F-4D97-AF65-F5344CB8AC3E}">
        <p14:creationId xmlns:p14="http://schemas.microsoft.com/office/powerpoint/2010/main" val="4037692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6BE5A-61C5-46D9-7B4C-33FE2D7F95E9}"/>
              </a:ext>
            </a:extLst>
          </p:cNvPr>
          <p:cNvSpPr>
            <a:spLocks noGrp="1"/>
          </p:cNvSpPr>
          <p:nvPr>
            <p:ph type="title"/>
          </p:nvPr>
        </p:nvSpPr>
        <p:spPr/>
        <p:txBody>
          <a:bodyPr anchor="ctr">
            <a:normAutofit/>
          </a:bodyPr>
          <a:lstStyle/>
          <a:p>
            <a:r>
              <a:rPr>
                <a:solidFill>
                  <a:srgbClr val="33444B"/>
                </a:solidFill>
              </a:rPr>
              <a:t>What is Hybrid Care?</a:t>
            </a:r>
          </a:p>
        </p:txBody>
      </p:sp>
      <p:sp>
        <p:nvSpPr>
          <p:cNvPr id="3" name="Content Placeholder 2">
            <a:extLst>
              <a:ext uri="{FF2B5EF4-FFF2-40B4-BE49-F238E27FC236}">
                <a16:creationId xmlns:a16="http://schemas.microsoft.com/office/drawing/2014/main" id="{B5DA3442-3F03-408F-8EE7-765D2D5483E0}"/>
              </a:ext>
            </a:extLst>
          </p:cNvPr>
          <p:cNvSpPr>
            <a:spLocks noGrp="1"/>
          </p:cNvSpPr>
          <p:nvPr>
            <p:ph idx="1"/>
          </p:nvPr>
        </p:nvSpPr>
        <p:spPr/>
        <p:txBody>
          <a:bodyPr vert="horz" lIns="91440" tIns="45720" rIns="91440" bIns="45720" anchor="t">
            <a:normAutofit/>
          </a:bodyPr>
          <a:lstStyle/>
          <a:p>
            <a:pPr marL="11113" indent="0">
              <a:lnSpc>
                <a:spcPct val="90000"/>
              </a:lnSpc>
              <a:buNone/>
            </a:pPr>
            <a:r>
              <a:t>HHS: hybrid integration of telehealth with in‑person care</a:t>
            </a:r>
          </a:p>
          <a:p>
            <a:pPr marL="11113" indent="0">
              <a:lnSpc>
                <a:spcPct val="90000"/>
              </a:lnSpc>
              <a:buNone/>
            </a:pPr>
            <a:endParaRPr/>
          </a:p>
          <a:p>
            <a:pPr marL="11113" indent="0">
              <a:lnSpc>
                <a:spcPct val="90000"/>
              </a:lnSpc>
              <a:buNone/>
            </a:pPr>
            <a:r>
              <a:t>Medicaid programs aim to use hybrid care to increase pediatric preventive screenings</a:t>
            </a:r>
          </a:p>
          <a:p>
            <a:pPr>
              <a:lnSpc>
                <a:spcPct val="90000"/>
              </a:lnSpc>
              <a:buNone/>
            </a:pPr>
            <a:endParaRPr/>
          </a:p>
        </p:txBody>
      </p:sp>
      <p:sp>
        <p:nvSpPr>
          <p:cNvPr id="11" name="Slide Number Placeholder"/>
          <p:cNvSpPr>
            <a:spLocks noGrp="1"/>
          </p:cNvSpPr>
          <p:nvPr>
            <p:ph type="sldNum" idx="4294967295"/>
          </p:nvPr>
        </p:nvSpPr>
        <p:spPr>
          <a:xfrm>
            <a:off x="11277600" y="6477000"/>
            <a:ext cx="914400" cy="203200"/>
          </a:xfrm>
          <a:prstGeom prst="rect">
            <a:avLst/>
          </a:prstGeom>
        </p:spPr>
        <p:txBody>
          <a:bodyPr/>
          <a:lstStyle/>
          <a:p>
            <a:pPr algn="ctr"/>
            <a:fld id="{792D072D-EA3D-0B6F-9E31-3C93F532BCD1}" type="slidenum">
              <a:rPr lang="en-US" sz="1100" dirty="0"/>
              <a:pPr algn="ctr"/>
              <a:t>20</a:t>
            </a:fld>
            <a:endParaRPr lang="en-US" sz="1100" dirty="0"/>
          </a:p>
        </p:txBody>
      </p:sp>
      <p:pic>
        <p:nvPicPr>
          <p:cNvPr id="10" name="Picture 4"/>
          <p:cNvPicPr>
            <a:picLocks noChangeAspect="1"/>
          </p:cNvPicPr>
          <p:nvPr/>
        </p:nvPicPr>
        <p:blipFill>
          <a:blip r:embed="rId3"/>
          <a:srcRect/>
          <a:stretch/>
        </p:blipFill>
        <p:spPr>
          <a:xfrm>
            <a:off x="6062472" y="1051560"/>
            <a:ext cx="4946904" cy="4946904"/>
          </a:xfrm>
          <a:prstGeom prst="rect">
            <a:avLst/>
          </a:prstGeom>
        </p:spPr>
      </p:pic>
      <p:sp>
        <p:nvSpPr>
          <p:cNvPr id="6" name="TextBox 5">
            <a:extLst>
              <a:ext uri="{FF2B5EF4-FFF2-40B4-BE49-F238E27FC236}">
                <a16:creationId xmlns:a16="http://schemas.microsoft.com/office/drawing/2014/main" id="{AA7A66A0-430A-FE15-38BE-927B305593BD}"/>
              </a:ext>
            </a:extLst>
          </p:cNvPr>
          <p:cNvSpPr>
            <a:spLocks noGrp="1"/>
          </p:cNvSpPr>
          <p:nvPr/>
        </p:nvSpPr>
        <p:spPr>
          <a:xfrm>
            <a:off x="6629400" y="5257800"/>
            <a:ext cx="2133600" cy="307777"/>
          </a:xfrm>
          <a:prstGeom prst="rect">
            <a:avLst/>
          </a:prstGeom>
          <a:noFill/>
        </p:spPr>
        <p:txBody>
          <a:bodyPr wrap="square">
            <a:spAutoFit/>
          </a:bodyPr>
          <a:lstStyle/>
          <a:p>
            <a:r>
              <a:rPr sz="1400" i="1"/>
              <a:t>Image Source. </a:t>
            </a:r>
            <a:r>
              <a:rPr sz="1400">
                <a:hlinkClick r:id="rId4"/>
              </a:rPr>
              <a:t>Canva</a:t>
            </a:r>
          </a:p>
        </p:txBody>
      </p:sp>
    </p:spTree>
    <p:extLst>
      <p:ext uri="{BB962C8B-B14F-4D97-AF65-F5344CB8AC3E}">
        <p14:creationId xmlns:p14="http://schemas.microsoft.com/office/powerpoint/2010/main" val="537624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DB09B27F-2320-B2C7-0FB3-ED7B0D333F93}"/>
              </a:ext>
            </a:extLst>
          </p:cNvPr>
          <p:cNvSpPr>
            <a:spLocks noGrp="1"/>
          </p:cNvSpPr>
          <p:nvPr/>
        </p:nvSpPr>
        <p:spPr>
          <a:xfrm>
            <a:off x="7631290" y="2418278"/>
            <a:ext cx="2514600" cy="2514600"/>
          </a:xfrm>
          <a:prstGeom prst="ellipse">
            <a:avLst/>
          </a:prstGeom>
          <a:solidFill>
            <a:srgbClr val="D9EEF7"/>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a:p>
            <a:pPr algn="ctr">
              <a:buNone/>
            </a:pPr>
            <a:endParaRPr/>
          </a:p>
          <a:p>
            <a:pPr algn="ctr">
              <a:buNone/>
            </a:pPr>
            <a:endParaRPr/>
          </a:p>
        </p:txBody>
      </p:sp>
      <p:sp>
        <p:nvSpPr>
          <p:cNvPr id="19" name="Oval 18">
            <a:extLst>
              <a:ext uri="{FF2B5EF4-FFF2-40B4-BE49-F238E27FC236}">
                <a16:creationId xmlns:a16="http://schemas.microsoft.com/office/drawing/2014/main" id="{EEA32E81-3B92-56B1-1DCA-684A1A08F8CB}"/>
              </a:ext>
            </a:extLst>
          </p:cNvPr>
          <p:cNvSpPr>
            <a:spLocks noGrp="1"/>
          </p:cNvSpPr>
          <p:nvPr/>
        </p:nvSpPr>
        <p:spPr>
          <a:xfrm>
            <a:off x="4794956" y="2418278"/>
            <a:ext cx="2514600" cy="2514600"/>
          </a:xfrm>
          <a:prstGeom prst="ellipse">
            <a:avLst/>
          </a:prstGeom>
          <a:solidFill>
            <a:srgbClr val="D9EEF7"/>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a:p>
            <a:pPr algn="ctr">
              <a:buNone/>
            </a:pPr>
            <a:endParaRPr/>
          </a:p>
          <a:p>
            <a:pPr algn="ctr">
              <a:buNone/>
            </a:pPr>
            <a:endParaRPr/>
          </a:p>
        </p:txBody>
      </p:sp>
      <p:sp>
        <p:nvSpPr>
          <p:cNvPr id="18" name="Oval 17">
            <a:extLst>
              <a:ext uri="{FF2B5EF4-FFF2-40B4-BE49-F238E27FC236}">
                <a16:creationId xmlns:a16="http://schemas.microsoft.com/office/drawing/2014/main" id="{C549CFA4-9AA2-78AE-C2B1-CD8AE7BA2AEE}"/>
              </a:ext>
            </a:extLst>
          </p:cNvPr>
          <p:cNvSpPr>
            <a:spLocks noGrp="1"/>
          </p:cNvSpPr>
          <p:nvPr/>
        </p:nvSpPr>
        <p:spPr>
          <a:xfrm>
            <a:off x="1981200" y="2418278"/>
            <a:ext cx="2514600" cy="2514600"/>
          </a:xfrm>
          <a:prstGeom prst="ellipse">
            <a:avLst/>
          </a:prstGeom>
          <a:solidFill>
            <a:srgbClr val="D9EEF7"/>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a:p>
            <a:pPr algn="ctr">
              <a:buNone/>
            </a:pPr>
            <a:endParaRPr/>
          </a:p>
          <a:p>
            <a:pPr algn="ctr">
              <a:buNone/>
            </a:pPr>
            <a:endParaRPr/>
          </a:p>
        </p:txBody>
      </p:sp>
      <p:sp>
        <p:nvSpPr>
          <p:cNvPr id="2" name="Title 1">
            <a:extLst>
              <a:ext uri="{FF2B5EF4-FFF2-40B4-BE49-F238E27FC236}">
                <a16:creationId xmlns:a16="http://schemas.microsoft.com/office/drawing/2014/main" id="{A2F8FA0D-638C-747A-1B07-C539228AD2A5}"/>
              </a:ext>
            </a:extLst>
          </p:cNvPr>
          <p:cNvSpPr>
            <a:spLocks noGrp="1"/>
          </p:cNvSpPr>
          <p:nvPr>
            <p:ph type="title"/>
          </p:nvPr>
        </p:nvSpPr>
        <p:spPr/>
        <p:txBody>
          <a:bodyPr/>
          <a:lstStyle/>
          <a:p>
            <a:r>
              <a:rPr>
                <a:solidFill>
                  <a:srgbClr val="33444B"/>
                </a:solidFill>
              </a:rPr>
              <a:t>Three Frameworks </a:t>
            </a:r>
          </a:p>
        </p:txBody>
      </p:sp>
      <p:sp>
        <p:nvSpPr>
          <p:cNvPr id="3" name="Content Placeholder 2">
            <a:extLst>
              <a:ext uri="{FF2B5EF4-FFF2-40B4-BE49-F238E27FC236}">
                <a16:creationId xmlns:a16="http://schemas.microsoft.com/office/drawing/2014/main" id="{8637881D-23AE-B19A-8283-089DC329D0CE}"/>
              </a:ext>
            </a:extLst>
          </p:cNvPr>
          <p:cNvSpPr>
            <a:spLocks noGrp="1"/>
          </p:cNvSpPr>
          <p:nvPr>
            <p:ph idx="1"/>
          </p:nvPr>
        </p:nvSpPr>
        <p:spPr/>
        <p:txBody>
          <a:bodyPr vert="horz" lIns="0" tIns="45720" rIns="0" bIns="45720" anchor="t">
            <a:normAutofit/>
          </a:bodyPr>
          <a:lstStyle/>
          <a:p>
            <a:pPr marL="0" indent="0" algn="ctr">
              <a:buNone/>
              <a:defRPr sz="1600"/>
            </a:pPr>
            <a:r>
              <a:rPr sz="2400"/>
              <a:t>Hybrid strategies across reviewed Medicaid programs are clustered into 3 approaches along a continuum:</a:t>
            </a:r>
          </a:p>
        </p:txBody>
      </p:sp>
      <p:sp>
        <p:nvSpPr>
          <p:cNvPr id="36" name="Slide Number Placeholder"/>
          <p:cNvSpPr>
            <a:spLocks noGrp="1"/>
          </p:cNvSpPr>
          <p:nvPr>
            <p:ph type="sldNum" idx="4294967295"/>
          </p:nvPr>
        </p:nvSpPr>
        <p:spPr>
          <a:xfrm>
            <a:off x="11277600" y="6477000"/>
            <a:ext cx="914400" cy="203200"/>
          </a:xfrm>
          <a:prstGeom prst="rect">
            <a:avLst/>
          </a:prstGeom>
        </p:spPr>
        <p:txBody>
          <a:bodyPr/>
          <a:lstStyle/>
          <a:p>
            <a:pPr algn="ctr"/>
            <a:fld id="{C2A81378-9C95-7E67-94DB-9AEA7F07DB46}" type="slidenum">
              <a:rPr lang="en-US" sz="1100" dirty="0"/>
              <a:pPr algn="ctr"/>
              <a:t>21</a:t>
            </a:fld>
            <a:endParaRPr lang="en-US" sz="1100"/>
          </a:p>
        </p:txBody>
      </p:sp>
      <p:sp>
        <p:nvSpPr>
          <p:cNvPr id="5" name="TextBox 4">
            <a:extLst>
              <a:ext uri="{FF2B5EF4-FFF2-40B4-BE49-F238E27FC236}">
                <a16:creationId xmlns:a16="http://schemas.microsoft.com/office/drawing/2014/main" id="{17183DB9-A058-EBDC-9BD2-FF62B61F93D7}"/>
              </a:ext>
            </a:extLst>
          </p:cNvPr>
          <p:cNvSpPr>
            <a:spLocks noGrp="1"/>
          </p:cNvSpPr>
          <p:nvPr/>
        </p:nvSpPr>
        <p:spPr>
          <a:xfrm>
            <a:off x="2142744" y="5403232"/>
            <a:ext cx="7620000" cy="461665"/>
          </a:xfrm>
          <a:prstGeom prst="rect">
            <a:avLst/>
          </a:prstGeom>
          <a:noFill/>
        </p:spPr>
        <p:txBody>
          <a:bodyPr wrap="square" lIns="91440" tIns="45720" rIns="91440" bIns="45720" anchor="t">
            <a:spAutoFit/>
          </a:bodyPr>
          <a:lstStyle/>
          <a:p>
            <a:pPr marL="0" indent="0">
              <a:buNone/>
              <a:defRPr sz="1600"/>
            </a:pPr>
            <a:r>
              <a:rPr sz="2400"/>
              <a:t>Most states blend elements from more than 1 approach</a:t>
            </a:r>
          </a:p>
        </p:txBody>
      </p:sp>
      <p:sp>
        <p:nvSpPr>
          <p:cNvPr id="7" name="Oval 6">
            <a:extLst>
              <a:ext uri="{FF2B5EF4-FFF2-40B4-BE49-F238E27FC236}">
                <a16:creationId xmlns:a16="http://schemas.microsoft.com/office/drawing/2014/main" id="{F69F8E71-15E3-3A7E-CA42-315802FC613C}"/>
              </a:ext>
            </a:extLst>
          </p:cNvPr>
          <p:cNvSpPr>
            <a:spLocks noGrp="1"/>
          </p:cNvSpPr>
          <p:nvPr/>
        </p:nvSpPr>
        <p:spPr>
          <a:xfrm>
            <a:off x="1905000" y="2309385"/>
            <a:ext cx="2514600" cy="2514600"/>
          </a:xfrm>
          <a:prstGeom prst="ellipse">
            <a:avLst/>
          </a:prstGeom>
          <a:solidFill>
            <a:srgbClr val="EBF6FB"/>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a:p>
            <a:pPr algn="ctr">
              <a:buNone/>
            </a:pPr>
            <a:endParaRPr/>
          </a:p>
          <a:p>
            <a:pPr algn="ctr">
              <a:buNone/>
            </a:pPr>
            <a:r>
              <a:rPr sz="2000" b="1">
                <a:solidFill>
                  <a:srgbClr val="37A5DD"/>
                </a:solidFill>
              </a:rPr>
              <a:t>Clinician Discretion</a:t>
            </a:r>
          </a:p>
        </p:txBody>
      </p:sp>
      <p:sp>
        <p:nvSpPr>
          <p:cNvPr id="8" name="Oval 7">
            <a:extLst>
              <a:ext uri="{FF2B5EF4-FFF2-40B4-BE49-F238E27FC236}">
                <a16:creationId xmlns:a16="http://schemas.microsoft.com/office/drawing/2014/main" id="{365F7C5A-0D50-996B-CB2F-F6287A052FAF}"/>
              </a:ext>
            </a:extLst>
          </p:cNvPr>
          <p:cNvSpPr>
            <a:spLocks noGrp="1"/>
          </p:cNvSpPr>
          <p:nvPr/>
        </p:nvSpPr>
        <p:spPr>
          <a:xfrm>
            <a:off x="4724400" y="2309385"/>
            <a:ext cx="2514600" cy="2514600"/>
          </a:xfrm>
          <a:prstGeom prst="ellipse">
            <a:avLst/>
          </a:prstGeom>
          <a:solidFill>
            <a:srgbClr val="EBF6FB"/>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a:p>
            <a:pPr algn="ctr">
              <a:buNone/>
            </a:pPr>
            <a:endParaRPr/>
          </a:p>
          <a:p>
            <a:pPr algn="ctr">
              <a:buNone/>
            </a:pPr>
            <a:r>
              <a:rPr sz="2000" b="1">
                <a:solidFill>
                  <a:srgbClr val="37A5DD"/>
                </a:solidFill>
              </a:rPr>
              <a:t>Code-Set Governance</a:t>
            </a:r>
          </a:p>
        </p:txBody>
      </p:sp>
      <p:sp>
        <p:nvSpPr>
          <p:cNvPr id="9" name="Oval 8">
            <a:extLst>
              <a:ext uri="{FF2B5EF4-FFF2-40B4-BE49-F238E27FC236}">
                <a16:creationId xmlns:a16="http://schemas.microsoft.com/office/drawing/2014/main" id="{0F8F602F-F92F-1B8F-DDC6-3668A4381BD9}"/>
              </a:ext>
            </a:extLst>
          </p:cNvPr>
          <p:cNvSpPr>
            <a:spLocks noGrp="1"/>
          </p:cNvSpPr>
          <p:nvPr/>
        </p:nvSpPr>
        <p:spPr>
          <a:xfrm>
            <a:off x="7543800" y="2309385"/>
            <a:ext cx="2514600" cy="2514600"/>
          </a:xfrm>
          <a:prstGeom prst="ellipse">
            <a:avLst/>
          </a:prstGeom>
          <a:solidFill>
            <a:srgbClr val="EBF6FB"/>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a:p>
            <a:pPr algn="ctr">
              <a:buNone/>
            </a:pPr>
            <a:endParaRPr/>
          </a:p>
          <a:p>
            <a:pPr algn="ctr">
              <a:buNone/>
            </a:pPr>
            <a:r>
              <a:rPr sz="2000" b="1">
                <a:solidFill>
                  <a:srgbClr val="37A5DD"/>
                </a:solidFill>
              </a:rPr>
              <a:t>Prescriptive Hybrid Rules</a:t>
            </a:r>
          </a:p>
        </p:txBody>
      </p:sp>
      <p:pic>
        <p:nvPicPr>
          <p:cNvPr id="33" name="Picture 11"/>
          <p:cNvPicPr>
            <a:picLocks noChangeAspect="1"/>
          </p:cNvPicPr>
          <p:nvPr/>
        </p:nvPicPr>
        <p:blipFill>
          <a:blip r:embed="rId3"/>
          <a:srcRect/>
          <a:stretch/>
        </p:blipFill>
        <p:spPr>
          <a:xfrm>
            <a:off x="8442038" y="2732648"/>
            <a:ext cx="718123" cy="718123"/>
          </a:xfrm>
          <a:prstGeom prst="rect">
            <a:avLst/>
          </a:prstGeom>
        </p:spPr>
      </p:pic>
      <p:pic>
        <p:nvPicPr>
          <p:cNvPr id="34" name="Picture 13"/>
          <p:cNvPicPr>
            <a:picLocks noChangeAspect="1"/>
          </p:cNvPicPr>
          <p:nvPr/>
        </p:nvPicPr>
        <p:blipFill>
          <a:blip r:embed="rId4"/>
          <a:srcRect/>
          <a:stretch/>
        </p:blipFill>
        <p:spPr>
          <a:xfrm>
            <a:off x="2743200" y="2613263"/>
            <a:ext cx="781214" cy="781214"/>
          </a:xfrm>
          <a:prstGeom prst="rect">
            <a:avLst/>
          </a:prstGeom>
        </p:spPr>
      </p:pic>
      <p:pic>
        <p:nvPicPr>
          <p:cNvPr id="35" name="Picture 15"/>
          <p:cNvPicPr>
            <a:picLocks noChangeAspect="1"/>
          </p:cNvPicPr>
          <p:nvPr/>
        </p:nvPicPr>
        <p:blipFill>
          <a:blip r:embed="rId5"/>
          <a:srcRect/>
          <a:stretch/>
        </p:blipFill>
        <p:spPr>
          <a:xfrm>
            <a:off x="5715000" y="2710877"/>
            <a:ext cx="718123" cy="718123"/>
          </a:xfrm>
          <a:prstGeom prst="rect">
            <a:avLst/>
          </a:prstGeom>
        </p:spPr>
      </p:pic>
    </p:spTree>
    <p:extLst>
      <p:ext uri="{BB962C8B-B14F-4D97-AF65-F5344CB8AC3E}">
        <p14:creationId xmlns:p14="http://schemas.microsoft.com/office/powerpoint/2010/main" val="4040870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9CD9-7C3B-4CE6-9A65-6C46ACB73958}"/>
              </a:ext>
            </a:extLst>
          </p:cNvPr>
          <p:cNvSpPr>
            <a:spLocks noGrp="1"/>
          </p:cNvSpPr>
          <p:nvPr>
            <p:ph type="title"/>
          </p:nvPr>
        </p:nvSpPr>
        <p:spPr/>
        <p:txBody>
          <a:bodyPr>
            <a:normAutofit/>
          </a:bodyPr>
          <a:lstStyle/>
          <a:p>
            <a:r>
              <a:t>Utilization Profile: Behavioral Health Dominance</a:t>
            </a:r>
          </a:p>
        </p:txBody>
      </p:sp>
      <p:sp>
        <p:nvSpPr>
          <p:cNvPr id="3" name="Content Placeholder 2">
            <a:extLst>
              <a:ext uri="{FF2B5EF4-FFF2-40B4-BE49-F238E27FC236}">
                <a16:creationId xmlns:a16="http://schemas.microsoft.com/office/drawing/2014/main" id="{678A7BFD-7564-43E3-8421-F5B35838F2EF}"/>
              </a:ext>
            </a:extLst>
          </p:cNvPr>
          <p:cNvSpPr>
            <a:spLocks noGrp="1"/>
          </p:cNvSpPr>
          <p:nvPr>
            <p:ph idx="1"/>
          </p:nvPr>
        </p:nvSpPr>
        <p:spPr>
          <a:xfrm>
            <a:off x="685800" y="1051560"/>
            <a:ext cx="6070600" cy="4946904"/>
          </a:xfrm>
        </p:spPr>
        <p:txBody>
          <a:bodyPr vert="horz" lIns="0" tIns="45720" rIns="0" bIns="45720" anchor="t">
            <a:normAutofit/>
          </a:bodyPr>
          <a:lstStyle/>
          <a:p>
            <a:pPr marL="11113" indent="0">
              <a:buNone/>
              <a:defRPr sz="1600"/>
            </a:pPr>
            <a:r>
              <a:rPr sz="2400"/>
              <a:t>Most pediatric telehealth encounters related to mental and behavioral health or neurodevelopmental diagnoses</a:t>
            </a:r>
            <a:br/>
            <a:endParaRPr/>
          </a:p>
          <a:p>
            <a:pPr marL="10795" indent="-10795">
              <a:buNone/>
              <a:defRPr sz="1600"/>
            </a:pPr>
            <a:r>
              <a:rPr sz="2400"/>
              <a:t>Primary care and preventive telehealth use was relatively limited</a:t>
            </a:r>
          </a:p>
        </p:txBody>
      </p:sp>
      <p:sp>
        <p:nvSpPr>
          <p:cNvPr id="10" name="Slide Number Placeholder"/>
          <p:cNvSpPr>
            <a:spLocks noGrp="1"/>
          </p:cNvSpPr>
          <p:nvPr>
            <p:ph type="sldNum" idx="4294967295"/>
          </p:nvPr>
        </p:nvSpPr>
        <p:spPr>
          <a:xfrm>
            <a:off x="11277600" y="6477000"/>
            <a:ext cx="914400" cy="203200"/>
          </a:xfrm>
          <a:prstGeom prst="rect">
            <a:avLst/>
          </a:prstGeom>
        </p:spPr>
        <p:txBody>
          <a:bodyPr/>
          <a:lstStyle/>
          <a:p>
            <a:pPr algn="ctr"/>
            <a:fld id="{99308CA4-A478-AC8C-20CC-B44B2D6443F2}" type="slidenum">
              <a:rPr lang="en-US" sz="1100" dirty="0"/>
              <a:pPr algn="ctr"/>
              <a:t>22</a:t>
            </a:fld>
            <a:endParaRPr lang="en-US" sz="1100"/>
          </a:p>
        </p:txBody>
      </p:sp>
      <p:pic>
        <p:nvPicPr>
          <p:cNvPr id="9" name="Picture 4"/>
          <p:cNvPicPr>
            <a:picLocks noChangeAspect="1"/>
          </p:cNvPicPr>
          <p:nvPr/>
        </p:nvPicPr>
        <p:blipFill>
          <a:blip r:embed="rId3"/>
          <a:srcRect/>
          <a:stretch/>
        </p:blipFill>
        <p:spPr>
          <a:xfrm>
            <a:off x="7010400" y="1752600"/>
            <a:ext cx="3657940" cy="3657940"/>
          </a:xfrm>
          <a:prstGeom prst="rect">
            <a:avLst/>
          </a:prstGeom>
        </p:spPr>
      </p:pic>
      <p:sp>
        <p:nvSpPr>
          <p:cNvPr id="5" name="Revision source note">
            <a:extLst>
              <a:ext uri="{FF2B5EF4-FFF2-40B4-BE49-F238E27FC236}">
                <a16:creationId xmlns:a16="http://schemas.microsoft.com/office/drawing/2014/main" id="{A1165F68-FA55-434A-AB21-540F47A0B627}"/>
              </a:ext>
            </a:extLst>
          </p:cNvPr>
          <p:cNvSpPr>
            <a:spLocks noGrp="1"/>
          </p:cNvSpPr>
          <p:nvPr/>
        </p:nvSpPr>
        <p:spPr>
          <a:xfrm>
            <a:off x="685800" y="6000750"/>
            <a:ext cx="6667500" cy="323850"/>
          </a:xfrm>
          <a:prstGeom prst="rect">
            <a:avLst/>
          </a:prstGeom>
          <a:noFill/>
          <a:ln w="0">
            <a:noFill/>
            <a:prstDash val="solid"/>
          </a:ln>
        </p:spPr>
        <p:txBody>
          <a:bodyPr/>
          <a:lstStyle/>
          <a:p>
            <a:pPr>
              <a:buNone/>
              <a:defRPr sz="975">
                <a:solidFill>
                  <a:srgbClr val="455B65"/>
                </a:solidFill>
              </a:defRPr>
            </a:pPr>
            <a:r>
              <a:rPr sz="1400" i="1">
                <a:solidFill>
                  <a:srgbClr val="455B65"/>
                </a:solidFill>
              </a:rPr>
              <a:t>Source: </a:t>
            </a:r>
            <a:r>
              <a:rPr sz="1400">
                <a:solidFill>
                  <a:srgbClr val="455B65"/>
                </a:solidFill>
              </a:rPr>
              <a:t>State Medicaid utilization data summarized in MED report.</a:t>
            </a:r>
          </a:p>
        </p:txBody>
      </p:sp>
    </p:spTree>
    <p:extLst>
      <p:ext uri="{BB962C8B-B14F-4D97-AF65-F5344CB8AC3E}">
        <p14:creationId xmlns:p14="http://schemas.microsoft.com/office/powerpoint/2010/main" val="376605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364A8-3CD1-4BAF-A9FA-5D901307E30B}"/>
              </a:ext>
            </a:extLst>
          </p:cNvPr>
          <p:cNvSpPr>
            <a:spLocks noGrp="1"/>
          </p:cNvSpPr>
          <p:nvPr>
            <p:ph type="title"/>
          </p:nvPr>
        </p:nvSpPr>
        <p:spPr/>
        <p:txBody>
          <a:bodyPr/>
          <a:lstStyle/>
          <a:p>
            <a:r>
              <a:rPr>
                <a:solidFill>
                  <a:srgbClr val="33444B"/>
                </a:solidFill>
              </a:rPr>
              <a:t>Utilization by Age</a:t>
            </a:r>
          </a:p>
        </p:txBody>
      </p:sp>
      <p:sp>
        <p:nvSpPr>
          <p:cNvPr id="3" name="Content Placeholder 2">
            <a:extLst>
              <a:ext uri="{FF2B5EF4-FFF2-40B4-BE49-F238E27FC236}">
                <a16:creationId xmlns:a16="http://schemas.microsoft.com/office/drawing/2014/main" id="{8CDF0105-C292-4F8A-8666-7DD4CFC2429D}"/>
              </a:ext>
            </a:extLst>
          </p:cNvPr>
          <p:cNvSpPr>
            <a:spLocks noGrp="1"/>
          </p:cNvSpPr>
          <p:nvPr>
            <p:ph idx="1"/>
          </p:nvPr>
        </p:nvSpPr>
        <p:spPr>
          <a:xfrm>
            <a:off x="685800" y="1051560"/>
            <a:ext cx="6223000" cy="4946904"/>
          </a:xfrm>
        </p:spPr>
        <p:txBody>
          <a:bodyPr/>
          <a:lstStyle/>
          <a:p>
            <a:pPr>
              <a:buNone/>
              <a:defRPr sz="1600"/>
            </a:pPr>
            <a:r>
              <a:rPr sz="2400"/>
              <a:t>Telehealth use increased with age</a:t>
            </a:r>
          </a:p>
          <a:p>
            <a:pPr>
              <a:buNone/>
              <a:defRPr sz="1600"/>
            </a:pPr>
            <a:endParaRPr sz="2400"/>
          </a:p>
          <a:p>
            <a:pPr marL="11113" indent="-11113">
              <a:buNone/>
              <a:defRPr sz="1600"/>
            </a:pPr>
            <a:r>
              <a:rPr sz="2400"/>
              <a:t>Adolescents had the highest recorded pediatric telehealth volumes in Arizona, New York, and Vermont; California data generally supported the same pattern.</a:t>
            </a:r>
          </a:p>
        </p:txBody>
      </p:sp>
      <p:sp>
        <p:nvSpPr>
          <p:cNvPr id="10" name="Slide Number Placeholder"/>
          <p:cNvSpPr>
            <a:spLocks noGrp="1"/>
          </p:cNvSpPr>
          <p:nvPr>
            <p:ph type="sldNum" idx="4294967295"/>
          </p:nvPr>
        </p:nvSpPr>
        <p:spPr>
          <a:xfrm>
            <a:off x="11277600" y="6477000"/>
            <a:ext cx="914400" cy="203200"/>
          </a:xfrm>
          <a:prstGeom prst="rect">
            <a:avLst/>
          </a:prstGeom>
        </p:spPr>
        <p:txBody>
          <a:bodyPr/>
          <a:lstStyle/>
          <a:p>
            <a:pPr algn="ctr"/>
            <a:fld id="{6487A79B-F5E7-FEFE-5948-C5A370D7E92A}" type="slidenum">
              <a:rPr lang="en-US" sz="1100" dirty="0"/>
              <a:pPr algn="ctr"/>
              <a:t>23</a:t>
            </a:fld>
            <a:endParaRPr lang="en-US" sz="1100"/>
          </a:p>
        </p:txBody>
      </p:sp>
      <p:pic>
        <p:nvPicPr>
          <p:cNvPr id="8" name="Picture 4"/>
          <p:cNvPicPr>
            <a:picLocks noChangeAspect="1"/>
          </p:cNvPicPr>
          <p:nvPr/>
        </p:nvPicPr>
        <p:blipFill>
          <a:blip r:embed="rId3"/>
          <a:stretch>
            <a:fillRect/>
          </a:stretch>
        </p:blipFill>
        <p:spPr>
          <a:xfrm>
            <a:off x="7162800" y="2119745"/>
            <a:ext cx="3352495" cy="3352495"/>
          </a:xfrm>
          <a:prstGeom prst="rect">
            <a:avLst/>
          </a:prstGeom>
        </p:spPr>
      </p:pic>
      <p:pic>
        <p:nvPicPr>
          <p:cNvPr id="9" name="Picture 5"/>
          <p:cNvPicPr>
            <a:picLocks noChangeAspect="1"/>
          </p:cNvPicPr>
          <p:nvPr/>
        </p:nvPicPr>
        <p:blipFill>
          <a:blip r:embed="rId4"/>
          <a:srcRect/>
          <a:stretch/>
        </p:blipFill>
        <p:spPr>
          <a:xfrm rot="18900000">
            <a:off x="7531450" y="1562449"/>
            <a:ext cx="1657351" cy="1657351"/>
          </a:xfrm>
          <a:prstGeom prst="rect">
            <a:avLst/>
          </a:prstGeom>
        </p:spPr>
      </p:pic>
    </p:spTree>
    <p:extLst>
      <p:ext uri="{BB962C8B-B14F-4D97-AF65-F5344CB8AC3E}">
        <p14:creationId xmlns:p14="http://schemas.microsoft.com/office/powerpoint/2010/main" val="664520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C7095-42D1-4457-9AF8-E5D2ABBD119A}"/>
              </a:ext>
            </a:extLst>
          </p:cNvPr>
          <p:cNvSpPr>
            <a:spLocks noGrp="1"/>
          </p:cNvSpPr>
          <p:nvPr>
            <p:ph type="title"/>
          </p:nvPr>
        </p:nvSpPr>
        <p:spPr/>
        <p:txBody>
          <a:bodyPr/>
          <a:lstStyle/>
          <a:p>
            <a:r>
              <a:rPr>
                <a:solidFill>
                  <a:srgbClr val="33444B"/>
                </a:solidFill>
              </a:rPr>
              <a:t>High-Frequency Use, Then Normalization</a:t>
            </a:r>
          </a:p>
        </p:txBody>
      </p:sp>
      <p:sp>
        <p:nvSpPr>
          <p:cNvPr id="3" name="Content Placeholder 2">
            <a:extLst>
              <a:ext uri="{FF2B5EF4-FFF2-40B4-BE49-F238E27FC236}">
                <a16:creationId xmlns:a16="http://schemas.microsoft.com/office/drawing/2014/main" id="{76C55305-B2E1-4C5A-9A92-95BF52D716B5}"/>
              </a:ext>
            </a:extLst>
          </p:cNvPr>
          <p:cNvSpPr>
            <a:spLocks noGrp="1"/>
          </p:cNvSpPr>
          <p:nvPr>
            <p:ph idx="1"/>
          </p:nvPr>
        </p:nvSpPr>
        <p:spPr>
          <a:xfrm>
            <a:off x="685800" y="1051560"/>
            <a:ext cx="6070600" cy="4946904"/>
          </a:xfrm>
        </p:spPr>
        <p:txBody>
          <a:bodyPr/>
          <a:lstStyle/>
          <a:p>
            <a:pPr marL="11113" indent="-11113">
              <a:buNone/>
              <a:defRPr sz="1600"/>
            </a:pPr>
            <a:r>
              <a:rPr sz="2400" dirty="0"/>
              <a:t>Children and adolescents became high-frequency telehealth users during 2020 and 2021</a:t>
            </a:r>
          </a:p>
          <a:p>
            <a:pPr>
              <a:buNone/>
              <a:defRPr sz="1600"/>
            </a:pPr>
            <a:endParaRPr sz="2400" dirty="0"/>
          </a:p>
          <a:p>
            <a:pPr marL="11113" indent="-11113">
              <a:buNone/>
              <a:defRPr sz="1600"/>
            </a:pPr>
            <a:r>
              <a:rPr sz="2400" dirty="0"/>
              <a:t>Use decreased as emergency measures ended, though adolescent behavioral health use remained elevated</a:t>
            </a:r>
          </a:p>
        </p:txBody>
      </p:sp>
      <p:sp>
        <p:nvSpPr>
          <p:cNvPr id="10" name="Slide Number Placeholder"/>
          <p:cNvSpPr>
            <a:spLocks noGrp="1"/>
          </p:cNvSpPr>
          <p:nvPr>
            <p:ph type="sldNum" idx="4294967295"/>
          </p:nvPr>
        </p:nvSpPr>
        <p:spPr>
          <a:xfrm>
            <a:off x="11277600" y="6477000"/>
            <a:ext cx="914400" cy="203200"/>
          </a:xfrm>
          <a:prstGeom prst="rect">
            <a:avLst/>
          </a:prstGeom>
        </p:spPr>
        <p:txBody>
          <a:bodyPr/>
          <a:lstStyle/>
          <a:p>
            <a:pPr algn="ctr"/>
            <a:fld id="{274F4679-3ED8-9EE7-50ED-CE74FD2E9DC0}" type="slidenum">
              <a:rPr lang="en-US" sz="1100" dirty="0"/>
              <a:pPr algn="ctr"/>
              <a:t>24</a:t>
            </a:fld>
            <a:endParaRPr lang="en-US" sz="1100"/>
          </a:p>
        </p:txBody>
      </p:sp>
      <p:pic>
        <p:nvPicPr>
          <p:cNvPr id="8" name="Picture 4"/>
          <p:cNvPicPr>
            <a:picLocks noChangeAspect="1"/>
          </p:cNvPicPr>
          <p:nvPr/>
        </p:nvPicPr>
        <p:blipFill>
          <a:blip r:embed="rId3"/>
          <a:stretch>
            <a:fillRect/>
          </a:stretch>
        </p:blipFill>
        <p:spPr>
          <a:xfrm>
            <a:off x="7010400" y="2133600"/>
            <a:ext cx="3505881" cy="3505881"/>
          </a:xfrm>
          <a:prstGeom prst="rect">
            <a:avLst/>
          </a:prstGeom>
        </p:spPr>
      </p:pic>
      <p:pic>
        <p:nvPicPr>
          <p:cNvPr id="9" name="Picture 6"/>
          <p:cNvPicPr>
            <a:picLocks noChangeAspect="1"/>
          </p:cNvPicPr>
          <p:nvPr/>
        </p:nvPicPr>
        <p:blipFill>
          <a:blip r:embed="rId4"/>
          <a:srcRect/>
          <a:stretch/>
        </p:blipFill>
        <p:spPr>
          <a:xfrm>
            <a:off x="9011330" y="1086364"/>
            <a:ext cx="1657351" cy="1657351"/>
          </a:xfrm>
          <a:prstGeom prst="rect">
            <a:avLst/>
          </a:prstGeom>
        </p:spPr>
      </p:pic>
    </p:spTree>
    <p:extLst>
      <p:ext uri="{BB962C8B-B14F-4D97-AF65-F5344CB8AC3E}">
        <p14:creationId xmlns:p14="http://schemas.microsoft.com/office/powerpoint/2010/main" val="985647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999C2-2A28-4AF9-884D-9FCB29CD0833}"/>
              </a:ext>
            </a:extLst>
          </p:cNvPr>
          <p:cNvSpPr>
            <a:spLocks noGrp="1"/>
          </p:cNvSpPr>
          <p:nvPr>
            <p:ph type="title"/>
          </p:nvPr>
        </p:nvSpPr>
        <p:spPr/>
        <p:txBody>
          <a:bodyPr>
            <a:normAutofit fontScale="90000"/>
          </a:bodyPr>
          <a:lstStyle/>
          <a:p>
            <a:r>
              <a:rPr dirty="0"/>
              <a:t>Telehealth Counts Differently Across Pediatric Measures</a:t>
            </a:r>
          </a:p>
        </p:txBody>
      </p:sp>
      <p:sp>
        <p:nvSpPr>
          <p:cNvPr id="7" name="Slide Number Placeholder"/>
          <p:cNvSpPr>
            <a:spLocks noGrp="1"/>
          </p:cNvSpPr>
          <p:nvPr>
            <p:ph type="sldNum" idx="12"/>
          </p:nvPr>
        </p:nvSpPr>
        <p:spPr>
          <a:prstGeom prst="rect">
            <a:avLst/>
          </a:prstGeom>
        </p:spPr>
        <p:txBody>
          <a:bodyPr/>
          <a:lstStyle/>
          <a:p>
            <a:pPr algn="r"/>
            <a:fld id="{30953102-40B0-AB0B-B56F-DDD1263DCE85}" type="slidenum">
              <a:rPr lang="en-US" sz="1100" dirty="0"/>
              <a:t>25</a:t>
            </a:fld>
            <a:endParaRPr lang="en-US" sz="1100"/>
          </a:p>
        </p:txBody>
      </p:sp>
      <p:sp>
        <p:nvSpPr>
          <p:cNvPr id="5" name="TextBox 4">
            <a:extLst>
              <a:ext uri="{FF2B5EF4-FFF2-40B4-BE49-F238E27FC236}">
                <a16:creationId xmlns:a16="http://schemas.microsoft.com/office/drawing/2014/main" id="{FC63116B-AB58-4013-AF12-79623BE3AA73}"/>
              </a:ext>
            </a:extLst>
          </p:cNvPr>
          <p:cNvSpPr>
            <a:spLocks noGrp="1"/>
          </p:cNvSpPr>
          <p:nvPr/>
        </p:nvSpPr>
        <p:spPr>
          <a:xfrm>
            <a:off x="609600" y="1051560"/>
            <a:ext cx="5207000" cy="4846320"/>
          </a:xfrm>
          <a:prstGeom prst="rect">
            <a:avLst/>
          </a:prstGeom>
          <a:solidFill>
            <a:schemeClr val="accent2">
              <a:alpha val="7000"/>
            </a:schemeClr>
          </a:solidFill>
          <a:ln>
            <a:noFill/>
          </a:ln>
        </p:spPr>
        <p:txBody>
          <a:bodyPr wrap="square" lIns="182880" tIns="182880" rIns="182880" bIns="182880">
            <a:noAutofit/>
          </a:bodyPr>
          <a:lstStyle/>
          <a:p>
            <a:pPr>
              <a:spcAft>
                <a:spcPts val="1100"/>
              </a:spcAft>
              <a:buNone/>
            </a:pPr>
            <a:r>
              <a:rPr lang="en-US" sz="3200" cap="all" dirty="0">
                <a:solidFill>
                  <a:schemeClr val="accent2"/>
                </a:solidFill>
                <a:latin typeface="Lato Semibold"/>
                <a:ea typeface="Lato Semibold"/>
                <a:cs typeface="Lato Semibold"/>
              </a:rPr>
              <a:t>Child and Adolescent Well-Care Visits (</a:t>
            </a:r>
            <a:r>
              <a:rPr lang="en-US" sz="3200" cap="all" dirty="0" err="1">
                <a:solidFill>
                  <a:schemeClr val="accent2"/>
                </a:solidFill>
                <a:latin typeface="Lato Semibold"/>
                <a:ea typeface="Lato Semibold"/>
                <a:cs typeface="Lato Semibold"/>
              </a:rPr>
              <a:t>WCV</a:t>
            </a:r>
            <a:r>
              <a:rPr lang="en-US" sz="3200" cap="all" dirty="0">
                <a:solidFill>
                  <a:schemeClr val="accent2"/>
                </a:solidFill>
                <a:latin typeface="Lato Semibold"/>
                <a:ea typeface="Lato Semibold"/>
                <a:cs typeface="Lato Semibold"/>
              </a:rPr>
              <a:t>-CH)</a:t>
            </a:r>
            <a:endParaRPr sz="3200" cap="all" dirty="0">
              <a:solidFill>
                <a:schemeClr val="accent2"/>
              </a:solidFill>
              <a:latin typeface="Lato Semibold"/>
              <a:ea typeface="Lato Semibold"/>
              <a:cs typeface="Lato Semibold"/>
            </a:endParaRPr>
          </a:p>
          <a:p>
            <a:pPr marL="285750" indent="-285750">
              <a:spcAft>
                <a:spcPts val="500"/>
              </a:spcAft>
              <a:buFont typeface="Arial"/>
              <a:buChar char="•"/>
            </a:pPr>
            <a:r>
              <a:rPr lang="en-US" sz="2100" dirty="0">
                <a:solidFill>
                  <a:schemeClr val="accent2"/>
                </a:solidFill>
                <a:latin typeface="Lato Semibold"/>
                <a:ea typeface="Lato Semibold"/>
                <a:cs typeface="Lato Semibold"/>
              </a:rPr>
              <a:t>Ages 3–21</a:t>
            </a:r>
          </a:p>
          <a:p>
            <a:pPr marL="285750" indent="-285750">
              <a:spcAft>
                <a:spcPts val="500"/>
              </a:spcAft>
              <a:buFont typeface="Arial"/>
              <a:buChar char="•"/>
            </a:pPr>
            <a:r>
              <a:rPr lang="en-US" sz="2100" dirty="0">
                <a:solidFill>
                  <a:schemeClr val="accent2"/>
                </a:solidFill>
                <a:latin typeface="Lato Semibold"/>
                <a:ea typeface="Lato Semibold"/>
                <a:cs typeface="Lato Semibold"/>
              </a:rPr>
              <a:t>Tracks whether a child had at least 1 comprehensive well-care visit</a:t>
            </a:r>
          </a:p>
          <a:p>
            <a:pPr marL="285750" indent="-285750">
              <a:spcAft>
                <a:spcPts val="500"/>
              </a:spcAft>
              <a:buFont typeface="Arial"/>
              <a:buChar char="•"/>
            </a:pPr>
            <a:r>
              <a:rPr lang="en-US" sz="2100" dirty="0">
                <a:solidFill>
                  <a:schemeClr val="accent2"/>
                </a:solidFill>
                <a:latin typeface="Lato Semibold"/>
                <a:ea typeface="Lato Semibold"/>
                <a:cs typeface="Lato Semibold"/>
              </a:rPr>
              <a:t>During COVID PHE, telehealth visits counted </a:t>
            </a:r>
          </a:p>
          <a:p>
            <a:pPr marL="285750" indent="-285750">
              <a:spcAft>
                <a:spcPts val="500"/>
              </a:spcAft>
              <a:buFont typeface="Arial"/>
              <a:buChar char="•"/>
            </a:pPr>
            <a:r>
              <a:rPr lang="en-US" sz="2100" dirty="0">
                <a:solidFill>
                  <a:schemeClr val="accent2"/>
                </a:solidFill>
                <a:latin typeface="Lato Semibold"/>
                <a:ea typeface="Lato Semibold"/>
                <a:cs typeface="Lato Semibold"/>
              </a:rPr>
              <a:t>For 2026 Core Set reporting, telehealth visits do not count</a:t>
            </a:r>
          </a:p>
        </p:txBody>
      </p:sp>
      <p:sp>
        <p:nvSpPr>
          <p:cNvPr id="6" name="TextBox 5">
            <a:extLst>
              <a:ext uri="{FF2B5EF4-FFF2-40B4-BE49-F238E27FC236}">
                <a16:creationId xmlns:a16="http://schemas.microsoft.com/office/drawing/2014/main" id="{60729014-2E2C-4547-BC0B-FB5809A86ED9}"/>
              </a:ext>
            </a:extLst>
          </p:cNvPr>
          <p:cNvSpPr>
            <a:spLocks noGrp="1"/>
          </p:cNvSpPr>
          <p:nvPr/>
        </p:nvSpPr>
        <p:spPr>
          <a:xfrm>
            <a:off x="6375400" y="1051560"/>
            <a:ext cx="5207000" cy="4846320"/>
          </a:xfrm>
          <a:prstGeom prst="rect">
            <a:avLst/>
          </a:prstGeom>
          <a:solidFill>
            <a:schemeClr val="accent1">
              <a:alpha val="7000"/>
            </a:schemeClr>
          </a:solidFill>
          <a:ln>
            <a:noFill/>
          </a:ln>
        </p:spPr>
        <p:txBody>
          <a:bodyPr wrap="square" lIns="182880" tIns="182880" rIns="182880" bIns="182880">
            <a:noAutofit/>
          </a:bodyPr>
          <a:lstStyle/>
          <a:p>
            <a:pPr>
              <a:spcAft>
                <a:spcPts val="1100"/>
              </a:spcAft>
              <a:buNone/>
            </a:pPr>
            <a:r>
              <a:rPr sz="3200" cap="all" dirty="0">
                <a:solidFill>
                  <a:schemeClr val="accent1"/>
                </a:solidFill>
                <a:latin typeface="Lato Semibold"/>
                <a:ea typeface="Lato Semibold"/>
                <a:cs typeface="Lato Semibold"/>
              </a:rPr>
              <a:t>EPSDT </a:t>
            </a:r>
            <a:r>
              <a:rPr lang="en-US" sz="3200" cap="all" dirty="0">
                <a:solidFill>
                  <a:schemeClr val="accent1"/>
                </a:solidFill>
                <a:latin typeface="Lato Semibold"/>
                <a:ea typeface="Lato Semibold"/>
                <a:cs typeface="Lato Semibold"/>
              </a:rPr>
              <a:t>Participation Report (</a:t>
            </a:r>
            <a:r>
              <a:rPr sz="3200" cap="all" dirty="0">
                <a:solidFill>
                  <a:schemeClr val="accent1"/>
                </a:solidFill>
                <a:latin typeface="Lato Semibold"/>
                <a:ea typeface="Lato Semibold"/>
                <a:cs typeface="Lato Semibold"/>
              </a:rPr>
              <a:t>CMS-416</a:t>
            </a:r>
            <a:r>
              <a:rPr lang="en-US" sz="3200" cap="all" dirty="0">
                <a:solidFill>
                  <a:schemeClr val="accent1"/>
                </a:solidFill>
                <a:latin typeface="Lato Semibold"/>
                <a:ea typeface="Lato Semibold"/>
                <a:cs typeface="Lato Semibold"/>
              </a:rPr>
              <a:t>)</a:t>
            </a:r>
            <a:endParaRPr sz="3200" cap="all" dirty="0">
              <a:solidFill>
                <a:schemeClr val="accent1"/>
              </a:solidFill>
              <a:latin typeface="Lato Semibold"/>
              <a:ea typeface="Lato Semibold"/>
              <a:cs typeface="Lato Semibold"/>
            </a:endParaRPr>
          </a:p>
          <a:p>
            <a:pPr marL="285750" indent="-285750">
              <a:spcAft>
                <a:spcPts val="500"/>
              </a:spcAft>
              <a:buFont typeface="Arial"/>
              <a:buChar char="•"/>
            </a:pPr>
            <a:r>
              <a:rPr lang="en-US" sz="2100" dirty="0">
                <a:solidFill>
                  <a:schemeClr val="accent2"/>
                </a:solidFill>
                <a:latin typeface="Lato Semibold"/>
                <a:ea typeface="Lato Semibold"/>
                <a:cs typeface="Lato Semibold"/>
              </a:rPr>
              <a:t>Under age 21</a:t>
            </a:r>
          </a:p>
          <a:p>
            <a:pPr marL="285750" indent="-285750">
              <a:spcAft>
                <a:spcPts val="500"/>
              </a:spcAft>
              <a:buFont typeface="Arial"/>
              <a:buChar char="•"/>
            </a:pPr>
            <a:r>
              <a:rPr lang="en-US" sz="2100" dirty="0">
                <a:solidFill>
                  <a:schemeClr val="accent2"/>
                </a:solidFill>
                <a:latin typeface="Lato Semibold"/>
                <a:ea typeface="Lato Semibold"/>
                <a:cs typeface="Lato Semibold"/>
              </a:rPr>
              <a:t>Tracks completed screenings against the state’s expected schedule</a:t>
            </a:r>
          </a:p>
          <a:p>
            <a:pPr marL="285750" indent="-285750">
              <a:spcAft>
                <a:spcPts val="500"/>
              </a:spcAft>
              <a:buFont typeface="Arial"/>
              <a:buChar char="•"/>
            </a:pPr>
            <a:r>
              <a:rPr lang="en-US" sz="2100" dirty="0">
                <a:solidFill>
                  <a:schemeClr val="accent2"/>
                </a:solidFill>
                <a:latin typeface="Lato Semibold"/>
                <a:ea typeface="Lato Semibold"/>
                <a:cs typeface="Lato Semibold"/>
              </a:rPr>
              <a:t>Telehealth may count when clinically appropriate and allowed by state rules</a:t>
            </a:r>
          </a:p>
          <a:p>
            <a:pPr marL="285750" indent="-285750">
              <a:spcAft>
                <a:spcPts val="500"/>
              </a:spcAft>
              <a:buFont typeface="Arial"/>
              <a:buChar char="•"/>
            </a:pPr>
            <a:r>
              <a:rPr lang="en-US" sz="2100" dirty="0">
                <a:solidFill>
                  <a:schemeClr val="accent2"/>
                </a:solidFill>
                <a:latin typeface="Lato Semibold"/>
                <a:ea typeface="Lato Semibold"/>
                <a:cs typeface="Lato Semibold"/>
              </a:rPr>
              <a:t>In-person follow-up is still needed for hands-on exams, vaccines, or lab tests</a:t>
            </a:r>
          </a:p>
        </p:txBody>
      </p:sp>
    </p:spTree>
    <p:extLst>
      <p:ext uri="{BB962C8B-B14F-4D97-AF65-F5344CB8AC3E}">
        <p14:creationId xmlns:p14="http://schemas.microsoft.com/office/powerpoint/2010/main" val="6415585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FA55B-4BDC-4C94-8A1A-A1687744184D}"/>
              </a:ext>
            </a:extLst>
          </p:cNvPr>
          <p:cNvSpPr>
            <a:spLocks noGrp="1"/>
          </p:cNvSpPr>
          <p:nvPr>
            <p:ph type="title"/>
          </p:nvPr>
        </p:nvSpPr>
        <p:spPr/>
        <p:txBody>
          <a:bodyPr/>
          <a:lstStyle/>
          <a:p>
            <a:r>
              <a:t>From Virtual Contact to Completed Care</a:t>
            </a:r>
          </a:p>
        </p:txBody>
      </p:sp>
      <p:sp>
        <p:nvSpPr>
          <p:cNvPr id="31" name="Slide Number Placeholder"/>
          <p:cNvSpPr>
            <a:spLocks noGrp="1"/>
          </p:cNvSpPr>
          <p:nvPr>
            <p:ph type="sldNum" idx="12"/>
          </p:nvPr>
        </p:nvSpPr>
        <p:spPr>
          <a:prstGeom prst="rect">
            <a:avLst/>
          </a:prstGeom>
        </p:spPr>
        <p:txBody>
          <a:bodyPr/>
          <a:lstStyle/>
          <a:p>
            <a:pPr algn="r"/>
            <a:fld id="{FA06DED1-15CB-3241-76A5-EBB85FEA0C5E}" type="slidenum">
              <a:rPr lang="en-US" sz="1100" dirty="0"/>
              <a:t>26</a:t>
            </a:fld>
            <a:endParaRPr lang="en-US" sz="1100"/>
          </a:p>
        </p:txBody>
      </p:sp>
      <p:sp>
        <p:nvSpPr>
          <p:cNvPr id="6" name="TextBox 5">
            <a:extLst>
              <a:ext uri="{FF2B5EF4-FFF2-40B4-BE49-F238E27FC236}">
                <a16:creationId xmlns:a16="http://schemas.microsoft.com/office/drawing/2014/main" id="{B2DCB7D6-DFA3-43C2-BA23-CC0EB1886B7E}"/>
              </a:ext>
            </a:extLst>
          </p:cNvPr>
          <p:cNvSpPr>
            <a:spLocks noGrp="1"/>
          </p:cNvSpPr>
          <p:nvPr/>
        </p:nvSpPr>
        <p:spPr>
          <a:xfrm>
            <a:off x="609598" y="1051560"/>
            <a:ext cx="3291840" cy="4846320"/>
          </a:xfrm>
          <a:prstGeom prst="rect">
            <a:avLst/>
          </a:prstGeom>
          <a:solidFill>
            <a:schemeClr val="accent2">
              <a:alpha val="7000"/>
            </a:schemeClr>
          </a:solidFill>
          <a:ln>
            <a:noFill/>
          </a:ln>
        </p:spPr>
        <p:txBody>
          <a:bodyPr wrap="square" lIns="182880" tIns="182880" rIns="182880" bIns="182880">
            <a:noAutofit/>
          </a:bodyPr>
          <a:lstStyle/>
          <a:p>
            <a:pPr>
              <a:spcAft>
                <a:spcPts val="600"/>
              </a:spcAft>
              <a:buNone/>
            </a:pPr>
            <a:r>
              <a:rPr sz="2400">
                <a:solidFill>
                  <a:schemeClr val="accent1"/>
                </a:solidFill>
                <a:latin typeface="Lato Semibold"/>
                <a:ea typeface="Lato Semibold"/>
                <a:cs typeface="Lato Semibold"/>
              </a:rPr>
              <a:t>VIRTUAL CONTACT</a:t>
            </a:r>
            <a:endParaRPr lang="en-US" sz="2400">
              <a:solidFill>
                <a:schemeClr val="accent1"/>
              </a:solidFill>
              <a:latin typeface="Lato Semibold"/>
              <a:ea typeface="Lato Semibold"/>
              <a:cs typeface="Lato Semibold"/>
            </a:endParaRPr>
          </a:p>
          <a:p>
            <a:pPr>
              <a:spcAft>
                <a:spcPts val="600"/>
              </a:spcAft>
              <a:buNone/>
            </a:pPr>
            <a:endParaRPr lang="en-US" sz="2400">
              <a:solidFill>
                <a:schemeClr val="accent1"/>
              </a:solidFill>
              <a:latin typeface="Lato Semibold"/>
              <a:ea typeface="Lato Semibold"/>
              <a:cs typeface="Lato Semibold"/>
            </a:endParaRPr>
          </a:p>
          <a:p>
            <a:pPr>
              <a:spcAft>
                <a:spcPts val="600"/>
              </a:spcAft>
              <a:buNone/>
            </a:pPr>
            <a:endParaRPr sz="2400">
              <a:solidFill>
                <a:schemeClr val="accent1"/>
              </a:solidFill>
              <a:latin typeface="Lato Semibold"/>
              <a:ea typeface="Lato Semibold"/>
              <a:cs typeface="Lato Semibold"/>
            </a:endParaRPr>
          </a:p>
          <a:p>
            <a:pPr marL="231775" indent="-231775">
              <a:buChar char="•"/>
            </a:pPr>
            <a:r>
              <a:rPr sz="1800">
                <a:solidFill>
                  <a:schemeClr val="accent2"/>
                </a:solidFill>
              </a:rPr>
              <a:t>History and risk assessment</a:t>
            </a:r>
          </a:p>
          <a:p>
            <a:pPr marL="231775" indent="-231775">
              <a:buChar char="•"/>
            </a:pPr>
            <a:r>
              <a:rPr sz="1800">
                <a:solidFill>
                  <a:schemeClr val="accent2"/>
                </a:solidFill>
              </a:rPr>
              <a:t>Developmental or behavioral screening</a:t>
            </a:r>
          </a:p>
          <a:p>
            <a:pPr marL="231775" indent="-231775">
              <a:buChar char="•"/>
            </a:pPr>
            <a:r>
              <a:rPr sz="1800">
                <a:solidFill>
                  <a:schemeClr val="accent2"/>
                </a:solidFill>
              </a:rPr>
              <a:t>Counseling and care planning</a:t>
            </a:r>
          </a:p>
        </p:txBody>
      </p:sp>
      <p:sp>
        <p:nvSpPr>
          <p:cNvPr id="9" name="TextBox 8">
            <a:extLst>
              <a:ext uri="{FF2B5EF4-FFF2-40B4-BE49-F238E27FC236}">
                <a16:creationId xmlns:a16="http://schemas.microsoft.com/office/drawing/2014/main" id="{57A9B310-70E8-45DC-B455-72B2366F842E}"/>
              </a:ext>
            </a:extLst>
          </p:cNvPr>
          <p:cNvSpPr>
            <a:spLocks noGrp="1"/>
          </p:cNvSpPr>
          <p:nvPr/>
        </p:nvSpPr>
        <p:spPr>
          <a:xfrm>
            <a:off x="4450079" y="1051560"/>
            <a:ext cx="3291840" cy="4846320"/>
          </a:xfrm>
          <a:prstGeom prst="rect">
            <a:avLst/>
          </a:prstGeom>
          <a:solidFill>
            <a:schemeClr val="accent2">
              <a:alpha val="7000"/>
            </a:schemeClr>
          </a:solidFill>
          <a:ln>
            <a:noFill/>
          </a:ln>
        </p:spPr>
        <p:txBody>
          <a:bodyPr wrap="square" lIns="182880" tIns="182880" rIns="182880" bIns="182880">
            <a:noAutofit/>
          </a:bodyPr>
          <a:lstStyle/>
          <a:p>
            <a:pPr>
              <a:spcAft>
                <a:spcPts val="600"/>
              </a:spcAft>
              <a:buNone/>
            </a:pPr>
            <a:r>
              <a:rPr sz="2400">
                <a:solidFill>
                  <a:schemeClr val="accent1"/>
                </a:solidFill>
                <a:latin typeface="Lato Semibold"/>
                <a:ea typeface="Lato Semibold"/>
                <a:cs typeface="Lato Semibold"/>
              </a:rPr>
              <a:t>LOCAL COMPLETION</a:t>
            </a:r>
            <a:endParaRPr lang="en-US" sz="2400">
              <a:solidFill>
                <a:schemeClr val="accent1"/>
              </a:solidFill>
              <a:latin typeface="Lato Semibold"/>
              <a:ea typeface="Lato Semibold"/>
              <a:cs typeface="Lato Semibold"/>
            </a:endParaRPr>
          </a:p>
          <a:p>
            <a:pPr>
              <a:spcAft>
                <a:spcPts val="600"/>
              </a:spcAft>
              <a:buNone/>
            </a:pPr>
            <a:endParaRPr sz="2400">
              <a:solidFill>
                <a:schemeClr val="accent1"/>
              </a:solidFill>
              <a:latin typeface="Lato Semibold"/>
              <a:ea typeface="Lato Semibold"/>
              <a:cs typeface="Lato Semibold"/>
            </a:endParaRPr>
          </a:p>
          <a:p>
            <a:pPr marL="231775" indent="-231775">
              <a:buChar char="•"/>
            </a:pPr>
            <a:r>
              <a:rPr sz="1800">
                <a:solidFill>
                  <a:schemeClr val="accent2"/>
                </a:solidFill>
              </a:rPr>
              <a:t>Complete hands-on services:</a:t>
            </a:r>
          </a:p>
          <a:p>
            <a:pPr marL="231775" indent="-231775">
              <a:buChar char="•"/>
            </a:pPr>
            <a:r>
              <a:rPr sz="1800">
                <a:solidFill>
                  <a:schemeClr val="accent2"/>
                </a:solidFill>
              </a:rPr>
              <a:t>Vitals, growth, and physical exam</a:t>
            </a:r>
          </a:p>
          <a:p>
            <a:pPr marL="231775" indent="-231775">
              <a:buChar char="•"/>
            </a:pPr>
            <a:r>
              <a:rPr sz="1800">
                <a:solidFill>
                  <a:schemeClr val="accent2"/>
                </a:solidFill>
              </a:rPr>
              <a:t>Immunizations and laboratory testing</a:t>
            </a:r>
          </a:p>
          <a:p>
            <a:pPr marL="231775" indent="-231775">
              <a:buChar char="•"/>
            </a:pPr>
            <a:r>
              <a:rPr sz="1800">
                <a:solidFill>
                  <a:schemeClr val="accent2"/>
                </a:solidFill>
              </a:rPr>
              <a:t>Hearing, vision, and oral health</a:t>
            </a:r>
          </a:p>
        </p:txBody>
      </p:sp>
      <p:sp>
        <p:nvSpPr>
          <p:cNvPr id="10" name="TextBox 9">
            <a:extLst>
              <a:ext uri="{FF2B5EF4-FFF2-40B4-BE49-F238E27FC236}">
                <a16:creationId xmlns:a16="http://schemas.microsoft.com/office/drawing/2014/main" id="{2336ADA9-8E53-4C89-93B8-E686F1FE62DA}"/>
              </a:ext>
            </a:extLst>
          </p:cNvPr>
          <p:cNvSpPr>
            <a:spLocks noGrp="1"/>
          </p:cNvSpPr>
          <p:nvPr/>
        </p:nvSpPr>
        <p:spPr>
          <a:xfrm>
            <a:off x="8290560" y="1051560"/>
            <a:ext cx="3291840" cy="4846320"/>
          </a:xfrm>
          <a:prstGeom prst="rect">
            <a:avLst/>
          </a:prstGeom>
          <a:solidFill>
            <a:schemeClr val="accent2">
              <a:alpha val="7000"/>
            </a:schemeClr>
          </a:solidFill>
          <a:ln>
            <a:noFill/>
          </a:ln>
        </p:spPr>
        <p:txBody>
          <a:bodyPr wrap="square" lIns="182880" tIns="182880" rIns="182880" bIns="182880">
            <a:noAutofit/>
          </a:bodyPr>
          <a:lstStyle/>
          <a:p>
            <a:pPr>
              <a:spcAft>
                <a:spcPts val="600"/>
              </a:spcAft>
              <a:buNone/>
            </a:pPr>
            <a:r>
              <a:rPr sz="2400">
                <a:solidFill>
                  <a:schemeClr val="accent1"/>
                </a:solidFill>
                <a:latin typeface="Lato Semibold"/>
                <a:ea typeface="Lato Semibold"/>
                <a:cs typeface="Lato Semibold"/>
              </a:rPr>
              <a:t>CLOSED LOOP</a:t>
            </a:r>
            <a:endParaRPr lang="en-US" sz="2400">
              <a:solidFill>
                <a:schemeClr val="accent1"/>
              </a:solidFill>
              <a:latin typeface="Lato Semibold"/>
              <a:ea typeface="Lato Semibold"/>
              <a:cs typeface="Lato Semibold"/>
            </a:endParaRPr>
          </a:p>
          <a:p>
            <a:pPr>
              <a:spcAft>
                <a:spcPts val="600"/>
              </a:spcAft>
              <a:buNone/>
            </a:pPr>
            <a:endParaRPr lang="en-US" sz="2400">
              <a:solidFill>
                <a:schemeClr val="accent1"/>
              </a:solidFill>
              <a:latin typeface="Lato Semibold"/>
              <a:ea typeface="Lato Semibold"/>
              <a:cs typeface="Lato Semibold"/>
            </a:endParaRPr>
          </a:p>
          <a:p>
            <a:pPr>
              <a:spcAft>
                <a:spcPts val="600"/>
              </a:spcAft>
              <a:buNone/>
            </a:pPr>
            <a:endParaRPr sz="2400">
              <a:solidFill>
                <a:schemeClr val="accent1"/>
              </a:solidFill>
              <a:latin typeface="Lato Semibold"/>
              <a:ea typeface="Lato Semibold"/>
              <a:cs typeface="Lato Semibold"/>
            </a:endParaRPr>
          </a:p>
          <a:p>
            <a:pPr marL="231775" indent="-231775">
              <a:buChar char="•"/>
            </a:pPr>
            <a:r>
              <a:rPr sz="1800">
                <a:solidFill>
                  <a:schemeClr val="accent2"/>
                </a:solidFill>
              </a:rPr>
              <a:t>Shared documentation</a:t>
            </a:r>
          </a:p>
          <a:p>
            <a:pPr marL="231775" indent="-231775">
              <a:buChar char="•"/>
            </a:pPr>
            <a:r>
              <a:rPr sz="1800">
                <a:solidFill>
                  <a:schemeClr val="accent2"/>
                </a:solidFill>
              </a:rPr>
              <a:t>Defined completion window</a:t>
            </a:r>
          </a:p>
          <a:p>
            <a:pPr marL="231775" indent="-231775">
              <a:buChar char="•"/>
            </a:pPr>
            <a:r>
              <a:rPr sz="1800">
                <a:solidFill>
                  <a:schemeClr val="accent2"/>
                </a:solidFill>
              </a:rPr>
              <a:t>Billing and completion status</a:t>
            </a:r>
          </a:p>
          <a:p>
            <a:pPr marL="231775" indent="-231775">
              <a:buChar char="•"/>
            </a:pPr>
            <a:r>
              <a:rPr sz="1800">
                <a:solidFill>
                  <a:schemeClr val="accent2"/>
                </a:solidFill>
              </a:rPr>
              <a:t>Referral follow-up</a:t>
            </a:r>
          </a:p>
        </p:txBody>
      </p:sp>
      <p:cxnSp>
        <p:nvCxnSpPr>
          <p:cNvPr id="30" name="Straight Arrow Connector 4"/>
          <p:cNvCxnSpPr/>
          <p:nvPr/>
        </p:nvCxnSpPr>
        <p:spPr>
          <a:xfrm flipV="1">
            <a:off x="3901438" y="1295400"/>
            <a:ext cx="548641" cy="1"/>
          </a:xfrm>
          <a:prstGeom prst="straightConnector1">
            <a:avLst/>
          </a:prstGeom>
          <a:ln w="28575">
            <a:solidFill>
              <a:schemeClr val="accent2"/>
            </a:solidFill>
            <a:tailEnd type="arrow" w="lg" len="med"/>
          </a:ln>
        </p:spPr>
        <p:style>
          <a:lnRef idx="1">
            <a:schemeClr val="accent1"/>
          </a:lnRef>
          <a:fillRef idx="0">
            <a:schemeClr val="accent1"/>
          </a:fillRef>
          <a:effectRef idx="0">
            <a:schemeClr val="accent1"/>
          </a:effectRef>
          <a:fontRef idx="minor">
            <a:schemeClr val="tx1"/>
          </a:fontRef>
        </p:style>
      </p:cxnSp>
      <p:sp>
        <p:nvSpPr>
          <p:cNvPr id="8" name="Straight Connector 7">
            <a:extLst>
              <a:ext uri="{FF2B5EF4-FFF2-40B4-BE49-F238E27FC236}">
                <a16:creationId xmlns:a16="http://schemas.microsoft.com/office/drawing/2014/main" id="{AB676708-740D-4A93-9096-0D7E198317E5}"/>
              </a:ext>
            </a:extLst>
          </p:cNvPr>
          <p:cNvSpPr>
            <a:spLocks noGrp="1"/>
          </p:cNvSpPr>
          <p:nvPr/>
        </p:nvSpPr>
        <p:spPr>
          <a:xfrm>
            <a:off x="7741919" y="1295400"/>
            <a:ext cx="548641" cy="1"/>
          </a:xfrm>
          <a:prstGeom prst="line">
            <a:avLst/>
          </a:prstGeom>
          <a:ln w="28575">
            <a:solidFill>
              <a:schemeClr val="accent2"/>
            </a:solidFill>
            <a:tailEnd type="arrow" w="lg" len="med"/>
          </a:ln>
        </p:spPr>
        <p:style>
          <a:lnRef idx="1">
            <a:schemeClr val="accent1"/>
          </a:lnRef>
          <a:fillRef idx="0">
            <a:schemeClr val="accent1"/>
          </a:fillRef>
          <a:effectRef idx="0">
            <a:schemeClr val="accent1"/>
          </a:effectRef>
          <a:fontRef idx="minor">
            <a:schemeClr val="tx1"/>
          </a:fontRef>
        </p:style>
        <p:txBody>
          <a:bodyPr/>
          <a:lstStyle/>
          <a:p>
            <a:endParaRPr lang="en-US"/>
          </a:p>
        </p:txBody>
      </p:sp>
    </p:spTree>
    <p:extLst>
      <p:ext uri="{BB962C8B-B14F-4D97-AF65-F5344CB8AC3E}">
        <p14:creationId xmlns:p14="http://schemas.microsoft.com/office/powerpoint/2010/main" val="3154697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ED80F-9192-4E77-AF32-E2E318C2BEB1}"/>
              </a:ext>
            </a:extLst>
          </p:cNvPr>
          <p:cNvSpPr>
            <a:spLocks noGrp="1"/>
          </p:cNvSpPr>
          <p:nvPr>
            <p:ph type="title"/>
          </p:nvPr>
        </p:nvSpPr>
        <p:spPr/>
        <p:txBody>
          <a:bodyPr/>
          <a:lstStyle/>
          <a:p>
            <a:pPr>
              <a:buNone/>
              <a:defRPr sz="2550" b="1">
                <a:solidFill>
                  <a:srgbClr val="33444B"/>
                </a:solidFill>
              </a:defRPr>
            </a:pPr>
            <a:r>
              <a:rPr sz="2550" b="1">
                <a:solidFill>
                  <a:srgbClr val="33444B"/>
                </a:solidFill>
              </a:rPr>
              <a:t>Well-Child Visit Rates Improved Modestly, Then Stalled</a:t>
            </a:r>
          </a:p>
        </p:txBody>
      </p:sp>
      <p:sp>
        <p:nvSpPr>
          <p:cNvPr id="3" name="Content Placeholder 2">
            <a:extLst>
              <a:ext uri="{FF2B5EF4-FFF2-40B4-BE49-F238E27FC236}">
                <a16:creationId xmlns:a16="http://schemas.microsoft.com/office/drawing/2014/main" id="{495A82F5-0071-417B-903C-39892C603D10}"/>
              </a:ext>
            </a:extLst>
          </p:cNvPr>
          <p:cNvSpPr>
            <a:spLocks noGrp="1"/>
          </p:cNvSpPr>
          <p:nvPr>
            <p:ph idx="1"/>
          </p:nvPr>
        </p:nvSpPr>
        <p:spPr>
          <a:prstGeom prst="rect">
            <a:avLst/>
          </a:prstGeom>
          <a:solidFill>
            <a:srgbClr val="EBF6FB"/>
          </a:solidFill>
        </p:spPr>
        <p:txBody>
          <a:bodyPr tIns="457200" anchor="t" anchorCtr="0">
            <a:noAutofit/>
          </a:bodyPr>
          <a:lstStyle/>
          <a:p>
            <a:pPr indent="7938">
              <a:buNone/>
              <a:defRPr sz="1600"/>
            </a:pPr>
            <a:r>
              <a:rPr sz="2400"/>
              <a:t>7 of 8 states improved from 2021 to 2023 (mean: +2.5 points); momentum stalled in 2023.
Measure changes limit pre-2021 comparisons.</a:t>
            </a:r>
          </a:p>
        </p:txBody>
      </p:sp>
      <p:sp>
        <p:nvSpPr>
          <p:cNvPr id="8" name="Slide Number Placeholder"/>
          <p:cNvSpPr>
            <a:spLocks noGrp="1"/>
          </p:cNvSpPr>
          <p:nvPr>
            <p:ph type="sldNum" idx="4294967295"/>
          </p:nvPr>
        </p:nvSpPr>
        <p:spPr>
          <a:xfrm>
            <a:off x="11277600" y="6477000"/>
            <a:ext cx="914400" cy="203200"/>
          </a:xfrm>
          <a:prstGeom prst="rect">
            <a:avLst/>
          </a:prstGeom>
        </p:spPr>
        <p:txBody>
          <a:bodyPr/>
          <a:lstStyle/>
          <a:p>
            <a:pPr algn="ctr"/>
            <a:fld id="{C26E8650-0EFC-416F-C2C5-4C01DEEC54AE}" type="slidenum">
              <a:rPr lang="en-US" sz="1100" dirty="0"/>
              <a:pPr algn="ctr"/>
              <a:t>27</a:t>
            </a:fld>
            <a:endParaRPr lang="en-US" sz="1100"/>
          </a:p>
        </p:txBody>
      </p:sp>
      <p:sp>
        <p:nvSpPr>
          <p:cNvPr id="5" name="TextBox 4">
            <a:extLst>
              <a:ext uri="{FF2B5EF4-FFF2-40B4-BE49-F238E27FC236}">
                <a16:creationId xmlns:a16="http://schemas.microsoft.com/office/drawing/2014/main" id="{2CCE5E3F-B7DC-463A-39C4-16BEA1F44E7E}"/>
              </a:ext>
            </a:extLst>
          </p:cNvPr>
          <p:cNvSpPr>
            <a:spLocks noGrp="1"/>
          </p:cNvSpPr>
          <p:nvPr/>
        </p:nvSpPr>
        <p:spPr>
          <a:xfrm>
            <a:off x="3886200" y="4226788"/>
            <a:ext cx="1828800" cy="830997"/>
          </a:xfrm>
          <a:prstGeom prst="rect">
            <a:avLst/>
          </a:prstGeom>
          <a:noFill/>
        </p:spPr>
        <p:txBody>
          <a:bodyPr wrap="square">
            <a:spAutoFit/>
          </a:bodyPr>
          <a:lstStyle/>
          <a:p>
            <a:r>
              <a:rPr sz="4800" b="1"/>
              <a:t>2021</a:t>
            </a:r>
          </a:p>
        </p:txBody>
      </p:sp>
      <p:sp>
        <p:nvSpPr>
          <p:cNvPr id="6" name="TextBox 5">
            <a:extLst>
              <a:ext uri="{FF2B5EF4-FFF2-40B4-BE49-F238E27FC236}">
                <a16:creationId xmlns:a16="http://schemas.microsoft.com/office/drawing/2014/main" id="{C7D8DD99-0059-C3BD-0880-FF10F66DE6F3}"/>
              </a:ext>
            </a:extLst>
          </p:cNvPr>
          <p:cNvSpPr>
            <a:spLocks noGrp="1"/>
          </p:cNvSpPr>
          <p:nvPr/>
        </p:nvSpPr>
        <p:spPr>
          <a:xfrm>
            <a:off x="6442366" y="4226788"/>
            <a:ext cx="1828800" cy="830997"/>
          </a:xfrm>
          <a:prstGeom prst="rect">
            <a:avLst/>
          </a:prstGeom>
          <a:noFill/>
        </p:spPr>
        <p:txBody>
          <a:bodyPr wrap="square">
            <a:spAutoFit/>
          </a:bodyPr>
          <a:lstStyle/>
          <a:p>
            <a:r>
              <a:rPr sz="4800" b="1"/>
              <a:t>2023</a:t>
            </a:r>
          </a:p>
        </p:txBody>
      </p:sp>
      <p:sp>
        <p:nvSpPr>
          <p:cNvPr id="7" name="Arc 6">
            <a:extLst>
              <a:ext uri="{FF2B5EF4-FFF2-40B4-BE49-F238E27FC236}">
                <a16:creationId xmlns:a16="http://schemas.microsoft.com/office/drawing/2014/main" id="{2ED07482-4F9B-04C2-B5F1-CD20859D9F9E}"/>
              </a:ext>
            </a:extLst>
          </p:cNvPr>
          <p:cNvSpPr>
            <a:spLocks noGrp="1"/>
          </p:cNvSpPr>
          <p:nvPr/>
        </p:nvSpPr>
        <p:spPr>
          <a:xfrm rot="18916216">
            <a:off x="4828429" y="3858164"/>
            <a:ext cx="2133600" cy="2133600"/>
          </a:xfrm>
          <a:prstGeom prst="arc">
            <a:avLst/>
          </a:prstGeom>
          <a:ln w="57150">
            <a:solidFill>
              <a:srgbClr val="37A5DD"/>
            </a:solidFill>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marL="0" indent="0" algn="ctr">
              <a:buNone/>
            </a:pPr>
            <a:endParaRPr/>
          </a:p>
        </p:txBody>
      </p:sp>
      <p:sp>
        <p:nvSpPr>
          <p:cNvPr id="4" name="Source line">
            <a:extLst>
              <a:ext uri="{FF2B5EF4-FFF2-40B4-BE49-F238E27FC236}">
                <a16:creationId xmlns:a16="http://schemas.microsoft.com/office/drawing/2014/main" id="{3DCBC3A9-8E07-C44A-ACEA-4B7B377A325A}"/>
              </a:ext>
            </a:extLst>
          </p:cNvPr>
          <p:cNvSpPr txBox="1"/>
          <p:nvPr/>
        </p:nvSpPr>
        <p:spPr>
          <a:xfrm>
            <a:off x="685800" y="6019800"/>
            <a:ext cx="10528300" cy="431800"/>
          </a:xfrm>
          <a:prstGeom prst="rect">
            <a:avLst/>
          </a:prstGeom>
          <a:noFill/>
        </p:spPr>
        <p:txBody>
          <a:bodyPr vertOverflow="overflow" vert="horz" wrap="square" rtlCol="0" anchor="t">
            <a:noAutofit/>
          </a:bodyPr>
          <a:lstStyle/>
          <a:p>
            <a:pPr algn="l"/>
            <a:r>
              <a:rPr lang="en-US" sz="1400">
                <a:solidFill>
                  <a:srgbClr val="455A64"/>
                </a:solidFill>
              </a:rPr>
              <a:t>Source: Centers for Medicare &amp; Medicaid Services, Child Core Set annual reporting data, Child and Adolescent Well-Child Visits measure, federal fiscal years 2021–2023, for the 8 state Medicaid programs reviewed.</a:t>
            </a:r>
          </a:p>
        </p:txBody>
      </p:sp>
    </p:spTree>
    <p:extLst>
      <p:ext uri="{BB962C8B-B14F-4D97-AF65-F5344CB8AC3E}">
        <p14:creationId xmlns:p14="http://schemas.microsoft.com/office/powerpoint/2010/main" val="3750810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47C7A-C0F5-4460-A169-D663A5A4BF5C}"/>
              </a:ext>
            </a:extLst>
          </p:cNvPr>
          <p:cNvSpPr>
            <a:spLocks noGrp="1"/>
          </p:cNvSpPr>
          <p:nvPr>
            <p:ph type="title"/>
          </p:nvPr>
        </p:nvSpPr>
        <p:spPr/>
        <p:txBody>
          <a:bodyPr>
            <a:noAutofit/>
          </a:bodyPr>
          <a:lstStyle/>
          <a:p>
            <a:r>
              <a:rPr>
                <a:solidFill>
                  <a:srgbClr val="33444B"/>
                </a:solidFill>
              </a:rPr>
              <a:t>Eligibility Grew While Reported Screening Volume Fell</a:t>
            </a:r>
          </a:p>
        </p:txBody>
      </p:sp>
      <p:sp>
        <p:nvSpPr>
          <p:cNvPr id="28" name="Slide Number Placeholder"/>
          <p:cNvSpPr>
            <a:spLocks noGrp="1"/>
          </p:cNvSpPr>
          <p:nvPr>
            <p:ph type="sldNum" idx="4294967295"/>
          </p:nvPr>
        </p:nvSpPr>
        <p:spPr>
          <a:xfrm>
            <a:off x="11277600" y="6477000"/>
            <a:ext cx="914400" cy="203200"/>
          </a:xfrm>
          <a:prstGeom prst="rect">
            <a:avLst/>
          </a:prstGeom>
        </p:spPr>
        <p:txBody>
          <a:bodyPr/>
          <a:lstStyle/>
          <a:p>
            <a:pPr algn="ctr"/>
            <a:fld id="{21D26507-4377-DA37-2874-44FAB14040BD}" type="slidenum">
              <a:rPr lang="en-US" sz="1100" dirty="0"/>
              <a:pPr algn="ctr"/>
              <a:t>28</a:t>
            </a:fld>
            <a:endParaRPr lang="en-US" sz="1100" dirty="0"/>
          </a:p>
        </p:txBody>
      </p:sp>
      <p:sp>
        <p:nvSpPr>
          <p:cNvPr id="4" name="Content Placeholder 2">
            <a:extLst>
              <a:ext uri="{FF2B5EF4-FFF2-40B4-BE49-F238E27FC236}">
                <a16:creationId xmlns:a16="http://schemas.microsoft.com/office/drawing/2014/main" id="{8BE11930-D525-1C5F-D15D-FA0C2B2B09EC}"/>
              </a:ext>
            </a:extLst>
          </p:cNvPr>
          <p:cNvSpPr>
            <a:spLocks noGrp="1"/>
          </p:cNvSpPr>
          <p:nvPr/>
        </p:nvSpPr>
        <p:spPr>
          <a:xfrm>
            <a:off x="1675695" y="2576368"/>
            <a:ext cx="8305800" cy="951996"/>
          </a:xfrm>
          <a:prstGeom prst="rect">
            <a:avLst/>
          </a:prstGeom>
          <a:noFill/>
        </p:spPr>
        <p:txBody>
          <a:bodyPr vert="horz" lIns="91440" tIns="45720" rIns="91440" bIns="45720" anchor="ctr">
            <a:noAutofit/>
          </a:bodyPr>
          <a:lstStyle>
            <a:lvl1pPr marL="342900" indent="-342900" algn="l">
              <a:spcBef>
                <a:spcPts val="0"/>
              </a:spcBef>
              <a:buChar char="•"/>
              <a:defRPr sz="2800">
                <a:solidFill>
                  <a:schemeClr val="tx1"/>
                </a:solidFill>
                <a:latin typeface="Lato"/>
                <a:ea typeface="Lato"/>
                <a:cs typeface="Lato"/>
              </a:defRPr>
            </a:lvl1pPr>
            <a:lvl2pPr marL="800100" indent="-342900" algn="l">
              <a:spcBef>
                <a:spcPts val="0"/>
              </a:spcBef>
              <a:buChar char="q"/>
              <a:defRPr sz="2600">
                <a:solidFill>
                  <a:schemeClr val="tx1"/>
                </a:solidFill>
                <a:latin typeface="Lato"/>
                <a:ea typeface="Lato"/>
                <a:cs typeface="Lato"/>
              </a:defRPr>
            </a:lvl2pPr>
            <a:lvl3pPr marL="1143000" indent="-228600" algn="l">
              <a:spcBef>
                <a:spcPts val="0"/>
              </a:spcBef>
              <a:buChar char="o"/>
              <a:defRPr sz="2400">
                <a:solidFill>
                  <a:schemeClr val="tx1"/>
                </a:solidFill>
                <a:latin typeface="Lato"/>
                <a:ea typeface="Lato"/>
                <a:cs typeface="Lato"/>
              </a:defRPr>
            </a:lvl3pPr>
            <a:lvl4pPr marL="1600200" indent="-228600" algn="l">
              <a:spcBef>
                <a:spcPts val="0"/>
              </a:spcBef>
              <a:buChar char="–"/>
              <a:defRPr sz="1600">
                <a:solidFill>
                  <a:srgbClr val="00ADEE"/>
                </a:solidFill>
                <a:latin typeface="Arial"/>
                <a:ea typeface="Arial"/>
                <a:cs typeface="Arial"/>
              </a:defRPr>
            </a:lvl4pPr>
            <a:lvl5pPr marL="2057400" indent="-228600" algn="l">
              <a:spcBef>
                <a:spcPts val="0"/>
              </a:spcBef>
              <a:buChar char="»"/>
              <a:defRPr sz="1400">
                <a:solidFill>
                  <a:srgbClr val="00ADEE"/>
                </a:solidFill>
                <a:latin typeface="Arial"/>
                <a:ea typeface="Arial"/>
                <a:cs typeface="Arial"/>
              </a:defRPr>
            </a:lvl5pPr>
            <a:lvl6pPr marL="2514600" indent="-228600" algn="l">
              <a:spcBef>
                <a:spcPts val="0"/>
              </a:spcBef>
              <a:buChar char="•"/>
              <a:defRPr sz="2000">
                <a:solidFill>
                  <a:schemeClr val="tx1"/>
                </a:solidFill>
                <a:latin typeface="+mn-lt"/>
                <a:ea typeface="+mn-lt"/>
                <a:cs typeface="+mn-lt"/>
              </a:defRPr>
            </a:lvl6pPr>
            <a:lvl7pPr marL="2971800" indent="-228600" algn="l">
              <a:spcBef>
                <a:spcPts val="0"/>
              </a:spcBef>
              <a:buChar char="•"/>
              <a:defRPr sz="2000">
                <a:solidFill>
                  <a:schemeClr val="tx1"/>
                </a:solidFill>
                <a:latin typeface="+mn-lt"/>
                <a:ea typeface="+mn-lt"/>
                <a:cs typeface="+mn-lt"/>
              </a:defRPr>
            </a:lvl7pPr>
            <a:lvl8pPr marL="3429000" indent="-228600" algn="l">
              <a:spcBef>
                <a:spcPts val="0"/>
              </a:spcBef>
              <a:buChar char="•"/>
              <a:defRPr sz="2000">
                <a:solidFill>
                  <a:schemeClr val="tx1"/>
                </a:solidFill>
                <a:latin typeface="+mn-lt"/>
                <a:ea typeface="+mn-lt"/>
                <a:cs typeface="+mn-lt"/>
              </a:defRPr>
            </a:lvl8pPr>
            <a:lvl9pPr marL="3886200" indent="-228600" algn="l">
              <a:spcBef>
                <a:spcPts val="0"/>
              </a:spcBef>
              <a:buChar char="•"/>
              <a:defRPr sz="2000">
                <a:solidFill>
                  <a:schemeClr val="tx1"/>
                </a:solidFill>
                <a:latin typeface="+mn-lt"/>
                <a:ea typeface="+mn-lt"/>
                <a:cs typeface="+mn-lt"/>
              </a:defRPr>
            </a:lvl9pPr>
          </a:lstStyle>
          <a:p>
            <a:pPr marL="0" indent="0" algn="ctr">
              <a:lnSpc>
                <a:spcPct val="150000"/>
              </a:lnSpc>
              <a:buNone/>
              <a:defRPr sz="1600"/>
            </a:pPr>
            <a:r>
              <a:rPr sz="2400"/>
              <a:t>12.26M eligible → 13.01M (+6.17%)</a:t>
            </a:r>
          </a:p>
          <a:p>
            <a:pPr marL="0" indent="0" algn="ctr">
              <a:lnSpc>
                <a:spcPct val="150000"/>
              </a:lnSpc>
              <a:buNone/>
              <a:defRPr sz="1600"/>
            </a:pPr>
            <a:r>
              <a:rPr sz="2400"/>
              <a:t>10.56M reported screens → 8.56M (–18.95%)</a:t>
            </a:r>
          </a:p>
        </p:txBody>
      </p:sp>
      <p:sp>
        <p:nvSpPr>
          <p:cNvPr id="5" name="Content Placeholder 2">
            <a:extLst>
              <a:ext uri="{FF2B5EF4-FFF2-40B4-BE49-F238E27FC236}">
                <a16:creationId xmlns:a16="http://schemas.microsoft.com/office/drawing/2014/main" id="{3BCF90F2-F1E7-72B8-E21B-235F58FDE3E1}"/>
              </a:ext>
            </a:extLst>
          </p:cNvPr>
          <p:cNvSpPr>
            <a:spLocks noGrp="1"/>
          </p:cNvSpPr>
          <p:nvPr/>
        </p:nvSpPr>
        <p:spPr>
          <a:xfrm>
            <a:off x="2121408" y="4724400"/>
            <a:ext cx="7848600" cy="951996"/>
          </a:xfrm>
          <a:prstGeom prst="rect">
            <a:avLst/>
          </a:prstGeom>
          <a:solidFill>
            <a:srgbClr val="EBF6FB"/>
          </a:solidFill>
        </p:spPr>
        <p:txBody>
          <a:bodyPr vert="horz" lIns="91440" tIns="45720" rIns="91440" bIns="45720" anchor="ctr">
            <a:noAutofit/>
          </a:bodyPr>
          <a:lstStyle>
            <a:lvl1pPr marL="342900" indent="-342900" algn="l">
              <a:spcBef>
                <a:spcPts val="0"/>
              </a:spcBef>
              <a:buChar char="•"/>
              <a:defRPr sz="2800">
                <a:solidFill>
                  <a:schemeClr val="tx1"/>
                </a:solidFill>
                <a:latin typeface="Lato"/>
                <a:ea typeface="Lato"/>
                <a:cs typeface="Lato"/>
              </a:defRPr>
            </a:lvl1pPr>
            <a:lvl2pPr marL="800100" indent="-342900" algn="l">
              <a:spcBef>
                <a:spcPts val="0"/>
              </a:spcBef>
              <a:buChar char="q"/>
              <a:defRPr sz="2600">
                <a:solidFill>
                  <a:schemeClr val="tx1"/>
                </a:solidFill>
                <a:latin typeface="Lato"/>
                <a:ea typeface="Lato"/>
                <a:cs typeface="Lato"/>
              </a:defRPr>
            </a:lvl2pPr>
            <a:lvl3pPr marL="1143000" indent="-228600" algn="l">
              <a:spcBef>
                <a:spcPts val="0"/>
              </a:spcBef>
              <a:buChar char="o"/>
              <a:defRPr sz="2400">
                <a:solidFill>
                  <a:schemeClr val="tx1"/>
                </a:solidFill>
                <a:latin typeface="Lato"/>
                <a:ea typeface="Lato"/>
                <a:cs typeface="Lato"/>
              </a:defRPr>
            </a:lvl3pPr>
            <a:lvl4pPr marL="1600200" indent="-228600" algn="l">
              <a:spcBef>
                <a:spcPts val="0"/>
              </a:spcBef>
              <a:buChar char="–"/>
              <a:defRPr sz="1600">
                <a:solidFill>
                  <a:srgbClr val="00ADEE"/>
                </a:solidFill>
                <a:latin typeface="Arial"/>
                <a:ea typeface="Arial"/>
                <a:cs typeface="Arial"/>
              </a:defRPr>
            </a:lvl4pPr>
            <a:lvl5pPr marL="2057400" indent="-228600" algn="l">
              <a:spcBef>
                <a:spcPts val="0"/>
              </a:spcBef>
              <a:buChar char="»"/>
              <a:defRPr sz="1400">
                <a:solidFill>
                  <a:srgbClr val="00ADEE"/>
                </a:solidFill>
                <a:latin typeface="Arial"/>
                <a:ea typeface="Arial"/>
                <a:cs typeface="Arial"/>
              </a:defRPr>
            </a:lvl5pPr>
            <a:lvl6pPr marL="2514600" indent="-228600" algn="l">
              <a:spcBef>
                <a:spcPts val="0"/>
              </a:spcBef>
              <a:buChar char="•"/>
              <a:defRPr sz="2000">
                <a:solidFill>
                  <a:schemeClr val="tx1"/>
                </a:solidFill>
                <a:latin typeface="+mn-lt"/>
                <a:ea typeface="+mn-lt"/>
                <a:cs typeface="+mn-lt"/>
              </a:defRPr>
            </a:lvl6pPr>
            <a:lvl7pPr marL="2971800" indent="-228600" algn="l">
              <a:spcBef>
                <a:spcPts val="0"/>
              </a:spcBef>
              <a:buChar char="•"/>
              <a:defRPr sz="2000">
                <a:solidFill>
                  <a:schemeClr val="tx1"/>
                </a:solidFill>
                <a:latin typeface="+mn-lt"/>
                <a:ea typeface="+mn-lt"/>
                <a:cs typeface="+mn-lt"/>
              </a:defRPr>
            </a:lvl7pPr>
            <a:lvl8pPr marL="3429000" indent="-228600" algn="l">
              <a:spcBef>
                <a:spcPts val="0"/>
              </a:spcBef>
              <a:buChar char="•"/>
              <a:defRPr sz="2000">
                <a:solidFill>
                  <a:schemeClr val="tx1"/>
                </a:solidFill>
                <a:latin typeface="+mn-lt"/>
                <a:ea typeface="+mn-lt"/>
                <a:cs typeface="+mn-lt"/>
              </a:defRPr>
            </a:lvl8pPr>
            <a:lvl9pPr marL="3886200" indent="-228600" algn="l">
              <a:spcBef>
                <a:spcPts val="0"/>
              </a:spcBef>
              <a:buChar char="•"/>
              <a:defRPr sz="2000">
                <a:solidFill>
                  <a:schemeClr val="tx1"/>
                </a:solidFill>
                <a:latin typeface="+mn-lt"/>
                <a:ea typeface="+mn-lt"/>
                <a:cs typeface="+mn-lt"/>
              </a:defRPr>
            </a:lvl9pPr>
          </a:lstStyle>
          <a:p>
            <a:pPr marL="0" indent="0" algn="ctr">
              <a:buNone/>
              <a:defRPr sz="1600"/>
            </a:pPr>
            <a:r>
              <a:rPr lang="en-US" sz="2000" dirty="0"/>
              <a:t>Screenings did not keep up </a:t>
            </a:r>
            <a:r>
              <a:rPr lang="en-US" sz="2000"/>
              <a:t>with enrollment</a:t>
            </a:r>
            <a:r>
              <a:rPr lang="en-US" sz="2000" dirty="0"/>
              <a:t> </a:t>
            </a:r>
            <a:r>
              <a:rPr sz="2000" dirty="0"/>
              <a:t>.</a:t>
            </a:r>
          </a:p>
        </p:txBody>
      </p:sp>
      <p:pic>
        <p:nvPicPr>
          <p:cNvPr id="27" name="Graphic 19"/>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61839" y="4328839"/>
            <a:ext cx="791121" cy="791121"/>
          </a:xfrm>
          <a:prstGeom prst="rect">
            <a:avLst/>
          </a:prstGeom>
        </p:spPr>
      </p:pic>
      <p:sp>
        <p:nvSpPr>
          <p:cNvPr id="21" name="Arc 20">
            <a:extLst>
              <a:ext uri="{FF2B5EF4-FFF2-40B4-BE49-F238E27FC236}">
                <a16:creationId xmlns:a16="http://schemas.microsoft.com/office/drawing/2014/main" id="{AEB729EB-7E9B-0F77-9C2E-92C24B4AE45F}"/>
              </a:ext>
            </a:extLst>
          </p:cNvPr>
          <p:cNvSpPr>
            <a:spLocks noGrp="1"/>
          </p:cNvSpPr>
          <p:nvPr/>
        </p:nvSpPr>
        <p:spPr>
          <a:xfrm rot="7586974">
            <a:off x="6168730" y="1581148"/>
            <a:ext cx="1181100" cy="762000"/>
          </a:xfrm>
          <a:prstGeom prst="arc">
            <a:avLst/>
          </a:prstGeom>
          <a:ln w="38100">
            <a:solidFill>
              <a:srgbClr val="37A5DD"/>
            </a:solidFill>
            <a:head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buNone/>
            </a:pPr>
            <a:endParaRPr/>
          </a:p>
        </p:txBody>
      </p:sp>
      <p:sp>
        <p:nvSpPr>
          <p:cNvPr id="22" name="Arc 21">
            <a:extLst>
              <a:ext uri="{FF2B5EF4-FFF2-40B4-BE49-F238E27FC236}">
                <a16:creationId xmlns:a16="http://schemas.microsoft.com/office/drawing/2014/main" id="{7F247A82-E4F8-D9B7-AC3B-5ADA966076A4}"/>
              </a:ext>
            </a:extLst>
          </p:cNvPr>
          <p:cNvSpPr>
            <a:spLocks noGrp="1"/>
          </p:cNvSpPr>
          <p:nvPr/>
        </p:nvSpPr>
        <p:spPr>
          <a:xfrm rot="13522866" flipV="1">
            <a:off x="4971534" y="3827746"/>
            <a:ext cx="1181100" cy="762000"/>
          </a:xfrm>
          <a:prstGeom prst="arc">
            <a:avLst/>
          </a:prstGeom>
          <a:ln w="38100">
            <a:solidFill>
              <a:srgbClr val="8EBE3F"/>
            </a:solidFill>
            <a:head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buNone/>
            </a:pPr>
            <a:endParaRPr/>
          </a:p>
        </p:txBody>
      </p:sp>
      <p:sp>
        <p:nvSpPr>
          <p:cNvPr id="6" name="Source line">
            <a:extLst>
              <a:ext uri="{FF2B5EF4-FFF2-40B4-BE49-F238E27FC236}">
                <a16:creationId xmlns:a16="http://schemas.microsoft.com/office/drawing/2014/main" id="{581423EC-E76D-3C49-89DE-B3E7A1BE5C53}"/>
              </a:ext>
            </a:extLst>
          </p:cNvPr>
          <p:cNvSpPr txBox="1"/>
          <p:nvPr/>
        </p:nvSpPr>
        <p:spPr>
          <a:xfrm>
            <a:off x="685800" y="5753100"/>
            <a:ext cx="10528300" cy="635000"/>
          </a:xfrm>
          <a:prstGeom prst="rect">
            <a:avLst/>
          </a:prstGeom>
          <a:noFill/>
        </p:spPr>
        <p:txBody>
          <a:bodyPr vertOverflow="overflow" vert="horz" wrap="square" rtlCol="0" anchor="t">
            <a:noAutofit/>
          </a:bodyPr>
          <a:lstStyle/>
          <a:p>
            <a:pPr algn="l"/>
            <a:r>
              <a:rPr lang="en-US" sz="1400">
                <a:solidFill>
                  <a:srgbClr val="455A64"/>
                </a:solidFill>
              </a:rPr>
              <a:t>Source: Centers for Medicare &amp; Medicaid Services, Form CMS-416 reporting data, federal fiscal years 2019–2023. Figures are aggregates across the 8 state Medicaid programs reviewed: Arizona, California, Kentucky, Maryland, Minnesota, New York, South Carolina, and Vermont.</a:t>
            </a:r>
          </a:p>
        </p:txBody>
      </p:sp>
    </p:spTree>
    <p:extLst>
      <p:ext uri="{BB962C8B-B14F-4D97-AF65-F5344CB8AC3E}">
        <p14:creationId xmlns:p14="http://schemas.microsoft.com/office/powerpoint/2010/main" val="3036391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746BC-EF58-4E25-8890-C34AEED887C9}"/>
              </a:ext>
            </a:extLst>
          </p:cNvPr>
          <p:cNvSpPr>
            <a:spLocks noGrp="1"/>
          </p:cNvSpPr>
          <p:nvPr>
            <p:ph type="title"/>
          </p:nvPr>
        </p:nvSpPr>
        <p:spPr/>
        <p:txBody>
          <a:bodyPr/>
          <a:lstStyle/>
          <a:p>
            <a:r>
              <a:t>Telehealth Can Support—but Not Complete Every Component</a:t>
            </a:r>
          </a:p>
        </p:txBody>
      </p:sp>
      <p:sp>
        <p:nvSpPr>
          <p:cNvPr id="3" name="Content Placeholder 2">
            <a:extLst>
              <a:ext uri="{FF2B5EF4-FFF2-40B4-BE49-F238E27FC236}">
                <a16:creationId xmlns:a16="http://schemas.microsoft.com/office/drawing/2014/main" id="{56DBBFA7-6763-47C3-8F69-867187C3787D}"/>
              </a:ext>
            </a:extLst>
          </p:cNvPr>
          <p:cNvSpPr>
            <a:spLocks noGrp="1"/>
          </p:cNvSpPr>
          <p:nvPr>
            <p:ph idx="1"/>
          </p:nvPr>
        </p:nvSpPr>
        <p:spPr>
          <a:xfrm>
            <a:off x="1524000" y="2489200"/>
            <a:ext cx="3962400" cy="1854200"/>
          </a:xfrm>
        </p:spPr>
        <p:txBody>
          <a:bodyPr>
            <a:noAutofit/>
          </a:bodyPr>
          <a:lstStyle/>
          <a:p>
            <a:pPr marL="0" indent="0" algn="ctr">
              <a:buNone/>
              <a:defRPr sz="1600"/>
            </a:pPr>
            <a:r>
              <a:rPr sz="2000"/>
              <a:t>At least 1 comprehensive well-care visit.
2026 Child Core Set: telehealth visits do not count in the WCV-CH numerator.</a:t>
            </a:r>
          </a:p>
        </p:txBody>
      </p:sp>
      <p:sp>
        <p:nvSpPr>
          <p:cNvPr id="14" name="Slide Number Placeholder"/>
          <p:cNvSpPr>
            <a:spLocks noGrp="1"/>
          </p:cNvSpPr>
          <p:nvPr>
            <p:ph type="sldNum" idx="4294967295"/>
          </p:nvPr>
        </p:nvSpPr>
        <p:spPr>
          <a:xfrm>
            <a:off x="11277600" y="6477000"/>
            <a:ext cx="914400" cy="203200"/>
          </a:xfrm>
          <a:prstGeom prst="rect">
            <a:avLst/>
          </a:prstGeom>
        </p:spPr>
        <p:txBody>
          <a:bodyPr/>
          <a:lstStyle/>
          <a:p>
            <a:pPr algn="ctr"/>
            <a:fld id="{1017B3B8-01C0-143B-460B-7104928C47B0}" type="slidenum">
              <a:rPr lang="en-US" sz="1100" dirty="0"/>
              <a:pPr algn="ctr"/>
              <a:t>29</a:t>
            </a:fld>
            <a:endParaRPr lang="en-US" sz="1100"/>
          </a:p>
        </p:txBody>
      </p:sp>
      <p:sp>
        <p:nvSpPr>
          <p:cNvPr id="4" name="Rectangle: Rounded Corners 3">
            <a:extLst>
              <a:ext uri="{FF2B5EF4-FFF2-40B4-BE49-F238E27FC236}">
                <a16:creationId xmlns:a16="http://schemas.microsoft.com/office/drawing/2014/main" id="{F5A71BDF-8669-4207-2967-7ED5E6C5824D}"/>
              </a:ext>
            </a:extLst>
          </p:cNvPr>
          <p:cNvSpPr>
            <a:spLocks noGrp="1"/>
          </p:cNvSpPr>
          <p:nvPr/>
        </p:nvSpPr>
        <p:spPr>
          <a:xfrm>
            <a:off x="1676400" y="1752601"/>
            <a:ext cx="3676442" cy="454762"/>
          </a:xfrm>
          <a:prstGeom prst="roundRect">
            <a:avLst>
              <a:gd name="adj" fmla="val 50000"/>
            </a:avLst>
          </a:prstGeom>
          <a:solidFill>
            <a:srgbClr val="37A5DD"/>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marL="0" indent="0" algn="ctr">
              <a:lnSpc>
                <a:spcPct val="100000"/>
              </a:lnSpc>
              <a:spcBef>
                <a:spcPts val="0"/>
              </a:spcBef>
              <a:spcAft>
                <a:spcPts val="0"/>
              </a:spcAft>
              <a:buNone/>
            </a:pPr>
            <a:r>
              <a:rPr sz="2400">
                <a:solidFill>
                  <a:prstClr val="white"/>
                </a:solidFill>
                <a:latin typeface="Lato"/>
                <a:ea typeface="Lato"/>
                <a:cs typeface="Lato"/>
              </a:rPr>
              <a:t>WCV-CH</a:t>
            </a:r>
          </a:p>
        </p:txBody>
      </p:sp>
      <p:sp>
        <p:nvSpPr>
          <p:cNvPr id="6" name="Content Placeholder 2">
            <a:extLst>
              <a:ext uri="{FF2B5EF4-FFF2-40B4-BE49-F238E27FC236}">
                <a16:creationId xmlns:a16="http://schemas.microsoft.com/office/drawing/2014/main" id="{06F67F9B-1201-1738-9DC0-DE97F84B29DE}"/>
              </a:ext>
            </a:extLst>
          </p:cNvPr>
          <p:cNvSpPr>
            <a:spLocks noGrp="1"/>
          </p:cNvSpPr>
          <p:nvPr/>
        </p:nvSpPr>
        <p:spPr>
          <a:xfrm>
            <a:off x="5943600" y="2487168"/>
            <a:ext cx="3962398" cy="1856232"/>
          </a:xfrm>
          <a:prstGeom prst="rect">
            <a:avLst/>
          </a:prstGeom>
        </p:spPr>
        <p:txBody>
          <a:bodyPr vert="horz" lIns="91440" tIns="45720" rIns="91440" bIns="45720">
            <a:noAutofit/>
          </a:bodyPr>
          <a:lstStyle>
            <a:lvl1pPr marL="342900" indent="-342900" algn="l">
              <a:spcBef>
                <a:spcPts val="0"/>
              </a:spcBef>
              <a:buChar char="•"/>
              <a:defRPr sz="2800">
                <a:solidFill>
                  <a:schemeClr val="tx1"/>
                </a:solidFill>
                <a:latin typeface="Lato"/>
                <a:ea typeface="Lato"/>
                <a:cs typeface="Lato"/>
              </a:defRPr>
            </a:lvl1pPr>
            <a:lvl2pPr marL="800100" indent="-342900" algn="l">
              <a:spcBef>
                <a:spcPts val="0"/>
              </a:spcBef>
              <a:buChar char="q"/>
              <a:defRPr sz="2600">
                <a:solidFill>
                  <a:schemeClr val="tx1"/>
                </a:solidFill>
                <a:latin typeface="Lato"/>
                <a:ea typeface="Lato"/>
                <a:cs typeface="Lato"/>
              </a:defRPr>
            </a:lvl2pPr>
            <a:lvl3pPr marL="1143000" indent="-228600" algn="l">
              <a:spcBef>
                <a:spcPts val="0"/>
              </a:spcBef>
              <a:buChar char="o"/>
              <a:defRPr sz="2400">
                <a:solidFill>
                  <a:schemeClr val="tx1"/>
                </a:solidFill>
                <a:latin typeface="Lato"/>
                <a:ea typeface="Lato"/>
                <a:cs typeface="Lato"/>
              </a:defRPr>
            </a:lvl3pPr>
            <a:lvl4pPr marL="1600200" indent="-228600" algn="l">
              <a:spcBef>
                <a:spcPts val="0"/>
              </a:spcBef>
              <a:buChar char="–"/>
              <a:defRPr sz="1600">
                <a:solidFill>
                  <a:srgbClr val="00ADEE"/>
                </a:solidFill>
                <a:latin typeface="Arial"/>
                <a:ea typeface="Arial"/>
                <a:cs typeface="Arial"/>
              </a:defRPr>
            </a:lvl4pPr>
            <a:lvl5pPr marL="2057400" indent="-228600" algn="l">
              <a:spcBef>
                <a:spcPts val="0"/>
              </a:spcBef>
              <a:buChar char="»"/>
              <a:defRPr sz="1400">
                <a:solidFill>
                  <a:srgbClr val="00ADEE"/>
                </a:solidFill>
                <a:latin typeface="Arial"/>
                <a:ea typeface="Arial"/>
                <a:cs typeface="Arial"/>
              </a:defRPr>
            </a:lvl5pPr>
            <a:lvl6pPr marL="2514600" indent="-228600" algn="l">
              <a:spcBef>
                <a:spcPts val="0"/>
              </a:spcBef>
              <a:buChar char="•"/>
              <a:defRPr sz="2000">
                <a:solidFill>
                  <a:schemeClr val="tx1"/>
                </a:solidFill>
                <a:latin typeface="+mn-lt"/>
                <a:ea typeface="+mn-lt"/>
                <a:cs typeface="+mn-lt"/>
              </a:defRPr>
            </a:lvl6pPr>
            <a:lvl7pPr marL="2971800" indent="-228600" algn="l">
              <a:spcBef>
                <a:spcPts val="0"/>
              </a:spcBef>
              <a:buChar char="•"/>
              <a:defRPr sz="2000">
                <a:solidFill>
                  <a:schemeClr val="tx1"/>
                </a:solidFill>
                <a:latin typeface="+mn-lt"/>
                <a:ea typeface="+mn-lt"/>
                <a:cs typeface="+mn-lt"/>
              </a:defRPr>
            </a:lvl7pPr>
            <a:lvl8pPr marL="3429000" indent="-228600" algn="l">
              <a:spcBef>
                <a:spcPts val="0"/>
              </a:spcBef>
              <a:buChar char="•"/>
              <a:defRPr sz="2000">
                <a:solidFill>
                  <a:schemeClr val="tx1"/>
                </a:solidFill>
                <a:latin typeface="+mn-lt"/>
                <a:ea typeface="+mn-lt"/>
                <a:cs typeface="+mn-lt"/>
              </a:defRPr>
            </a:lvl8pPr>
            <a:lvl9pPr marL="3886200" indent="-228600" algn="l">
              <a:spcBef>
                <a:spcPts val="0"/>
              </a:spcBef>
              <a:buChar char="•"/>
              <a:defRPr sz="2000">
                <a:solidFill>
                  <a:schemeClr val="tx1"/>
                </a:solidFill>
                <a:latin typeface="+mn-lt"/>
                <a:ea typeface="+mn-lt"/>
                <a:cs typeface="+mn-lt"/>
              </a:defRPr>
            </a:lvl9pPr>
          </a:lstStyle>
          <a:p>
            <a:pPr marL="0" indent="0" algn="ctr">
              <a:buNone/>
              <a:defRPr sz="1600"/>
            </a:pPr>
            <a:r>
              <a:rPr sz="2000"/>
              <a:t>Age-appropriate screens under state periodicity.
Virtual components may support EPSDT; hands-on services require local completion.</a:t>
            </a:r>
          </a:p>
        </p:txBody>
      </p:sp>
      <p:sp>
        <p:nvSpPr>
          <p:cNvPr id="7" name="Rectangle: Rounded Corners 6">
            <a:extLst>
              <a:ext uri="{FF2B5EF4-FFF2-40B4-BE49-F238E27FC236}">
                <a16:creationId xmlns:a16="http://schemas.microsoft.com/office/drawing/2014/main" id="{9787BA0F-05FE-0568-6EDD-1A68EA3522CE}"/>
              </a:ext>
            </a:extLst>
          </p:cNvPr>
          <p:cNvSpPr>
            <a:spLocks noGrp="1"/>
          </p:cNvSpPr>
          <p:nvPr/>
        </p:nvSpPr>
        <p:spPr>
          <a:xfrm>
            <a:off x="6086578" y="1752601"/>
            <a:ext cx="3676442" cy="454762"/>
          </a:xfrm>
          <a:prstGeom prst="roundRect">
            <a:avLst>
              <a:gd name="adj" fmla="val 50000"/>
            </a:avLst>
          </a:prstGeom>
          <a:solidFill>
            <a:srgbClr val="37A5DD"/>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marL="0" indent="0" algn="ctr">
              <a:lnSpc>
                <a:spcPct val="100000"/>
              </a:lnSpc>
              <a:spcBef>
                <a:spcPts val="0"/>
              </a:spcBef>
              <a:spcAft>
                <a:spcPts val="0"/>
              </a:spcAft>
              <a:buNone/>
            </a:pPr>
            <a:r>
              <a:rPr sz="2400">
                <a:solidFill>
                  <a:prstClr val="white"/>
                </a:solidFill>
                <a:latin typeface="Lato"/>
                <a:ea typeface="Lato"/>
                <a:cs typeface="Lato"/>
              </a:rPr>
              <a:t>EPSDT / CMS-416</a:t>
            </a:r>
          </a:p>
        </p:txBody>
      </p:sp>
      <p:sp>
        <p:nvSpPr>
          <p:cNvPr id="10" name="Straight Connector 9">
            <a:extLst>
              <a:ext uri="{FF2B5EF4-FFF2-40B4-BE49-F238E27FC236}">
                <a16:creationId xmlns:a16="http://schemas.microsoft.com/office/drawing/2014/main" id="{60C8A7D3-28B0-4F1C-880E-15E0CCF4C175}"/>
              </a:ext>
            </a:extLst>
          </p:cNvPr>
          <p:cNvSpPr>
            <a:spLocks noGrp="1"/>
          </p:cNvSpPr>
          <p:nvPr/>
        </p:nvSpPr>
        <p:spPr>
          <a:xfrm>
            <a:off x="5638800" y="1828800"/>
            <a:ext cx="0" cy="2438400"/>
          </a:xfrm>
          <a:prstGeom prst="line">
            <a:avLst/>
          </a:prstGeom>
        </p:spPr>
        <p:style>
          <a:lnRef idx="1">
            <a:schemeClr val="accent1"/>
          </a:lnRef>
          <a:fillRef idx="0">
            <a:schemeClr val="accent1"/>
          </a:fillRef>
          <a:effectRef idx="0">
            <a:schemeClr val="accent1"/>
          </a:effectRef>
          <a:fontRef idx="minor">
            <a:schemeClr val="tx1"/>
          </a:fontRef>
        </p:style>
        <p:txBody>
          <a:bodyPr/>
          <a:lstStyle/>
          <a:p>
            <a:endParaRPr/>
          </a:p>
        </p:txBody>
      </p:sp>
      <p:sp>
        <p:nvSpPr>
          <p:cNvPr id="13" name="TextBox 12">
            <a:extLst>
              <a:ext uri="{FF2B5EF4-FFF2-40B4-BE49-F238E27FC236}">
                <a16:creationId xmlns:a16="http://schemas.microsoft.com/office/drawing/2014/main" id="{C8781AEE-3975-BEFB-4DFC-7DC5904E7F44}"/>
              </a:ext>
            </a:extLst>
          </p:cNvPr>
          <p:cNvSpPr>
            <a:spLocks noGrp="1"/>
          </p:cNvSpPr>
          <p:nvPr/>
        </p:nvSpPr>
        <p:spPr>
          <a:xfrm>
            <a:off x="1600200" y="4770926"/>
            <a:ext cx="8229600" cy="1315745"/>
          </a:xfrm>
          <a:prstGeom prst="rect">
            <a:avLst/>
          </a:prstGeom>
          <a:solidFill>
            <a:schemeClr val="bg1">
              <a:lumMod val="95000"/>
            </a:schemeClr>
          </a:solidFill>
        </p:spPr>
        <p:txBody>
          <a:bodyPr wrap="square">
            <a:spAutoFit/>
          </a:bodyPr>
          <a:lstStyle/>
          <a:p>
            <a:pPr marL="173038" algn="ctr">
              <a:buNone/>
              <a:defRPr sz="1950" b="1">
                <a:solidFill>
                  <a:srgbClr val="33444B"/>
                </a:solidFill>
              </a:defRPr>
            </a:pPr>
            <a:r>
              <a:rPr sz="2000" b="1">
                <a:solidFill>
                  <a:srgbClr val="33444B"/>
                </a:solidFill>
              </a:rPr>
              <a:t>Completed care depends on the applicable measure specification, documentation, and a closed local pathway.</a:t>
            </a:r>
          </a:p>
        </p:txBody>
      </p:sp>
      <p:sp>
        <p:nvSpPr>
          <p:cNvPr id="5" name="Attachment Source 28">
            <a:extLst>
              <a:ext uri="{FF2B5EF4-FFF2-40B4-BE49-F238E27FC236}">
                <a16:creationId xmlns:a16="http://schemas.microsoft.com/office/drawing/2014/main" id="{997A7F7B-95B5-714B-9966-9E6ACB8FE734}"/>
              </a:ext>
            </a:extLst>
          </p:cNvPr>
          <p:cNvSpPr txBox="1"/>
          <p:nvPr/>
        </p:nvSpPr>
        <p:spPr>
          <a:xfrm>
            <a:off x="1600200" y="6210300"/>
            <a:ext cx="8255000" cy="190500"/>
          </a:xfrm>
          <a:prstGeom prst="rect">
            <a:avLst/>
          </a:prstGeom>
          <a:noFill/>
        </p:spPr>
        <p:txBody>
          <a:bodyPr vertOverflow="overflow" vert="horz" wrap="square" rtlCol="0" anchor="t">
            <a:noAutofit/>
          </a:bodyPr>
          <a:lstStyle/>
          <a:p>
            <a:pPr algn="l"/>
            <a:r>
              <a:rPr lang="en-US" sz="850" i="1">
                <a:solidFill>
                  <a:srgbClr val="6F7A80"/>
                </a:solidFill>
                <a:latin typeface="Lato"/>
                <a:ea typeface="Lato"/>
                <a:cs typeface="Lato"/>
              </a:rPr>
              <a:t>Sources: CMS 2026 Child Core Set Summary of Updates; CMS 2025 Telehealth Allowance TA Resource.</a:t>
            </a:r>
          </a:p>
        </p:txBody>
      </p:sp>
    </p:spTree>
    <p:extLst>
      <p:ext uri="{BB962C8B-B14F-4D97-AF65-F5344CB8AC3E}">
        <p14:creationId xmlns:p14="http://schemas.microsoft.com/office/powerpoint/2010/main" val="84640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4707-E3EE-BD0A-8627-FAA533E604DF}"/>
              </a:ext>
            </a:extLst>
          </p:cNvPr>
          <p:cNvSpPr>
            <a:spLocks noGrp="1"/>
          </p:cNvSpPr>
          <p:nvPr>
            <p:ph type="title"/>
          </p:nvPr>
        </p:nvSpPr>
        <p:spPr/>
        <p:txBody>
          <a:bodyPr/>
          <a:lstStyle/>
          <a:p>
            <a:pPr>
              <a:buNone/>
              <a:defRPr sz="2550" b="1">
                <a:solidFill>
                  <a:srgbClr val="33444B"/>
                </a:solidFill>
              </a:defRPr>
            </a:pPr>
            <a:r>
              <a:rPr sz="2550" b="1">
                <a:solidFill>
                  <a:srgbClr val="33444B"/>
                </a:solidFill>
              </a:rPr>
              <a:t>Executive Summary</a:t>
            </a:r>
          </a:p>
        </p:txBody>
      </p:sp>
      <p:sp>
        <p:nvSpPr>
          <p:cNvPr id="7" name="Slide Number Placeholder 6">
            <a:extLst>
              <a:ext uri="{FF2B5EF4-FFF2-40B4-BE49-F238E27FC236}">
                <a16:creationId xmlns:a16="http://schemas.microsoft.com/office/drawing/2014/main" id="{259B50D8-78BB-B064-F6BE-1675D7C4C469}"/>
              </a:ext>
            </a:extLst>
          </p:cNvPr>
          <p:cNvSpPr>
            <a:spLocks noGrp="1"/>
          </p:cNvSpPr>
          <p:nvPr>
            <p:ph type="sldNum" idx="12"/>
          </p:nvPr>
        </p:nvSpPr>
        <p:spPr/>
        <p:txBody>
          <a:bodyPr/>
          <a:lstStyle/>
          <a:p>
            <a:fld id="{202359C0-8A7A-196E-DD58-8E6569619F09}" type="slidenum">
              <a:rPr/>
              <a:t>3</a:t>
            </a:fld>
            <a:endParaRPr/>
          </a:p>
        </p:txBody>
      </p:sp>
      <p:sp>
        <p:nvSpPr>
          <p:cNvPr id="9" name="Text Placeholder 8">
            <a:extLst>
              <a:ext uri="{FF2B5EF4-FFF2-40B4-BE49-F238E27FC236}">
                <a16:creationId xmlns:a16="http://schemas.microsoft.com/office/drawing/2014/main" id="{1AD7DD7F-B69B-42BB-966C-7582D99D04EB}"/>
              </a:ext>
            </a:extLst>
          </p:cNvPr>
          <p:cNvSpPr>
            <a:spLocks noGrp="1"/>
          </p:cNvSpPr>
          <p:nvPr>
            <p:ph type="body" idx="13"/>
          </p:nvPr>
        </p:nvSpPr>
        <p:spPr/>
        <p:txBody>
          <a:bodyPr/>
          <a:lstStyle/>
          <a:p>
            <a:r>
              <a:t>INTRODUCTION</a:t>
            </a:r>
          </a:p>
        </p:txBody>
      </p:sp>
      <p:sp>
        <p:nvSpPr>
          <p:cNvPr id="4" name="Rectangle 3">
            <a:extLst>
              <a:ext uri="{FF2B5EF4-FFF2-40B4-BE49-F238E27FC236}">
                <a16:creationId xmlns:a16="http://schemas.microsoft.com/office/drawing/2014/main" id="{5B41B0D8-4797-F84A-AF99-05FB86211C38}"/>
              </a:ext>
            </a:extLst>
          </p:cNvPr>
          <p:cNvSpPr>
            <a:spLocks noGrp="1"/>
          </p:cNvSpPr>
          <p:nvPr/>
        </p:nvSpPr>
        <p:spPr>
          <a:xfrm>
            <a:off x="812800" y="1997807"/>
            <a:ext cx="63500" cy="3505200"/>
          </a:xfrm>
          <a:prstGeom prst="rect">
            <a:avLst/>
          </a:prstGeom>
          <a:solidFill>
            <a:srgbClr val="7CC4E8"/>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3" name="TextBox 2">
            <a:extLst>
              <a:ext uri="{FF2B5EF4-FFF2-40B4-BE49-F238E27FC236}">
                <a16:creationId xmlns:a16="http://schemas.microsoft.com/office/drawing/2014/main" id="{867D83EF-16B5-1441-AD86-01ED57A8F81E}"/>
              </a:ext>
            </a:extLst>
          </p:cNvPr>
          <p:cNvSpPr>
            <a:spLocks noGrp="1"/>
          </p:cNvSpPr>
          <p:nvPr/>
        </p:nvSpPr>
        <p:spPr>
          <a:xfrm>
            <a:off x="901700" y="1288188"/>
            <a:ext cx="9652000" cy="646331"/>
          </a:xfrm>
          <a:prstGeom prst="rect">
            <a:avLst/>
          </a:prstGeom>
          <a:noFill/>
        </p:spPr>
        <p:txBody>
          <a:bodyPr vert="horz" wrap="square" anchor="t">
            <a:spAutoFit/>
          </a:bodyPr>
          <a:lstStyle/>
          <a:p>
            <a:pPr algn="l">
              <a:buNone/>
            </a:pPr>
            <a:r>
              <a:rPr b="1">
                <a:solidFill>
                  <a:srgbClr val="6F7B80"/>
                </a:solidFill>
              </a:rPr>
              <a:t>A practical framing for telehealth in pediatric preventive care as states implement </a:t>
            </a:r>
            <a:br/>
            <a:r>
              <a:rPr b="1">
                <a:solidFill>
                  <a:srgbClr val="6F7B80"/>
                </a:solidFill>
              </a:rPr>
              <a:t>Rural Health Transformation Program initiatives</a:t>
            </a:r>
          </a:p>
        </p:txBody>
      </p:sp>
      <p:sp>
        <p:nvSpPr>
          <p:cNvPr id="6" name="Rectangle 5">
            <a:extLst>
              <a:ext uri="{FF2B5EF4-FFF2-40B4-BE49-F238E27FC236}">
                <a16:creationId xmlns:a16="http://schemas.microsoft.com/office/drawing/2014/main" id="{533E2444-0244-064B-9594-6B09FA4DEBCC}"/>
              </a:ext>
            </a:extLst>
          </p:cNvPr>
          <p:cNvSpPr>
            <a:spLocks noGrp="1"/>
          </p:cNvSpPr>
          <p:nvPr/>
        </p:nvSpPr>
        <p:spPr>
          <a:xfrm>
            <a:off x="990600" y="1985107"/>
            <a:ext cx="9652000" cy="812800"/>
          </a:xfrm>
          <a:prstGeom prst="rect">
            <a:avLst/>
          </a:prstGeom>
          <a:solidFill>
            <a:srgbClr val="EAF6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0" name="Oval 9">
            <a:extLst>
              <a:ext uri="{FF2B5EF4-FFF2-40B4-BE49-F238E27FC236}">
                <a16:creationId xmlns:a16="http://schemas.microsoft.com/office/drawing/2014/main" id="{2F673371-1B3D-234D-AE61-C22D7069910C}"/>
              </a:ext>
            </a:extLst>
          </p:cNvPr>
          <p:cNvSpPr>
            <a:spLocks noGrp="1"/>
          </p:cNvSpPr>
          <p:nvPr/>
        </p:nvSpPr>
        <p:spPr>
          <a:xfrm>
            <a:off x="1219200" y="2188307"/>
            <a:ext cx="406400" cy="406400"/>
          </a:xfrm>
          <a:prstGeom prst="ellipse">
            <a:avLst/>
          </a:prstGeom>
          <a:solidFill>
            <a:srgbClr val="7CC4E8"/>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000" b="1">
                <a:solidFill>
                  <a:srgbClr val="FFFFFF"/>
                </a:solidFill>
              </a:rPr>
              <a:t>01</a:t>
            </a:r>
          </a:p>
        </p:txBody>
      </p:sp>
      <p:sp>
        <p:nvSpPr>
          <p:cNvPr id="11" name="TextBox 10">
            <a:extLst>
              <a:ext uri="{FF2B5EF4-FFF2-40B4-BE49-F238E27FC236}">
                <a16:creationId xmlns:a16="http://schemas.microsoft.com/office/drawing/2014/main" id="{7E9109E8-BEE7-9542-8CE5-F424D47BD83A}"/>
              </a:ext>
            </a:extLst>
          </p:cNvPr>
          <p:cNvSpPr>
            <a:spLocks noGrp="1"/>
          </p:cNvSpPr>
          <p:nvPr/>
        </p:nvSpPr>
        <p:spPr>
          <a:xfrm>
            <a:off x="1854200" y="2017346"/>
            <a:ext cx="2159000" cy="261610"/>
          </a:xfrm>
          <a:prstGeom prst="rect">
            <a:avLst/>
          </a:prstGeom>
          <a:noFill/>
        </p:spPr>
        <p:txBody>
          <a:bodyPr vert="horz" wrap="square" anchor="t">
            <a:spAutoFit/>
          </a:bodyPr>
          <a:lstStyle/>
          <a:p>
            <a:pPr algn="l">
              <a:buNone/>
            </a:pPr>
            <a:r>
              <a:rPr sz="1100" b="1">
                <a:solidFill>
                  <a:srgbClr val="6F7B80"/>
                </a:solidFill>
              </a:rPr>
              <a:t>CORE MESSAGE</a:t>
            </a:r>
          </a:p>
        </p:txBody>
      </p:sp>
      <p:sp>
        <p:nvSpPr>
          <p:cNvPr id="12" name="TextBox 11">
            <a:extLst>
              <a:ext uri="{FF2B5EF4-FFF2-40B4-BE49-F238E27FC236}">
                <a16:creationId xmlns:a16="http://schemas.microsoft.com/office/drawing/2014/main" id="{C58E40F0-DCD3-B144-8282-D78366A5B465}"/>
              </a:ext>
            </a:extLst>
          </p:cNvPr>
          <p:cNvSpPr>
            <a:spLocks noGrp="1"/>
          </p:cNvSpPr>
          <p:nvPr/>
        </p:nvSpPr>
        <p:spPr>
          <a:xfrm>
            <a:off x="1854200" y="2187331"/>
            <a:ext cx="8445500" cy="406400"/>
          </a:xfrm>
          <a:prstGeom prst="rect">
            <a:avLst/>
          </a:prstGeom>
          <a:noFill/>
        </p:spPr>
        <p:txBody>
          <a:bodyPr vert="horz" wrap="square" anchor="t">
            <a:noAutofit/>
          </a:bodyPr>
          <a:lstStyle/>
          <a:p>
            <a:pPr algn="l">
              <a:buNone/>
            </a:pPr>
            <a:r>
              <a:rPr sz="1600">
                <a:solidFill>
                  <a:srgbClr val="33444B"/>
                </a:solidFill>
              </a:rPr>
              <a:t>Telehealth is best understood as connective clinical and operational infrastructure, not a standalone virtual service line.</a:t>
            </a:r>
          </a:p>
        </p:txBody>
      </p:sp>
      <p:sp>
        <p:nvSpPr>
          <p:cNvPr id="13" name="Rectangle 12">
            <a:extLst>
              <a:ext uri="{FF2B5EF4-FFF2-40B4-BE49-F238E27FC236}">
                <a16:creationId xmlns:a16="http://schemas.microsoft.com/office/drawing/2014/main" id="{59AFE95B-4A28-6644-8326-80982F7963E2}"/>
              </a:ext>
            </a:extLst>
          </p:cNvPr>
          <p:cNvSpPr>
            <a:spLocks noGrp="1"/>
          </p:cNvSpPr>
          <p:nvPr/>
        </p:nvSpPr>
        <p:spPr>
          <a:xfrm>
            <a:off x="990600" y="2886807"/>
            <a:ext cx="9652000" cy="812800"/>
          </a:xfrm>
          <a:prstGeom prst="rect">
            <a:avLst/>
          </a:prstGeom>
          <a:solidFill>
            <a:srgbClr val="F7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4" name="Oval 13">
            <a:extLst>
              <a:ext uri="{FF2B5EF4-FFF2-40B4-BE49-F238E27FC236}">
                <a16:creationId xmlns:a16="http://schemas.microsoft.com/office/drawing/2014/main" id="{8CC39E2A-D049-4441-AB69-698AEC1750B2}"/>
              </a:ext>
            </a:extLst>
          </p:cNvPr>
          <p:cNvSpPr>
            <a:spLocks noGrp="1"/>
          </p:cNvSpPr>
          <p:nvPr/>
        </p:nvSpPr>
        <p:spPr>
          <a:xfrm>
            <a:off x="1219200" y="3090007"/>
            <a:ext cx="406400" cy="406400"/>
          </a:xfrm>
          <a:prstGeom prst="ellipse">
            <a:avLst/>
          </a:prstGeom>
          <a:solidFill>
            <a:srgbClr val="FFFFFF"/>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000" b="1">
                <a:solidFill>
                  <a:srgbClr val="33444B"/>
                </a:solidFill>
              </a:rPr>
              <a:t>02</a:t>
            </a:r>
          </a:p>
        </p:txBody>
      </p:sp>
      <p:sp>
        <p:nvSpPr>
          <p:cNvPr id="15" name="TextBox 14">
            <a:extLst>
              <a:ext uri="{FF2B5EF4-FFF2-40B4-BE49-F238E27FC236}">
                <a16:creationId xmlns:a16="http://schemas.microsoft.com/office/drawing/2014/main" id="{39C74ECF-2665-BF4F-BFB2-FC1BACF61C06}"/>
              </a:ext>
            </a:extLst>
          </p:cNvPr>
          <p:cNvSpPr>
            <a:spLocks noGrp="1"/>
          </p:cNvSpPr>
          <p:nvPr/>
        </p:nvSpPr>
        <p:spPr>
          <a:xfrm>
            <a:off x="1854200" y="2919046"/>
            <a:ext cx="2159000" cy="261610"/>
          </a:xfrm>
          <a:prstGeom prst="rect">
            <a:avLst/>
          </a:prstGeom>
          <a:noFill/>
        </p:spPr>
        <p:txBody>
          <a:bodyPr vert="horz" wrap="square" anchor="t">
            <a:spAutoFit/>
          </a:bodyPr>
          <a:lstStyle/>
          <a:p>
            <a:pPr algn="l">
              <a:buNone/>
            </a:pPr>
            <a:r>
              <a:rPr sz="1100" b="1">
                <a:solidFill>
                  <a:srgbClr val="6F7B80"/>
                </a:solidFill>
              </a:rPr>
              <a:t>VALUE CREATED</a:t>
            </a:r>
          </a:p>
        </p:txBody>
      </p:sp>
      <p:sp>
        <p:nvSpPr>
          <p:cNvPr id="16" name="TextBox 15">
            <a:extLst>
              <a:ext uri="{FF2B5EF4-FFF2-40B4-BE49-F238E27FC236}">
                <a16:creationId xmlns:a16="http://schemas.microsoft.com/office/drawing/2014/main" id="{A19DA5DE-FEAA-3D4B-842C-A96B0D0D32EA}"/>
              </a:ext>
            </a:extLst>
          </p:cNvPr>
          <p:cNvSpPr>
            <a:spLocks noGrp="1"/>
          </p:cNvSpPr>
          <p:nvPr/>
        </p:nvSpPr>
        <p:spPr>
          <a:xfrm>
            <a:off x="1854200" y="3089031"/>
            <a:ext cx="8445500" cy="406400"/>
          </a:xfrm>
          <a:prstGeom prst="rect">
            <a:avLst/>
          </a:prstGeom>
          <a:noFill/>
        </p:spPr>
        <p:txBody>
          <a:bodyPr vert="horz" wrap="square" anchor="t">
            <a:noAutofit/>
          </a:bodyPr>
          <a:lstStyle/>
          <a:p>
            <a:pPr algn="l">
              <a:buNone/>
            </a:pPr>
            <a:r>
              <a:rPr sz="1600">
                <a:solidFill>
                  <a:srgbClr val="33444B"/>
                </a:solidFill>
              </a:rPr>
              <a:t>Its value is moving expertise, information, monitoring, and care-management capacity across distance.</a:t>
            </a:r>
          </a:p>
        </p:txBody>
      </p:sp>
      <p:sp>
        <p:nvSpPr>
          <p:cNvPr id="17" name="Rectangle 16">
            <a:extLst>
              <a:ext uri="{FF2B5EF4-FFF2-40B4-BE49-F238E27FC236}">
                <a16:creationId xmlns:a16="http://schemas.microsoft.com/office/drawing/2014/main" id="{9994EDAE-E170-5D46-BA24-D9F0D6400ED4}"/>
              </a:ext>
            </a:extLst>
          </p:cNvPr>
          <p:cNvSpPr>
            <a:spLocks noGrp="1"/>
          </p:cNvSpPr>
          <p:nvPr/>
        </p:nvSpPr>
        <p:spPr>
          <a:xfrm>
            <a:off x="990600" y="3788507"/>
            <a:ext cx="9652000" cy="812800"/>
          </a:xfrm>
          <a:prstGeom prst="rect">
            <a:avLst/>
          </a:prstGeom>
          <a:solidFill>
            <a:srgbClr val="F7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8" name="Oval 17">
            <a:extLst>
              <a:ext uri="{FF2B5EF4-FFF2-40B4-BE49-F238E27FC236}">
                <a16:creationId xmlns:a16="http://schemas.microsoft.com/office/drawing/2014/main" id="{DE4580EF-4BA4-8A41-9F6A-97C92CFC3F52}"/>
              </a:ext>
            </a:extLst>
          </p:cNvPr>
          <p:cNvSpPr>
            <a:spLocks noGrp="1"/>
          </p:cNvSpPr>
          <p:nvPr/>
        </p:nvSpPr>
        <p:spPr>
          <a:xfrm>
            <a:off x="1219200" y="3991707"/>
            <a:ext cx="406400" cy="406400"/>
          </a:xfrm>
          <a:prstGeom prst="ellipse">
            <a:avLst/>
          </a:prstGeom>
          <a:solidFill>
            <a:srgbClr val="FFFFFF"/>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000" b="1">
                <a:solidFill>
                  <a:srgbClr val="33444B"/>
                </a:solidFill>
              </a:rPr>
              <a:t>03</a:t>
            </a:r>
          </a:p>
        </p:txBody>
      </p:sp>
      <p:sp>
        <p:nvSpPr>
          <p:cNvPr id="19" name="TextBox 18">
            <a:extLst>
              <a:ext uri="{FF2B5EF4-FFF2-40B4-BE49-F238E27FC236}">
                <a16:creationId xmlns:a16="http://schemas.microsoft.com/office/drawing/2014/main" id="{40E00E93-8E5A-C348-BD40-3C01F9198BDE}"/>
              </a:ext>
            </a:extLst>
          </p:cNvPr>
          <p:cNvSpPr>
            <a:spLocks noGrp="1"/>
          </p:cNvSpPr>
          <p:nvPr/>
        </p:nvSpPr>
        <p:spPr>
          <a:xfrm>
            <a:off x="1854200" y="3820746"/>
            <a:ext cx="2159000" cy="261610"/>
          </a:xfrm>
          <a:prstGeom prst="rect">
            <a:avLst/>
          </a:prstGeom>
          <a:noFill/>
        </p:spPr>
        <p:txBody>
          <a:bodyPr vert="horz" wrap="square" anchor="t">
            <a:spAutoFit/>
          </a:bodyPr>
          <a:lstStyle/>
          <a:p>
            <a:pPr algn="l">
              <a:buNone/>
            </a:pPr>
            <a:r>
              <a:rPr sz="1100" b="1">
                <a:solidFill>
                  <a:srgbClr val="6F7B80"/>
                </a:solidFill>
              </a:rPr>
              <a:t>INTENDED EFFECT</a:t>
            </a:r>
          </a:p>
        </p:txBody>
      </p:sp>
      <p:sp>
        <p:nvSpPr>
          <p:cNvPr id="20" name="TextBox 19">
            <a:extLst>
              <a:ext uri="{FF2B5EF4-FFF2-40B4-BE49-F238E27FC236}">
                <a16:creationId xmlns:a16="http://schemas.microsoft.com/office/drawing/2014/main" id="{C7E9CA8D-B42B-7243-9DDF-AA12BA650F5C}"/>
              </a:ext>
            </a:extLst>
          </p:cNvPr>
          <p:cNvSpPr>
            <a:spLocks noGrp="1"/>
          </p:cNvSpPr>
          <p:nvPr/>
        </p:nvSpPr>
        <p:spPr>
          <a:xfrm>
            <a:off x="1854200" y="3990731"/>
            <a:ext cx="8445500" cy="406400"/>
          </a:xfrm>
          <a:prstGeom prst="rect">
            <a:avLst/>
          </a:prstGeom>
          <a:noFill/>
        </p:spPr>
        <p:txBody>
          <a:bodyPr vert="horz" wrap="square" anchor="t">
            <a:noAutofit/>
          </a:bodyPr>
          <a:lstStyle/>
          <a:p>
            <a:pPr algn="l">
              <a:buNone/>
            </a:pPr>
            <a:r>
              <a:rPr sz="1600">
                <a:solidFill>
                  <a:srgbClr val="33444B"/>
                </a:solidFill>
              </a:rPr>
              <a:t>It should reduce avoidable travel, delay, duplication, and fragmentation while preserving local accountability.</a:t>
            </a:r>
          </a:p>
        </p:txBody>
      </p:sp>
      <p:sp>
        <p:nvSpPr>
          <p:cNvPr id="21" name="Rectangle 20">
            <a:extLst>
              <a:ext uri="{FF2B5EF4-FFF2-40B4-BE49-F238E27FC236}">
                <a16:creationId xmlns:a16="http://schemas.microsoft.com/office/drawing/2014/main" id="{54A5C93E-537D-814C-9014-30E8FDB9553A}"/>
              </a:ext>
            </a:extLst>
          </p:cNvPr>
          <p:cNvSpPr>
            <a:spLocks noGrp="1"/>
          </p:cNvSpPr>
          <p:nvPr/>
        </p:nvSpPr>
        <p:spPr>
          <a:xfrm>
            <a:off x="990600" y="4690207"/>
            <a:ext cx="9652000" cy="812800"/>
          </a:xfrm>
          <a:prstGeom prst="rect">
            <a:avLst/>
          </a:prstGeom>
          <a:solidFill>
            <a:srgbClr val="F7FAFC"/>
          </a:solidFill>
          <a:ln w="9525">
            <a:solidFill>
              <a:srgbClr val="C8D6DD"/>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2" name="Oval 21">
            <a:extLst>
              <a:ext uri="{FF2B5EF4-FFF2-40B4-BE49-F238E27FC236}">
                <a16:creationId xmlns:a16="http://schemas.microsoft.com/office/drawing/2014/main" id="{22C06436-EE49-534C-8112-B83D16280B60}"/>
              </a:ext>
            </a:extLst>
          </p:cNvPr>
          <p:cNvSpPr>
            <a:spLocks noGrp="1"/>
          </p:cNvSpPr>
          <p:nvPr/>
        </p:nvSpPr>
        <p:spPr>
          <a:xfrm>
            <a:off x="1219200" y="4893407"/>
            <a:ext cx="406400" cy="406400"/>
          </a:xfrm>
          <a:prstGeom prst="ellipse">
            <a:avLst/>
          </a:prstGeom>
          <a:solidFill>
            <a:srgbClr val="FFFFFF"/>
          </a:solidFill>
          <a:ln w="15875">
            <a:solidFill>
              <a:srgbClr val="7CC4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lstStyle/>
          <a:p>
            <a:pPr algn="l">
              <a:buNone/>
            </a:pPr>
            <a:r>
              <a:rPr sz="1000" b="1">
                <a:solidFill>
                  <a:srgbClr val="33444B"/>
                </a:solidFill>
              </a:rPr>
              <a:t>04</a:t>
            </a:r>
          </a:p>
        </p:txBody>
      </p:sp>
      <p:sp>
        <p:nvSpPr>
          <p:cNvPr id="23" name="TextBox 22">
            <a:extLst>
              <a:ext uri="{FF2B5EF4-FFF2-40B4-BE49-F238E27FC236}">
                <a16:creationId xmlns:a16="http://schemas.microsoft.com/office/drawing/2014/main" id="{58AF5707-16C5-2E4F-BC3C-6B4226B505D2}"/>
              </a:ext>
            </a:extLst>
          </p:cNvPr>
          <p:cNvSpPr>
            <a:spLocks noGrp="1"/>
          </p:cNvSpPr>
          <p:nvPr/>
        </p:nvSpPr>
        <p:spPr>
          <a:xfrm>
            <a:off x="1854200" y="4722446"/>
            <a:ext cx="2159000" cy="261610"/>
          </a:xfrm>
          <a:prstGeom prst="rect">
            <a:avLst/>
          </a:prstGeom>
          <a:noFill/>
        </p:spPr>
        <p:txBody>
          <a:bodyPr vert="horz" wrap="square" anchor="t">
            <a:spAutoFit/>
          </a:bodyPr>
          <a:lstStyle/>
          <a:p>
            <a:pPr algn="l">
              <a:buNone/>
            </a:pPr>
            <a:r>
              <a:rPr sz="1100" b="1">
                <a:solidFill>
                  <a:srgbClr val="6F7B80"/>
                </a:solidFill>
              </a:rPr>
              <a:t>CLEAR BOUNDARY</a:t>
            </a:r>
          </a:p>
        </p:txBody>
      </p:sp>
      <p:sp>
        <p:nvSpPr>
          <p:cNvPr id="24" name="TextBox 23">
            <a:extLst>
              <a:ext uri="{FF2B5EF4-FFF2-40B4-BE49-F238E27FC236}">
                <a16:creationId xmlns:a16="http://schemas.microsoft.com/office/drawing/2014/main" id="{2C23B0AE-F572-014A-A3CE-1CDE20CC09FC}"/>
              </a:ext>
            </a:extLst>
          </p:cNvPr>
          <p:cNvSpPr>
            <a:spLocks noGrp="1"/>
          </p:cNvSpPr>
          <p:nvPr/>
        </p:nvSpPr>
        <p:spPr>
          <a:xfrm>
            <a:off x="1854200" y="4892431"/>
            <a:ext cx="8445500" cy="406400"/>
          </a:xfrm>
          <a:prstGeom prst="rect">
            <a:avLst/>
          </a:prstGeom>
          <a:noFill/>
        </p:spPr>
        <p:txBody>
          <a:bodyPr vert="horz" wrap="square" anchor="t">
            <a:noAutofit/>
          </a:bodyPr>
          <a:lstStyle/>
          <a:p>
            <a:pPr algn="l">
              <a:buNone/>
            </a:pPr>
            <a:r>
              <a:rPr sz="1600">
                <a:solidFill>
                  <a:srgbClr val="33444B"/>
                </a:solidFill>
              </a:rPr>
              <a:t>It does not replace necessary physical exams, immunizations, laboratory testing, emergency evaluation, or hands-on local care.</a:t>
            </a:r>
          </a:p>
        </p:txBody>
      </p:sp>
    </p:spTree>
    <p:extLst>
      <p:ext uri="{BB962C8B-B14F-4D97-AF65-F5344CB8AC3E}">
        <p14:creationId xmlns:p14="http://schemas.microsoft.com/office/powerpoint/2010/main" val="2664234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E448F-9574-4051-A3B8-42A3CC676A29}"/>
              </a:ext>
            </a:extLst>
          </p:cNvPr>
          <p:cNvSpPr>
            <a:spLocks noGrp="1"/>
          </p:cNvSpPr>
          <p:nvPr>
            <p:ph type="title"/>
          </p:nvPr>
        </p:nvSpPr>
        <p:spPr/>
        <p:txBody>
          <a:bodyPr>
            <a:normAutofit/>
          </a:bodyPr>
          <a:lstStyle/>
          <a:p>
            <a:r>
              <a:rPr sz="3600">
                <a:solidFill>
                  <a:srgbClr val="33444B"/>
                </a:solidFill>
              </a:rPr>
              <a:t>Plausible Explanations for the Gap</a:t>
            </a:r>
          </a:p>
        </p:txBody>
      </p:sp>
      <p:sp>
        <p:nvSpPr>
          <p:cNvPr id="20" name="Slide Number Placeholder"/>
          <p:cNvSpPr>
            <a:spLocks noGrp="1"/>
          </p:cNvSpPr>
          <p:nvPr>
            <p:ph type="sldNum" idx="4294967295"/>
          </p:nvPr>
        </p:nvSpPr>
        <p:spPr>
          <a:xfrm>
            <a:off x="11277600" y="6477000"/>
            <a:ext cx="914400" cy="203200"/>
          </a:xfrm>
          <a:prstGeom prst="rect">
            <a:avLst/>
          </a:prstGeom>
        </p:spPr>
        <p:txBody>
          <a:bodyPr/>
          <a:lstStyle/>
          <a:p>
            <a:pPr algn="ctr"/>
            <a:fld id="{52B2FF78-860E-B8BF-D8C1-30D078F0853B}" type="slidenum">
              <a:rPr lang="en-US" sz="1100" dirty="0"/>
              <a:pPr algn="ctr"/>
              <a:t>30</a:t>
            </a:fld>
            <a:endParaRPr lang="en-US" sz="1100"/>
          </a:p>
        </p:txBody>
      </p:sp>
      <p:sp>
        <p:nvSpPr>
          <p:cNvPr id="4" name="Content Placeholder 2">
            <a:extLst>
              <a:ext uri="{FF2B5EF4-FFF2-40B4-BE49-F238E27FC236}">
                <a16:creationId xmlns:a16="http://schemas.microsoft.com/office/drawing/2014/main" id="{CD38CC0F-4182-6FFA-3257-C3FDC9C39552}"/>
              </a:ext>
            </a:extLst>
          </p:cNvPr>
          <p:cNvSpPr>
            <a:spLocks noGrp="1"/>
          </p:cNvSpPr>
          <p:nvPr/>
        </p:nvSpPr>
        <p:spPr>
          <a:xfrm>
            <a:off x="685800" y="2726946"/>
            <a:ext cx="9372600" cy="1132840"/>
          </a:xfrm>
          <a:prstGeom prst="rect">
            <a:avLst/>
          </a:prstGeom>
          <a:solidFill>
            <a:srgbClr val="EBF6FB"/>
          </a:solidFill>
        </p:spPr>
        <p:txBody>
          <a:bodyPr vert="horz" lIns="91440" tIns="45720" rIns="91440" bIns="45720" anchor="ctr">
            <a:noAutofit/>
          </a:bodyPr>
          <a:lstStyle>
            <a:lvl1pPr marL="342900" indent="-342900" algn="l">
              <a:spcBef>
                <a:spcPts val="0"/>
              </a:spcBef>
              <a:buChar char="•"/>
              <a:defRPr sz="2800">
                <a:solidFill>
                  <a:schemeClr val="tx1"/>
                </a:solidFill>
                <a:latin typeface="Lato"/>
                <a:ea typeface="Lato"/>
                <a:cs typeface="Lato"/>
              </a:defRPr>
            </a:lvl1pPr>
            <a:lvl2pPr marL="800100" indent="-342900" algn="l">
              <a:spcBef>
                <a:spcPts val="0"/>
              </a:spcBef>
              <a:buChar char="q"/>
              <a:defRPr sz="2600">
                <a:solidFill>
                  <a:schemeClr val="tx1"/>
                </a:solidFill>
                <a:latin typeface="Lato"/>
                <a:ea typeface="Lato"/>
                <a:cs typeface="Lato"/>
              </a:defRPr>
            </a:lvl2pPr>
            <a:lvl3pPr marL="1143000" indent="-228600" algn="l">
              <a:spcBef>
                <a:spcPts val="0"/>
              </a:spcBef>
              <a:buChar char="o"/>
              <a:defRPr sz="2400">
                <a:solidFill>
                  <a:schemeClr val="tx1"/>
                </a:solidFill>
                <a:latin typeface="Lato"/>
                <a:ea typeface="Lato"/>
                <a:cs typeface="Lato"/>
              </a:defRPr>
            </a:lvl3pPr>
            <a:lvl4pPr marL="1600200" indent="-228600" algn="l">
              <a:spcBef>
                <a:spcPts val="0"/>
              </a:spcBef>
              <a:buChar char="–"/>
              <a:defRPr sz="1600">
                <a:solidFill>
                  <a:srgbClr val="00ADEE"/>
                </a:solidFill>
                <a:latin typeface="Arial"/>
                <a:ea typeface="Arial"/>
                <a:cs typeface="Arial"/>
              </a:defRPr>
            </a:lvl4pPr>
            <a:lvl5pPr marL="2057400" indent="-228600" algn="l">
              <a:spcBef>
                <a:spcPts val="0"/>
              </a:spcBef>
              <a:buChar char="»"/>
              <a:defRPr sz="1400">
                <a:solidFill>
                  <a:srgbClr val="00ADEE"/>
                </a:solidFill>
                <a:latin typeface="Arial"/>
                <a:ea typeface="Arial"/>
                <a:cs typeface="Arial"/>
              </a:defRPr>
            </a:lvl5pPr>
            <a:lvl6pPr marL="2514600" indent="-228600" algn="l">
              <a:spcBef>
                <a:spcPts val="0"/>
              </a:spcBef>
              <a:buChar char="•"/>
              <a:defRPr sz="2000">
                <a:solidFill>
                  <a:schemeClr val="tx1"/>
                </a:solidFill>
                <a:latin typeface="+mn-lt"/>
                <a:ea typeface="+mn-lt"/>
                <a:cs typeface="+mn-lt"/>
              </a:defRPr>
            </a:lvl6pPr>
            <a:lvl7pPr marL="2971800" indent="-228600" algn="l">
              <a:spcBef>
                <a:spcPts val="0"/>
              </a:spcBef>
              <a:buChar char="•"/>
              <a:defRPr sz="2000">
                <a:solidFill>
                  <a:schemeClr val="tx1"/>
                </a:solidFill>
                <a:latin typeface="+mn-lt"/>
                <a:ea typeface="+mn-lt"/>
                <a:cs typeface="+mn-lt"/>
              </a:defRPr>
            </a:lvl7pPr>
            <a:lvl8pPr marL="3429000" indent="-228600" algn="l">
              <a:spcBef>
                <a:spcPts val="0"/>
              </a:spcBef>
              <a:buChar char="•"/>
              <a:defRPr sz="2000">
                <a:solidFill>
                  <a:schemeClr val="tx1"/>
                </a:solidFill>
                <a:latin typeface="+mn-lt"/>
                <a:ea typeface="+mn-lt"/>
                <a:cs typeface="+mn-lt"/>
              </a:defRPr>
            </a:lvl8pPr>
            <a:lvl9pPr marL="3886200" indent="-228600" algn="l">
              <a:spcBef>
                <a:spcPts val="0"/>
              </a:spcBef>
              <a:buChar char="•"/>
              <a:defRPr sz="2000">
                <a:solidFill>
                  <a:schemeClr val="tx1"/>
                </a:solidFill>
                <a:latin typeface="+mn-lt"/>
                <a:ea typeface="+mn-lt"/>
                <a:cs typeface="+mn-lt"/>
              </a:defRPr>
            </a:lvl9pPr>
          </a:lstStyle>
          <a:p>
            <a:pPr marL="969963" indent="0">
              <a:buNone/>
              <a:defRPr sz="1600"/>
            </a:pPr>
            <a:r>
              <a:rPr sz="2000"/>
              <a:t>Telehealth fits talk-based services better than hands-on screening components.</a:t>
            </a:r>
          </a:p>
        </p:txBody>
      </p:sp>
      <p:sp>
        <p:nvSpPr>
          <p:cNvPr id="5" name="Content Placeholder 2">
            <a:extLst>
              <a:ext uri="{FF2B5EF4-FFF2-40B4-BE49-F238E27FC236}">
                <a16:creationId xmlns:a16="http://schemas.microsoft.com/office/drawing/2014/main" id="{75E50655-47C5-2C93-DA07-3B3B9431404D}"/>
              </a:ext>
            </a:extLst>
          </p:cNvPr>
          <p:cNvSpPr>
            <a:spLocks noGrp="1"/>
          </p:cNvSpPr>
          <p:nvPr/>
        </p:nvSpPr>
        <p:spPr>
          <a:xfrm>
            <a:off x="685800" y="4007106"/>
            <a:ext cx="9372600" cy="1132840"/>
          </a:xfrm>
          <a:prstGeom prst="rect">
            <a:avLst/>
          </a:prstGeom>
          <a:solidFill>
            <a:srgbClr val="F4F9EE"/>
          </a:solidFill>
        </p:spPr>
        <p:txBody>
          <a:bodyPr vert="horz" lIns="91440" tIns="45720" rIns="91440" bIns="45720" anchor="ctr">
            <a:noAutofit/>
          </a:bodyPr>
          <a:lstStyle>
            <a:lvl1pPr marL="342900" indent="-342900" algn="l">
              <a:spcBef>
                <a:spcPts val="0"/>
              </a:spcBef>
              <a:buChar char="•"/>
              <a:defRPr sz="2800">
                <a:solidFill>
                  <a:schemeClr val="tx1"/>
                </a:solidFill>
                <a:latin typeface="Lato"/>
                <a:ea typeface="Lato"/>
                <a:cs typeface="Lato"/>
              </a:defRPr>
            </a:lvl1pPr>
            <a:lvl2pPr marL="800100" indent="-342900" algn="l">
              <a:spcBef>
                <a:spcPts val="0"/>
              </a:spcBef>
              <a:buChar char="q"/>
              <a:defRPr sz="2600">
                <a:solidFill>
                  <a:schemeClr val="tx1"/>
                </a:solidFill>
                <a:latin typeface="Lato"/>
                <a:ea typeface="Lato"/>
                <a:cs typeface="Lato"/>
              </a:defRPr>
            </a:lvl2pPr>
            <a:lvl3pPr marL="1143000" indent="-228600" algn="l">
              <a:spcBef>
                <a:spcPts val="0"/>
              </a:spcBef>
              <a:buChar char="o"/>
              <a:defRPr sz="2400">
                <a:solidFill>
                  <a:schemeClr val="tx1"/>
                </a:solidFill>
                <a:latin typeface="Lato"/>
                <a:ea typeface="Lato"/>
                <a:cs typeface="Lato"/>
              </a:defRPr>
            </a:lvl3pPr>
            <a:lvl4pPr marL="1600200" indent="-228600" algn="l">
              <a:spcBef>
                <a:spcPts val="0"/>
              </a:spcBef>
              <a:buChar char="–"/>
              <a:defRPr sz="1600">
                <a:solidFill>
                  <a:srgbClr val="00ADEE"/>
                </a:solidFill>
                <a:latin typeface="Arial"/>
                <a:ea typeface="Arial"/>
                <a:cs typeface="Arial"/>
              </a:defRPr>
            </a:lvl4pPr>
            <a:lvl5pPr marL="2057400" indent="-228600" algn="l">
              <a:spcBef>
                <a:spcPts val="0"/>
              </a:spcBef>
              <a:buChar char="»"/>
              <a:defRPr sz="1400">
                <a:solidFill>
                  <a:srgbClr val="00ADEE"/>
                </a:solidFill>
                <a:latin typeface="Arial"/>
                <a:ea typeface="Arial"/>
                <a:cs typeface="Arial"/>
              </a:defRPr>
            </a:lvl5pPr>
            <a:lvl6pPr marL="2514600" indent="-228600" algn="l">
              <a:spcBef>
                <a:spcPts val="0"/>
              </a:spcBef>
              <a:buChar char="•"/>
              <a:defRPr sz="2000">
                <a:solidFill>
                  <a:schemeClr val="tx1"/>
                </a:solidFill>
                <a:latin typeface="+mn-lt"/>
                <a:ea typeface="+mn-lt"/>
                <a:cs typeface="+mn-lt"/>
              </a:defRPr>
            </a:lvl6pPr>
            <a:lvl7pPr marL="2971800" indent="-228600" algn="l">
              <a:spcBef>
                <a:spcPts val="0"/>
              </a:spcBef>
              <a:buChar char="•"/>
              <a:defRPr sz="2000">
                <a:solidFill>
                  <a:schemeClr val="tx1"/>
                </a:solidFill>
                <a:latin typeface="+mn-lt"/>
                <a:ea typeface="+mn-lt"/>
                <a:cs typeface="+mn-lt"/>
              </a:defRPr>
            </a:lvl7pPr>
            <a:lvl8pPr marL="3429000" indent="-228600" algn="l">
              <a:spcBef>
                <a:spcPts val="0"/>
              </a:spcBef>
              <a:buChar char="•"/>
              <a:defRPr sz="2000">
                <a:solidFill>
                  <a:schemeClr val="tx1"/>
                </a:solidFill>
                <a:latin typeface="+mn-lt"/>
                <a:ea typeface="+mn-lt"/>
                <a:cs typeface="+mn-lt"/>
              </a:defRPr>
            </a:lvl8pPr>
            <a:lvl9pPr marL="3886200" indent="-228600" algn="l">
              <a:spcBef>
                <a:spcPts val="0"/>
              </a:spcBef>
              <a:buChar char="•"/>
              <a:defRPr sz="2000">
                <a:solidFill>
                  <a:schemeClr val="tx1"/>
                </a:solidFill>
                <a:latin typeface="+mn-lt"/>
                <a:ea typeface="+mn-lt"/>
                <a:cs typeface="+mn-lt"/>
              </a:defRPr>
            </a:lvl9pPr>
          </a:lstStyle>
          <a:p>
            <a:pPr marL="969963" indent="0">
              <a:buNone/>
              <a:defRPr sz="1600"/>
            </a:pPr>
            <a:r>
              <a:rPr sz="2000"/>
              <a:t>Limited modality tracking and unclear payment and completion pathways weakened follow-through.</a:t>
            </a:r>
          </a:p>
        </p:txBody>
      </p:sp>
      <p:sp>
        <p:nvSpPr>
          <p:cNvPr id="11" name="TextBox 10">
            <a:extLst>
              <a:ext uri="{FF2B5EF4-FFF2-40B4-BE49-F238E27FC236}">
                <a16:creationId xmlns:a16="http://schemas.microsoft.com/office/drawing/2014/main" id="{FBD8BD84-44A6-2652-C33B-050CF695F503}"/>
              </a:ext>
            </a:extLst>
          </p:cNvPr>
          <p:cNvSpPr>
            <a:spLocks noGrp="1"/>
          </p:cNvSpPr>
          <p:nvPr/>
        </p:nvSpPr>
        <p:spPr>
          <a:xfrm>
            <a:off x="685800" y="2057400"/>
            <a:ext cx="6096000" cy="701040"/>
          </a:xfrm>
          <a:prstGeom prst="rect">
            <a:avLst/>
          </a:prstGeom>
          <a:noFill/>
        </p:spPr>
        <p:txBody>
          <a:bodyPr wrap="square">
            <a:spAutoFit/>
          </a:bodyPr>
          <a:lstStyle/>
          <a:p>
            <a:pPr marL="0" indent="0">
              <a:buNone/>
              <a:defRPr sz="1600"/>
            </a:pPr>
            <a:r>
              <a:rPr sz="2000" b="1"/>
              <a:t>The evidence identifies possible explanations—not causal findings:</a:t>
            </a:r>
          </a:p>
        </p:txBody>
      </p:sp>
      <p:pic>
        <p:nvPicPr>
          <p:cNvPr id="18" name="Graphic 11"/>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 y="2983486"/>
            <a:ext cx="534080" cy="534080"/>
          </a:xfrm>
          <a:prstGeom prst="rect">
            <a:avLst/>
          </a:prstGeom>
        </p:spPr>
      </p:pic>
      <p:pic>
        <p:nvPicPr>
          <p:cNvPr id="19" name="Graphic 14"/>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400" y="4278886"/>
            <a:ext cx="534080" cy="534080"/>
          </a:xfrm>
          <a:prstGeom prst="rect">
            <a:avLst/>
          </a:prstGeom>
        </p:spPr>
      </p:pic>
    </p:spTree>
    <p:extLst>
      <p:ext uri="{BB962C8B-B14F-4D97-AF65-F5344CB8AC3E}">
        <p14:creationId xmlns:p14="http://schemas.microsoft.com/office/powerpoint/2010/main" val="1225522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a:extLst>
              <a:ext uri="{FF2B5EF4-FFF2-40B4-BE49-F238E27FC236}">
                <a16:creationId xmlns:a16="http://schemas.microsoft.com/office/drawing/2014/main" id="{633E18DC-4C43-6345-B3A6-D0D40FEBA9CC}"/>
              </a:ext>
            </a:extLst>
          </p:cNvPr>
          <p:cNvSpPr>
            <a:spLocks noGrp="1"/>
          </p:cNvSpPr>
          <p:nvPr/>
        </p:nvSpPr>
        <p:spPr>
          <a:xfrm>
            <a:off x="863600" y="1139371"/>
            <a:ext cx="9804400" cy="355600"/>
          </a:xfrm>
          <a:prstGeom prst="rect">
            <a:avLst/>
          </a:prstGeom>
          <a:noFill/>
        </p:spPr>
        <p:txBody>
          <a:bodyPr vert="horz" wrap="square" lIns="91440" tIns="45720" rIns="91440" bIns="45720" anchor="t">
            <a:noAutofit/>
          </a:bodyPr>
          <a:lstStyle/>
          <a:p>
            <a:pPr algn="l">
              <a:buNone/>
            </a:pPr>
            <a:r>
              <a:rPr b="1">
                <a:solidFill>
                  <a:srgbClr val="5E6A70"/>
                </a:solidFill>
                <a:latin typeface="Lato"/>
                <a:ea typeface="Lato"/>
                <a:cs typeface="Lato"/>
              </a:rPr>
              <a:t>F</a:t>
            </a:r>
            <a:r>
              <a:rPr sz="1600" b="1">
                <a:solidFill>
                  <a:srgbClr val="5E6A70"/>
                </a:solidFill>
                <a:latin typeface="Lato"/>
                <a:ea typeface="Lato"/>
                <a:cs typeface="Lato"/>
              </a:rPr>
              <a:t>our investment patterns now show how states are translating pandemic-era telehealth capacity into permanent rural care infrastructure.</a:t>
            </a:r>
            <a:endParaRPr lang="en-US" sz="1600" b="1">
              <a:solidFill>
                <a:srgbClr val="5E6A70"/>
              </a:solidFill>
              <a:latin typeface="Lato"/>
              <a:ea typeface="Lato"/>
              <a:cs typeface="Lato"/>
            </a:endParaRPr>
          </a:p>
        </p:txBody>
      </p:sp>
      <p:sp>
        <p:nvSpPr>
          <p:cNvPr id="55" name="Rectangle 54">
            <a:extLst>
              <a:ext uri="{FF2B5EF4-FFF2-40B4-BE49-F238E27FC236}">
                <a16:creationId xmlns:a16="http://schemas.microsoft.com/office/drawing/2014/main" id="{23A9C6E0-61F1-054E-B22D-2C6226E41743}"/>
              </a:ext>
            </a:extLst>
          </p:cNvPr>
          <p:cNvSpPr>
            <a:spLocks noGrp="1"/>
          </p:cNvSpPr>
          <p:nvPr/>
        </p:nvSpPr>
        <p:spPr>
          <a:xfrm>
            <a:off x="914400" y="1879600"/>
            <a:ext cx="9804400" cy="25400"/>
          </a:xfrm>
          <a:prstGeom prst="rect">
            <a:avLst/>
          </a:prstGeom>
          <a:solidFill>
            <a:srgbClr val="6EC1E4"/>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56" name="Rectangle 55">
            <a:extLst>
              <a:ext uri="{FF2B5EF4-FFF2-40B4-BE49-F238E27FC236}">
                <a16:creationId xmlns:a16="http://schemas.microsoft.com/office/drawing/2014/main" id="{A504A273-8CE1-AA41-A35E-B559D0D18BD1}"/>
              </a:ext>
            </a:extLst>
          </p:cNvPr>
          <p:cNvSpPr>
            <a:spLocks noGrp="1"/>
          </p:cNvSpPr>
          <p:nvPr/>
        </p:nvSpPr>
        <p:spPr>
          <a:xfrm>
            <a:off x="914400" y="2286000"/>
            <a:ext cx="4800600" cy="3683000"/>
          </a:xfrm>
          <a:prstGeom prst="rect">
            <a:avLst/>
          </a:prstGeom>
          <a:solidFill>
            <a:srgbClr val="EAF6FC"/>
          </a:solidFill>
          <a:ln w="9525">
            <a:solidFill>
              <a:srgbClr val="B9D9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57" name="Rectangle 56">
            <a:extLst>
              <a:ext uri="{FF2B5EF4-FFF2-40B4-BE49-F238E27FC236}">
                <a16:creationId xmlns:a16="http://schemas.microsoft.com/office/drawing/2014/main" id="{4BD8F6E2-F17F-304C-871D-D316E015C905}"/>
              </a:ext>
            </a:extLst>
          </p:cNvPr>
          <p:cNvSpPr>
            <a:spLocks noGrp="1"/>
          </p:cNvSpPr>
          <p:nvPr/>
        </p:nvSpPr>
        <p:spPr>
          <a:xfrm>
            <a:off x="914400" y="2286000"/>
            <a:ext cx="88900" cy="3683000"/>
          </a:xfrm>
          <a:prstGeom prst="rect">
            <a:avLst/>
          </a:prstGeom>
          <a:solidFill>
            <a:srgbClr val="6EC1E4"/>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58" name="Oval 57">
            <a:extLst>
              <a:ext uri="{FF2B5EF4-FFF2-40B4-BE49-F238E27FC236}">
                <a16:creationId xmlns:a16="http://schemas.microsoft.com/office/drawing/2014/main" id="{371BF75C-B840-6D41-957B-97382F3397E2}"/>
              </a:ext>
            </a:extLst>
          </p:cNvPr>
          <p:cNvSpPr>
            <a:spLocks noGrp="1"/>
          </p:cNvSpPr>
          <p:nvPr/>
        </p:nvSpPr>
        <p:spPr>
          <a:xfrm>
            <a:off x="1143000" y="2540000"/>
            <a:ext cx="431800" cy="431800"/>
          </a:xfrm>
          <a:prstGeom prst="ellipse">
            <a:avLst/>
          </a:prstGeom>
          <a:solidFill>
            <a:srgbClr val="6EC1E4"/>
          </a:solidFill>
          <a:ln w="13970">
            <a:solidFill>
              <a:srgbClr val="6EC1E4"/>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noAutofit/>
          </a:bodyPr>
          <a:lstStyle/>
          <a:p>
            <a:pPr algn="l">
              <a:buNone/>
            </a:pPr>
            <a:r>
              <a:rPr sz="950" b="1">
                <a:solidFill>
                  <a:srgbClr val="FFFFFF"/>
                </a:solidFill>
                <a:latin typeface="Lato"/>
                <a:ea typeface="Lato"/>
                <a:cs typeface="Lato"/>
              </a:rPr>
              <a:t>01</a:t>
            </a:r>
          </a:p>
        </p:txBody>
      </p:sp>
      <p:sp>
        <p:nvSpPr>
          <p:cNvPr id="59" name="TextBox 58">
            <a:extLst>
              <a:ext uri="{FF2B5EF4-FFF2-40B4-BE49-F238E27FC236}">
                <a16:creationId xmlns:a16="http://schemas.microsoft.com/office/drawing/2014/main" id="{0F4ACBD6-A0AE-0740-B3E2-C4CFC884E3E0}"/>
              </a:ext>
            </a:extLst>
          </p:cNvPr>
          <p:cNvSpPr>
            <a:spLocks noGrp="1"/>
          </p:cNvSpPr>
          <p:nvPr/>
        </p:nvSpPr>
        <p:spPr>
          <a:xfrm>
            <a:off x="1727200" y="2641600"/>
            <a:ext cx="3733800" cy="203200"/>
          </a:xfrm>
          <a:prstGeom prst="rect">
            <a:avLst/>
          </a:prstGeom>
          <a:noFill/>
        </p:spPr>
        <p:txBody>
          <a:bodyPr vert="horz" wrap="square" anchor="t">
            <a:noAutofit/>
          </a:bodyPr>
          <a:lstStyle/>
          <a:p>
            <a:pPr algn="l">
              <a:buNone/>
            </a:pPr>
            <a:r>
              <a:rPr sz="1300" b="1">
                <a:solidFill>
                  <a:srgbClr val="5E6A70"/>
                </a:solidFill>
                <a:latin typeface="Lato"/>
                <a:ea typeface="Lato"/>
                <a:cs typeface="Lato"/>
              </a:rPr>
              <a:t>HUB INFRASTRUCTURE</a:t>
            </a:r>
          </a:p>
        </p:txBody>
      </p:sp>
      <p:sp>
        <p:nvSpPr>
          <p:cNvPr id="60" name="TextBox 59">
            <a:extLst>
              <a:ext uri="{FF2B5EF4-FFF2-40B4-BE49-F238E27FC236}">
                <a16:creationId xmlns:a16="http://schemas.microsoft.com/office/drawing/2014/main" id="{0D0B8A87-F461-0B43-AB22-B40F02DBA939}"/>
              </a:ext>
            </a:extLst>
          </p:cNvPr>
          <p:cNvSpPr>
            <a:spLocks noGrp="1"/>
          </p:cNvSpPr>
          <p:nvPr/>
        </p:nvSpPr>
        <p:spPr>
          <a:xfrm>
            <a:off x="1727200" y="3124200"/>
            <a:ext cx="3733800" cy="1498600"/>
          </a:xfrm>
          <a:prstGeom prst="rect">
            <a:avLst/>
          </a:prstGeom>
          <a:noFill/>
        </p:spPr>
        <p:txBody>
          <a:bodyPr vert="horz" wrap="square" anchor="t">
            <a:noAutofit/>
          </a:bodyPr>
          <a:lstStyle/>
          <a:p>
            <a:pPr algn="l">
              <a:buNone/>
            </a:pPr>
            <a:r>
              <a:rPr sz="1400">
                <a:solidFill>
                  <a:srgbClr val="2D3F49"/>
                </a:solidFill>
                <a:latin typeface="Lato"/>
                <a:ea typeface="Lato"/>
                <a:cs typeface="Lato"/>
              </a:rPr>
              <a:t>State plans propose or fund telehealth hubs: local or regional sites or entities that connect rural patients and clinicians to remote care through staff, equipment, connectivity, and referral links.</a:t>
            </a:r>
          </a:p>
        </p:txBody>
      </p:sp>
      <p:sp>
        <p:nvSpPr>
          <p:cNvPr id="61" name="Rectangle 60">
            <a:extLst>
              <a:ext uri="{FF2B5EF4-FFF2-40B4-BE49-F238E27FC236}">
                <a16:creationId xmlns:a16="http://schemas.microsoft.com/office/drawing/2014/main" id="{10E773B3-858F-0E49-A13A-03845A6E0F36}"/>
              </a:ext>
            </a:extLst>
          </p:cNvPr>
          <p:cNvSpPr>
            <a:spLocks noGrp="1"/>
          </p:cNvSpPr>
          <p:nvPr/>
        </p:nvSpPr>
        <p:spPr>
          <a:xfrm>
            <a:off x="1727200" y="4927600"/>
            <a:ext cx="3632200" cy="12700"/>
          </a:xfrm>
          <a:prstGeom prst="rect">
            <a:avLst/>
          </a:prstGeom>
          <a:solidFill>
            <a:srgbClr val="A8D2E5"/>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62" name="TextBox 61">
            <a:extLst>
              <a:ext uri="{FF2B5EF4-FFF2-40B4-BE49-F238E27FC236}">
                <a16:creationId xmlns:a16="http://schemas.microsoft.com/office/drawing/2014/main" id="{2561F91F-8B87-2544-9293-3D6395611406}"/>
              </a:ext>
            </a:extLst>
          </p:cNvPr>
          <p:cNvSpPr>
            <a:spLocks noGrp="1"/>
          </p:cNvSpPr>
          <p:nvPr/>
        </p:nvSpPr>
        <p:spPr>
          <a:xfrm>
            <a:off x="1727200" y="5054600"/>
            <a:ext cx="3733800" cy="787400"/>
          </a:xfrm>
          <a:prstGeom prst="rect">
            <a:avLst/>
          </a:prstGeom>
          <a:noFill/>
        </p:spPr>
        <p:txBody>
          <a:bodyPr vert="horz" wrap="square" anchor="t">
            <a:noAutofit/>
          </a:bodyPr>
          <a:lstStyle/>
          <a:p>
            <a:pPr algn="l">
              <a:buNone/>
            </a:pPr>
            <a:r>
              <a:rPr sz="1200">
                <a:solidFill>
                  <a:srgbClr val="47606B"/>
                </a:solidFill>
                <a:latin typeface="Lato"/>
                <a:ea typeface="Lato"/>
                <a:cs typeface="Lato"/>
              </a:rPr>
              <a:t>Examples: Hawaii’s Pili Ola access points, Arizona telehealth hubs and mobile clinics, Maryland’s CRISP-enabled infrastructure.</a:t>
            </a:r>
          </a:p>
        </p:txBody>
      </p:sp>
      <p:sp>
        <p:nvSpPr>
          <p:cNvPr id="63" name="Rectangle 62">
            <a:extLst>
              <a:ext uri="{FF2B5EF4-FFF2-40B4-BE49-F238E27FC236}">
                <a16:creationId xmlns:a16="http://schemas.microsoft.com/office/drawing/2014/main" id="{71322AED-C91A-E648-920D-CF3FB9BF2621}"/>
              </a:ext>
            </a:extLst>
          </p:cNvPr>
          <p:cNvSpPr>
            <a:spLocks noGrp="1"/>
          </p:cNvSpPr>
          <p:nvPr/>
        </p:nvSpPr>
        <p:spPr>
          <a:xfrm>
            <a:off x="5943600" y="2286000"/>
            <a:ext cx="4800600" cy="3683000"/>
          </a:xfrm>
          <a:prstGeom prst="rect">
            <a:avLst/>
          </a:prstGeom>
          <a:solidFill>
            <a:srgbClr val="F6FAFC"/>
          </a:solidFill>
          <a:ln w="9525">
            <a:solidFill>
              <a:srgbClr val="B9D9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64" name="Rectangle 63">
            <a:extLst>
              <a:ext uri="{FF2B5EF4-FFF2-40B4-BE49-F238E27FC236}">
                <a16:creationId xmlns:a16="http://schemas.microsoft.com/office/drawing/2014/main" id="{723E0DFB-BEA3-1A4E-AC30-00A9288DC411}"/>
              </a:ext>
            </a:extLst>
          </p:cNvPr>
          <p:cNvSpPr>
            <a:spLocks noGrp="1"/>
          </p:cNvSpPr>
          <p:nvPr/>
        </p:nvSpPr>
        <p:spPr>
          <a:xfrm>
            <a:off x="5943600" y="2286000"/>
            <a:ext cx="88900" cy="3683000"/>
          </a:xfrm>
          <a:prstGeom prst="rect">
            <a:avLst/>
          </a:prstGeom>
          <a:solidFill>
            <a:srgbClr val="6EC1E4"/>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65" name="Oval 64">
            <a:extLst>
              <a:ext uri="{FF2B5EF4-FFF2-40B4-BE49-F238E27FC236}">
                <a16:creationId xmlns:a16="http://schemas.microsoft.com/office/drawing/2014/main" id="{103E59D6-5733-A643-A1A7-94F85C2716E8}"/>
              </a:ext>
            </a:extLst>
          </p:cNvPr>
          <p:cNvSpPr>
            <a:spLocks noGrp="1"/>
          </p:cNvSpPr>
          <p:nvPr/>
        </p:nvSpPr>
        <p:spPr>
          <a:xfrm>
            <a:off x="6172200" y="2540000"/>
            <a:ext cx="431800" cy="431800"/>
          </a:xfrm>
          <a:prstGeom prst="ellipse">
            <a:avLst/>
          </a:prstGeom>
          <a:solidFill>
            <a:srgbClr val="6EC1E4"/>
          </a:solidFill>
          <a:ln w="13970">
            <a:solidFill>
              <a:srgbClr val="6EC1E4"/>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noAutofit/>
          </a:bodyPr>
          <a:lstStyle/>
          <a:p>
            <a:pPr algn="l">
              <a:buNone/>
            </a:pPr>
            <a:r>
              <a:rPr sz="950" b="1">
                <a:solidFill>
                  <a:srgbClr val="FFFFFF"/>
                </a:solidFill>
                <a:latin typeface="Lato"/>
                <a:ea typeface="Lato"/>
                <a:cs typeface="Lato"/>
              </a:rPr>
              <a:t>02</a:t>
            </a:r>
          </a:p>
        </p:txBody>
      </p:sp>
      <p:sp>
        <p:nvSpPr>
          <p:cNvPr id="66" name="TextBox 65">
            <a:extLst>
              <a:ext uri="{FF2B5EF4-FFF2-40B4-BE49-F238E27FC236}">
                <a16:creationId xmlns:a16="http://schemas.microsoft.com/office/drawing/2014/main" id="{8BF63F84-EFE5-9A4A-B601-875F108A2FD4}"/>
              </a:ext>
            </a:extLst>
          </p:cNvPr>
          <p:cNvSpPr>
            <a:spLocks noGrp="1"/>
          </p:cNvSpPr>
          <p:nvPr/>
        </p:nvSpPr>
        <p:spPr>
          <a:xfrm>
            <a:off x="6756400" y="2641600"/>
            <a:ext cx="3733800" cy="203200"/>
          </a:xfrm>
          <a:prstGeom prst="rect">
            <a:avLst/>
          </a:prstGeom>
          <a:noFill/>
        </p:spPr>
        <p:txBody>
          <a:bodyPr vert="horz" wrap="square" anchor="t">
            <a:noAutofit/>
          </a:bodyPr>
          <a:lstStyle/>
          <a:p>
            <a:pPr algn="l">
              <a:buNone/>
            </a:pPr>
            <a:r>
              <a:rPr sz="1300" b="1">
                <a:solidFill>
                  <a:srgbClr val="5E6A70"/>
                </a:solidFill>
                <a:latin typeface="Lato"/>
                <a:ea typeface="Lato"/>
                <a:cs typeface="Lato"/>
              </a:rPr>
              <a:t>BEHAVIORAL HEALTH CAPACITY</a:t>
            </a:r>
          </a:p>
        </p:txBody>
      </p:sp>
      <p:sp>
        <p:nvSpPr>
          <p:cNvPr id="67" name="TextBox 66">
            <a:extLst>
              <a:ext uri="{FF2B5EF4-FFF2-40B4-BE49-F238E27FC236}">
                <a16:creationId xmlns:a16="http://schemas.microsoft.com/office/drawing/2014/main" id="{381337E1-7311-D84E-BFC1-6F4206B76846}"/>
              </a:ext>
            </a:extLst>
          </p:cNvPr>
          <p:cNvSpPr>
            <a:spLocks noGrp="1"/>
          </p:cNvSpPr>
          <p:nvPr/>
        </p:nvSpPr>
        <p:spPr>
          <a:xfrm>
            <a:off x="6756400" y="3124200"/>
            <a:ext cx="3733800" cy="1498600"/>
          </a:xfrm>
          <a:prstGeom prst="rect">
            <a:avLst/>
          </a:prstGeom>
          <a:noFill/>
        </p:spPr>
        <p:txBody>
          <a:bodyPr vert="horz" wrap="square" anchor="t">
            <a:noAutofit/>
          </a:bodyPr>
          <a:lstStyle/>
          <a:p>
            <a:pPr algn="l">
              <a:buNone/>
            </a:pPr>
            <a:r>
              <a:rPr sz="1400">
                <a:solidFill>
                  <a:srgbClr val="2D3F49"/>
                </a:solidFill>
                <a:latin typeface="Lato"/>
                <a:ea typeface="Lato"/>
                <a:cs typeface="Lato"/>
              </a:rPr>
              <a:t>State plans propose or fund telehealth to extend scarce child, youth, perinatal, and psychiatric expertise into rural schools and primary care settings, often through consultation, education, and school-linked services.</a:t>
            </a:r>
          </a:p>
        </p:txBody>
      </p:sp>
      <p:sp>
        <p:nvSpPr>
          <p:cNvPr id="68" name="Rectangle 67">
            <a:extLst>
              <a:ext uri="{FF2B5EF4-FFF2-40B4-BE49-F238E27FC236}">
                <a16:creationId xmlns:a16="http://schemas.microsoft.com/office/drawing/2014/main" id="{13FF71D8-0264-0549-831C-D90BC9153ED9}"/>
              </a:ext>
            </a:extLst>
          </p:cNvPr>
          <p:cNvSpPr>
            <a:spLocks noGrp="1"/>
          </p:cNvSpPr>
          <p:nvPr/>
        </p:nvSpPr>
        <p:spPr>
          <a:xfrm>
            <a:off x="6756400" y="4927600"/>
            <a:ext cx="3632200" cy="12700"/>
          </a:xfrm>
          <a:prstGeom prst="rect">
            <a:avLst/>
          </a:prstGeom>
          <a:solidFill>
            <a:srgbClr val="A8D2E5"/>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69" name="TextBox 68">
            <a:extLst>
              <a:ext uri="{FF2B5EF4-FFF2-40B4-BE49-F238E27FC236}">
                <a16:creationId xmlns:a16="http://schemas.microsoft.com/office/drawing/2014/main" id="{43C22534-346B-194C-9A4C-DD7F5165ACAA}"/>
              </a:ext>
            </a:extLst>
          </p:cNvPr>
          <p:cNvSpPr>
            <a:spLocks noGrp="1"/>
          </p:cNvSpPr>
          <p:nvPr/>
        </p:nvSpPr>
        <p:spPr>
          <a:xfrm>
            <a:off x="6756400" y="5054600"/>
            <a:ext cx="3733800" cy="787400"/>
          </a:xfrm>
          <a:prstGeom prst="rect">
            <a:avLst/>
          </a:prstGeom>
          <a:noFill/>
        </p:spPr>
        <p:txBody>
          <a:bodyPr vert="horz" wrap="square" anchor="t">
            <a:noAutofit/>
          </a:bodyPr>
          <a:lstStyle/>
          <a:p>
            <a:pPr algn="l">
              <a:buNone/>
            </a:pPr>
            <a:r>
              <a:rPr sz="1200">
                <a:solidFill>
                  <a:srgbClr val="47606B"/>
                </a:solidFill>
                <a:latin typeface="Lato"/>
                <a:ea typeface="Lato"/>
                <a:cs typeface="Lato"/>
              </a:rPr>
              <a:t>Examples: Tennessee’s perinatal and pediatric behavioral health teleconsultation opportunity, Wisconsin WISCOPE, Maine school-partnered youth tele-BH.</a:t>
            </a:r>
          </a:p>
        </p:txBody>
      </p:sp>
      <p:sp>
        <p:nvSpPr>
          <p:cNvPr id="84" name="TextBox 83">
            <a:extLst>
              <a:ext uri="{FF2B5EF4-FFF2-40B4-BE49-F238E27FC236}">
                <a16:creationId xmlns:a16="http://schemas.microsoft.com/office/drawing/2014/main" id="{0B32C742-669A-3049-A242-687314D51BD9}"/>
              </a:ext>
            </a:extLst>
          </p:cNvPr>
          <p:cNvSpPr>
            <a:spLocks noGrp="1"/>
          </p:cNvSpPr>
          <p:nvPr/>
        </p:nvSpPr>
        <p:spPr>
          <a:xfrm>
            <a:off x="609600" y="317500"/>
            <a:ext cx="4699000" cy="203200"/>
          </a:xfrm>
          <a:prstGeom prst="rect">
            <a:avLst/>
          </a:prstGeom>
          <a:noFill/>
        </p:spPr>
        <p:txBody>
          <a:bodyPr vert="horz" wrap="square" anchor="t">
            <a:noAutofit/>
          </a:bodyPr>
          <a:lstStyle/>
          <a:p>
            <a:pPr algn="l">
              <a:buNone/>
            </a:pPr>
            <a:r>
              <a:rPr sz="1050" b="1">
                <a:solidFill>
                  <a:srgbClr val="7A7F82"/>
                </a:solidFill>
                <a:latin typeface="Lato"/>
                <a:ea typeface="Lato"/>
                <a:cs typeface="Lato"/>
              </a:rPr>
              <a:t>RHTP IN PRACTICE</a:t>
            </a:r>
          </a:p>
        </p:txBody>
      </p:sp>
      <p:sp>
        <p:nvSpPr>
          <p:cNvPr id="85" name="TextBox 84">
            <a:extLst>
              <a:ext uri="{FF2B5EF4-FFF2-40B4-BE49-F238E27FC236}">
                <a16:creationId xmlns:a16="http://schemas.microsoft.com/office/drawing/2014/main" id="{B34DC93D-CCDD-A945-8640-4DBC58B405FB}"/>
              </a:ext>
            </a:extLst>
          </p:cNvPr>
          <p:cNvSpPr>
            <a:spLocks noGrp="1"/>
          </p:cNvSpPr>
          <p:nvPr/>
        </p:nvSpPr>
        <p:spPr>
          <a:xfrm>
            <a:off x="609600" y="533400"/>
            <a:ext cx="9652000" cy="457200"/>
          </a:xfrm>
          <a:prstGeom prst="rect">
            <a:avLst/>
          </a:prstGeom>
          <a:noFill/>
        </p:spPr>
        <p:txBody>
          <a:bodyPr vert="horz" wrap="square" anchor="t">
            <a:noAutofit/>
          </a:bodyPr>
          <a:lstStyle/>
          <a:p>
            <a:pPr algn="l">
              <a:buNone/>
            </a:pPr>
            <a:r>
              <a:rPr sz="2400" b="1">
                <a:solidFill>
                  <a:srgbClr val="2D3F49"/>
                </a:solidFill>
                <a:latin typeface="Lato"/>
                <a:ea typeface="Lato"/>
                <a:cs typeface="Lato"/>
              </a:rPr>
              <a:t>From Pandemic Lessons to RHTP Investments (1 of 2)</a:t>
            </a:r>
          </a:p>
        </p:txBody>
      </p:sp>
      <p:sp>
        <p:nvSpPr>
          <p:cNvPr id="86" name="Slide Number Placeholder"/>
          <p:cNvSpPr>
            <a:spLocks noGrp="1"/>
          </p:cNvSpPr>
          <p:nvPr>
            <p:ph type="sldNum" idx="12"/>
          </p:nvPr>
        </p:nvSpPr>
        <p:spPr>
          <a:prstGeom prst="rect">
            <a:avLst/>
          </a:prstGeom>
        </p:spPr>
        <p:txBody>
          <a:bodyPr/>
          <a:lstStyle/>
          <a:p>
            <a:pPr algn="r"/>
            <a:fld id="{BED388EA-2E67-E84F-99B3-DD62A4BB1953}" type="slidenum">
              <a:rPr lang="en-US" sz="1100" dirty="0"/>
              <a:t>31</a:t>
            </a:fld>
            <a:endParaRPr lang="en-US" sz="1100"/>
          </a:p>
        </p:txBody>
      </p:sp>
    </p:spTree>
    <p:extLst>
      <p:ext uri="{BB962C8B-B14F-4D97-AF65-F5344CB8AC3E}">
        <p14:creationId xmlns:p14="http://schemas.microsoft.com/office/powerpoint/2010/main" val="1035708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a:extLst>
              <a:ext uri="{FF2B5EF4-FFF2-40B4-BE49-F238E27FC236}">
                <a16:creationId xmlns:a16="http://schemas.microsoft.com/office/drawing/2014/main" id="{633E18DC-4C43-6345-B3A6-D0D40FEBA9CC}"/>
              </a:ext>
            </a:extLst>
          </p:cNvPr>
          <p:cNvSpPr>
            <a:spLocks noGrp="1"/>
          </p:cNvSpPr>
          <p:nvPr/>
        </p:nvSpPr>
        <p:spPr>
          <a:xfrm>
            <a:off x="914400" y="1147233"/>
            <a:ext cx="9804400" cy="355600"/>
          </a:xfrm>
          <a:prstGeom prst="rect">
            <a:avLst/>
          </a:prstGeom>
          <a:noFill/>
        </p:spPr>
        <p:txBody>
          <a:bodyPr vert="horz" wrap="square" lIns="91440" tIns="45720" rIns="91440" bIns="45720" anchor="t">
            <a:noAutofit/>
          </a:bodyPr>
          <a:lstStyle/>
          <a:p>
            <a:pPr algn="l">
              <a:buNone/>
            </a:pPr>
            <a:r>
              <a:rPr sz="1600" b="1">
                <a:solidFill>
                  <a:srgbClr val="5E6A70"/>
                </a:solidFill>
                <a:latin typeface="Lato"/>
                <a:ea typeface="Lato"/>
                <a:cs typeface="Lato"/>
              </a:rPr>
              <a:t>Four investment patterns now show how states are translating pandemic-era telehealth capacity into permanent rural care infrastructure.</a:t>
            </a:r>
            <a:endParaRPr lang="en-US" sz="1600" b="1">
              <a:solidFill>
                <a:srgbClr val="5E6A70"/>
              </a:solidFill>
              <a:latin typeface="Lato"/>
              <a:ea typeface="Lato"/>
              <a:cs typeface="Lato"/>
            </a:endParaRPr>
          </a:p>
        </p:txBody>
      </p:sp>
      <p:sp>
        <p:nvSpPr>
          <p:cNvPr id="55" name="Rectangle 54">
            <a:extLst>
              <a:ext uri="{FF2B5EF4-FFF2-40B4-BE49-F238E27FC236}">
                <a16:creationId xmlns:a16="http://schemas.microsoft.com/office/drawing/2014/main" id="{23A9C6E0-61F1-054E-B22D-2C6226E41743}"/>
              </a:ext>
            </a:extLst>
          </p:cNvPr>
          <p:cNvSpPr>
            <a:spLocks noGrp="1"/>
          </p:cNvSpPr>
          <p:nvPr/>
        </p:nvSpPr>
        <p:spPr>
          <a:xfrm>
            <a:off x="914400" y="1879600"/>
            <a:ext cx="9804400" cy="25400"/>
          </a:xfrm>
          <a:prstGeom prst="rect">
            <a:avLst/>
          </a:prstGeom>
          <a:solidFill>
            <a:srgbClr val="6EC1E4"/>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0" name="Rectangle 69">
            <a:extLst>
              <a:ext uri="{FF2B5EF4-FFF2-40B4-BE49-F238E27FC236}">
                <a16:creationId xmlns:a16="http://schemas.microsoft.com/office/drawing/2014/main" id="{29D049B1-6810-574A-AEDF-CB1A986300B0}"/>
              </a:ext>
            </a:extLst>
          </p:cNvPr>
          <p:cNvSpPr>
            <a:spLocks noGrp="1"/>
          </p:cNvSpPr>
          <p:nvPr/>
        </p:nvSpPr>
        <p:spPr>
          <a:xfrm>
            <a:off x="914400" y="2286000"/>
            <a:ext cx="4800600" cy="3683000"/>
          </a:xfrm>
          <a:prstGeom prst="rect">
            <a:avLst/>
          </a:prstGeom>
          <a:solidFill>
            <a:srgbClr val="F6FAFC"/>
          </a:solidFill>
          <a:ln w="9525">
            <a:solidFill>
              <a:srgbClr val="B9D9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1" name="Rectangle 70">
            <a:extLst>
              <a:ext uri="{FF2B5EF4-FFF2-40B4-BE49-F238E27FC236}">
                <a16:creationId xmlns:a16="http://schemas.microsoft.com/office/drawing/2014/main" id="{63DC1033-D8D3-3941-A885-DFBB1FEB03CE}"/>
              </a:ext>
            </a:extLst>
          </p:cNvPr>
          <p:cNvSpPr>
            <a:spLocks noGrp="1"/>
          </p:cNvSpPr>
          <p:nvPr/>
        </p:nvSpPr>
        <p:spPr>
          <a:xfrm>
            <a:off x="914400" y="2286000"/>
            <a:ext cx="88900" cy="3683000"/>
          </a:xfrm>
          <a:prstGeom prst="rect">
            <a:avLst/>
          </a:prstGeom>
          <a:solidFill>
            <a:srgbClr val="6EC1E4"/>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2" name="Oval 71">
            <a:extLst>
              <a:ext uri="{FF2B5EF4-FFF2-40B4-BE49-F238E27FC236}">
                <a16:creationId xmlns:a16="http://schemas.microsoft.com/office/drawing/2014/main" id="{077DB10D-7F4A-A843-BB21-E7E19A2AE0F7}"/>
              </a:ext>
            </a:extLst>
          </p:cNvPr>
          <p:cNvSpPr>
            <a:spLocks noGrp="1"/>
          </p:cNvSpPr>
          <p:nvPr/>
        </p:nvSpPr>
        <p:spPr>
          <a:xfrm>
            <a:off x="1143000" y="2540000"/>
            <a:ext cx="431800" cy="431800"/>
          </a:xfrm>
          <a:prstGeom prst="ellipse">
            <a:avLst/>
          </a:prstGeom>
          <a:solidFill>
            <a:srgbClr val="6EC1E4"/>
          </a:solidFill>
          <a:ln w="13970">
            <a:solidFill>
              <a:srgbClr val="6EC1E4"/>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noAutofit/>
          </a:bodyPr>
          <a:lstStyle/>
          <a:p>
            <a:pPr algn="l">
              <a:buNone/>
            </a:pPr>
            <a:r>
              <a:rPr sz="950" b="1">
                <a:solidFill>
                  <a:srgbClr val="FFFFFF"/>
                </a:solidFill>
                <a:latin typeface="Lato"/>
                <a:ea typeface="Lato"/>
                <a:cs typeface="Lato"/>
              </a:rPr>
              <a:t>03</a:t>
            </a:r>
          </a:p>
        </p:txBody>
      </p:sp>
      <p:sp>
        <p:nvSpPr>
          <p:cNvPr id="73" name="TextBox 72">
            <a:extLst>
              <a:ext uri="{FF2B5EF4-FFF2-40B4-BE49-F238E27FC236}">
                <a16:creationId xmlns:a16="http://schemas.microsoft.com/office/drawing/2014/main" id="{0F5500A9-B207-6744-9DED-BD719D27765B}"/>
              </a:ext>
            </a:extLst>
          </p:cNvPr>
          <p:cNvSpPr>
            <a:spLocks noGrp="1"/>
          </p:cNvSpPr>
          <p:nvPr/>
        </p:nvSpPr>
        <p:spPr>
          <a:xfrm>
            <a:off x="1727200" y="2641600"/>
            <a:ext cx="3733800" cy="203200"/>
          </a:xfrm>
          <a:prstGeom prst="rect">
            <a:avLst/>
          </a:prstGeom>
          <a:noFill/>
        </p:spPr>
        <p:txBody>
          <a:bodyPr vert="horz" wrap="square" anchor="t">
            <a:noAutofit/>
          </a:bodyPr>
          <a:lstStyle/>
          <a:p>
            <a:pPr algn="l">
              <a:buNone/>
            </a:pPr>
            <a:r>
              <a:rPr sz="1300" b="1">
                <a:solidFill>
                  <a:srgbClr val="5E6A70"/>
                </a:solidFill>
                <a:latin typeface="Lato"/>
                <a:ea typeface="Lato"/>
                <a:cs typeface="Lato"/>
              </a:rPr>
              <a:t>MATERNAL-CHILD CARE MODELS</a:t>
            </a:r>
          </a:p>
        </p:txBody>
      </p:sp>
      <p:sp>
        <p:nvSpPr>
          <p:cNvPr id="74" name="TextBox 73">
            <a:extLst>
              <a:ext uri="{FF2B5EF4-FFF2-40B4-BE49-F238E27FC236}">
                <a16:creationId xmlns:a16="http://schemas.microsoft.com/office/drawing/2014/main" id="{5A24289A-A925-4944-8B83-8E10BCC30EE6}"/>
              </a:ext>
            </a:extLst>
          </p:cNvPr>
          <p:cNvSpPr>
            <a:spLocks noGrp="1"/>
          </p:cNvSpPr>
          <p:nvPr/>
        </p:nvSpPr>
        <p:spPr>
          <a:xfrm>
            <a:off x="1727200" y="3124200"/>
            <a:ext cx="3733800" cy="1498600"/>
          </a:xfrm>
          <a:prstGeom prst="rect">
            <a:avLst/>
          </a:prstGeom>
          <a:noFill/>
        </p:spPr>
        <p:txBody>
          <a:bodyPr vert="horz" wrap="square" lIns="91440" tIns="45720" rIns="91440" bIns="45720" anchor="t">
            <a:noAutofit/>
          </a:bodyPr>
          <a:lstStyle/>
          <a:p>
            <a:r>
              <a:rPr sz="1400">
                <a:solidFill>
                  <a:srgbClr val="2D3F49"/>
                </a:solidFill>
                <a:latin typeface="Lato"/>
                <a:ea typeface="Lato"/>
                <a:cs typeface="Lato"/>
              </a:rPr>
              <a:t>State plans propose or fund hybrid maternal-child models that combine local care, tele-maternal-fetal medicine or specialty consults, tele-RNs, remote monitoring, and postpartum follow-up for pregnant patients, infants, and families.</a:t>
            </a:r>
          </a:p>
        </p:txBody>
      </p:sp>
      <p:sp>
        <p:nvSpPr>
          <p:cNvPr id="75" name="Rectangle 74">
            <a:extLst>
              <a:ext uri="{FF2B5EF4-FFF2-40B4-BE49-F238E27FC236}">
                <a16:creationId xmlns:a16="http://schemas.microsoft.com/office/drawing/2014/main" id="{4B04BAA3-18CB-8840-8AC0-28D1ACA1975A}"/>
              </a:ext>
            </a:extLst>
          </p:cNvPr>
          <p:cNvSpPr>
            <a:spLocks noGrp="1"/>
          </p:cNvSpPr>
          <p:nvPr/>
        </p:nvSpPr>
        <p:spPr>
          <a:xfrm>
            <a:off x="1727200" y="4927600"/>
            <a:ext cx="3632200" cy="12700"/>
          </a:xfrm>
          <a:prstGeom prst="rect">
            <a:avLst/>
          </a:prstGeom>
          <a:solidFill>
            <a:srgbClr val="A8D2E5"/>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6" name="TextBox 75">
            <a:extLst>
              <a:ext uri="{FF2B5EF4-FFF2-40B4-BE49-F238E27FC236}">
                <a16:creationId xmlns:a16="http://schemas.microsoft.com/office/drawing/2014/main" id="{1E9A8464-3BDA-4F41-9BB5-B8BAB9F30D2B}"/>
              </a:ext>
            </a:extLst>
          </p:cNvPr>
          <p:cNvSpPr>
            <a:spLocks noGrp="1"/>
          </p:cNvSpPr>
          <p:nvPr/>
        </p:nvSpPr>
        <p:spPr>
          <a:xfrm>
            <a:off x="1727200" y="5054600"/>
            <a:ext cx="3733800" cy="787400"/>
          </a:xfrm>
          <a:prstGeom prst="rect">
            <a:avLst/>
          </a:prstGeom>
          <a:noFill/>
        </p:spPr>
        <p:txBody>
          <a:bodyPr vert="horz" wrap="square" lIns="91440" tIns="45720" rIns="91440" bIns="45720" anchor="t">
            <a:noAutofit/>
          </a:bodyPr>
          <a:lstStyle/>
          <a:p>
            <a:r>
              <a:rPr sz="1200">
                <a:solidFill>
                  <a:srgbClr val="47606B"/>
                </a:solidFill>
                <a:latin typeface="Lato"/>
                <a:ea typeface="Lato"/>
                <a:cs typeface="Lato"/>
              </a:rPr>
              <a:t>Examples: Pennsylvania maternal health hubs, South Dakota maternal and infant health hubs, Oklahoma maternal </a:t>
            </a:r>
            <a:r>
              <a:rPr sz="1200">
                <a:solidFill>
                  <a:srgbClr val="47606B"/>
                </a:solidFill>
              </a:rPr>
              <a:t>remote patient monitoring and maternal-fetal medicine telehealth expansion</a:t>
            </a:r>
          </a:p>
        </p:txBody>
      </p:sp>
      <p:sp>
        <p:nvSpPr>
          <p:cNvPr id="77" name="Rectangle 76">
            <a:extLst>
              <a:ext uri="{FF2B5EF4-FFF2-40B4-BE49-F238E27FC236}">
                <a16:creationId xmlns:a16="http://schemas.microsoft.com/office/drawing/2014/main" id="{0954158F-3321-AC46-BB97-5659B6D74BB9}"/>
              </a:ext>
            </a:extLst>
          </p:cNvPr>
          <p:cNvSpPr>
            <a:spLocks noGrp="1"/>
          </p:cNvSpPr>
          <p:nvPr/>
        </p:nvSpPr>
        <p:spPr>
          <a:xfrm>
            <a:off x="5943600" y="2286000"/>
            <a:ext cx="4800600" cy="3683000"/>
          </a:xfrm>
          <a:prstGeom prst="rect">
            <a:avLst/>
          </a:prstGeom>
          <a:solidFill>
            <a:srgbClr val="F6FAFC"/>
          </a:solidFill>
          <a:ln w="9525">
            <a:solidFill>
              <a:srgbClr val="B9D9E8"/>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8" name="Rectangle 77">
            <a:extLst>
              <a:ext uri="{FF2B5EF4-FFF2-40B4-BE49-F238E27FC236}">
                <a16:creationId xmlns:a16="http://schemas.microsoft.com/office/drawing/2014/main" id="{1010A562-054E-CF41-A766-AB1112F168B6}"/>
              </a:ext>
            </a:extLst>
          </p:cNvPr>
          <p:cNvSpPr>
            <a:spLocks noGrp="1"/>
          </p:cNvSpPr>
          <p:nvPr/>
        </p:nvSpPr>
        <p:spPr>
          <a:xfrm>
            <a:off x="5943600" y="2286000"/>
            <a:ext cx="88900" cy="3683000"/>
          </a:xfrm>
          <a:prstGeom prst="rect">
            <a:avLst/>
          </a:prstGeom>
          <a:solidFill>
            <a:srgbClr val="6EC1E4"/>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9" name="Oval 78">
            <a:extLst>
              <a:ext uri="{FF2B5EF4-FFF2-40B4-BE49-F238E27FC236}">
                <a16:creationId xmlns:a16="http://schemas.microsoft.com/office/drawing/2014/main" id="{5C379522-8BF3-924D-AC0F-01CD4209E056}"/>
              </a:ext>
            </a:extLst>
          </p:cNvPr>
          <p:cNvSpPr>
            <a:spLocks noGrp="1"/>
          </p:cNvSpPr>
          <p:nvPr/>
        </p:nvSpPr>
        <p:spPr>
          <a:xfrm>
            <a:off x="6172200" y="2540000"/>
            <a:ext cx="431800" cy="431800"/>
          </a:xfrm>
          <a:prstGeom prst="ellipse">
            <a:avLst/>
          </a:prstGeom>
          <a:solidFill>
            <a:srgbClr val="6EC1E4"/>
          </a:solidFill>
          <a:ln w="13970">
            <a:solidFill>
              <a:srgbClr val="6EC1E4"/>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anchor="ctr">
            <a:noAutofit/>
          </a:bodyPr>
          <a:lstStyle/>
          <a:p>
            <a:pPr algn="l">
              <a:buNone/>
            </a:pPr>
            <a:r>
              <a:rPr sz="950" b="1">
                <a:solidFill>
                  <a:srgbClr val="FFFFFF"/>
                </a:solidFill>
                <a:latin typeface="Lato"/>
                <a:ea typeface="Lato"/>
                <a:cs typeface="Lato"/>
              </a:rPr>
              <a:t>04</a:t>
            </a:r>
          </a:p>
        </p:txBody>
      </p:sp>
      <p:sp>
        <p:nvSpPr>
          <p:cNvPr id="80" name="TextBox 79">
            <a:extLst>
              <a:ext uri="{FF2B5EF4-FFF2-40B4-BE49-F238E27FC236}">
                <a16:creationId xmlns:a16="http://schemas.microsoft.com/office/drawing/2014/main" id="{E6CB44F9-917C-2B4C-9289-6976FA70CF77}"/>
              </a:ext>
            </a:extLst>
          </p:cNvPr>
          <p:cNvSpPr>
            <a:spLocks noGrp="1"/>
          </p:cNvSpPr>
          <p:nvPr/>
        </p:nvSpPr>
        <p:spPr>
          <a:xfrm>
            <a:off x="6756400" y="2641600"/>
            <a:ext cx="3733800" cy="203200"/>
          </a:xfrm>
          <a:prstGeom prst="rect">
            <a:avLst/>
          </a:prstGeom>
          <a:noFill/>
        </p:spPr>
        <p:txBody>
          <a:bodyPr vert="horz" wrap="square" anchor="t">
            <a:noAutofit/>
          </a:bodyPr>
          <a:lstStyle/>
          <a:p>
            <a:pPr algn="l">
              <a:buNone/>
            </a:pPr>
            <a:r>
              <a:rPr sz="1300" b="1">
                <a:solidFill>
                  <a:srgbClr val="5E6A70"/>
                </a:solidFill>
                <a:latin typeface="Lato"/>
                <a:ea typeface="Lato"/>
                <a:cs typeface="Lato"/>
              </a:rPr>
              <a:t>OPERATING LAYER</a:t>
            </a:r>
          </a:p>
        </p:txBody>
      </p:sp>
      <p:sp>
        <p:nvSpPr>
          <p:cNvPr id="81" name="TextBox 80">
            <a:extLst>
              <a:ext uri="{FF2B5EF4-FFF2-40B4-BE49-F238E27FC236}">
                <a16:creationId xmlns:a16="http://schemas.microsoft.com/office/drawing/2014/main" id="{B09DAF5A-F99E-B341-B401-924FF30710F3}"/>
              </a:ext>
            </a:extLst>
          </p:cNvPr>
          <p:cNvSpPr>
            <a:spLocks noGrp="1"/>
          </p:cNvSpPr>
          <p:nvPr/>
        </p:nvSpPr>
        <p:spPr>
          <a:xfrm>
            <a:off x="6756400" y="3124200"/>
            <a:ext cx="3733800" cy="1498600"/>
          </a:xfrm>
          <a:prstGeom prst="rect">
            <a:avLst/>
          </a:prstGeom>
          <a:noFill/>
        </p:spPr>
        <p:txBody>
          <a:bodyPr vert="horz" wrap="square" lIns="91440" tIns="45720" rIns="91440" bIns="45720" anchor="t">
            <a:noAutofit/>
          </a:bodyPr>
          <a:lstStyle/>
          <a:p>
            <a:r>
              <a:rPr sz="1400">
                <a:solidFill>
                  <a:srgbClr val="2D3F49"/>
                </a:solidFill>
                <a:latin typeface="Lato"/>
                <a:ea typeface="Lato"/>
                <a:cs typeface="Lato"/>
              </a:rPr>
              <a:t>State plans propose or fund the tools and staff that make telehealth reimbursable and usable: facilitators, navigators, remote patient monitoring  devices, e-consult platforms, telehealth coordinators, training, and technical assistance.</a:t>
            </a:r>
          </a:p>
        </p:txBody>
      </p:sp>
      <p:sp>
        <p:nvSpPr>
          <p:cNvPr id="82" name="Rectangle 81">
            <a:extLst>
              <a:ext uri="{FF2B5EF4-FFF2-40B4-BE49-F238E27FC236}">
                <a16:creationId xmlns:a16="http://schemas.microsoft.com/office/drawing/2014/main" id="{DF7F9153-8590-504E-A72F-77BFE134F1F8}"/>
              </a:ext>
            </a:extLst>
          </p:cNvPr>
          <p:cNvSpPr>
            <a:spLocks noGrp="1"/>
          </p:cNvSpPr>
          <p:nvPr/>
        </p:nvSpPr>
        <p:spPr>
          <a:xfrm>
            <a:off x="6756400" y="4927600"/>
            <a:ext cx="3632200" cy="12700"/>
          </a:xfrm>
          <a:prstGeom prst="rect">
            <a:avLst/>
          </a:prstGeom>
          <a:solidFill>
            <a:srgbClr val="A8D2E5"/>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3" name="TextBox 82">
            <a:extLst>
              <a:ext uri="{FF2B5EF4-FFF2-40B4-BE49-F238E27FC236}">
                <a16:creationId xmlns:a16="http://schemas.microsoft.com/office/drawing/2014/main" id="{BCE433B3-036F-5E4E-BB00-6995235B4BDF}"/>
              </a:ext>
            </a:extLst>
          </p:cNvPr>
          <p:cNvSpPr>
            <a:spLocks noGrp="1"/>
          </p:cNvSpPr>
          <p:nvPr/>
        </p:nvSpPr>
        <p:spPr>
          <a:xfrm>
            <a:off x="6756400" y="5054600"/>
            <a:ext cx="3733800" cy="787400"/>
          </a:xfrm>
          <a:prstGeom prst="rect">
            <a:avLst/>
          </a:prstGeom>
          <a:noFill/>
        </p:spPr>
        <p:txBody>
          <a:bodyPr vert="horz" wrap="square" lIns="91440" tIns="45720" rIns="91440" bIns="45720" anchor="t">
            <a:noAutofit/>
          </a:bodyPr>
          <a:lstStyle/>
          <a:p>
            <a:r>
              <a:rPr sz="1200">
                <a:solidFill>
                  <a:srgbClr val="47606B"/>
                </a:solidFill>
                <a:latin typeface="Lato"/>
                <a:ea typeface="Lato"/>
                <a:cs typeface="Lato"/>
              </a:rPr>
              <a:t>Examples: Maine facilitators and hubs, Vermont e-consult/remote patient monitoring  grants, New Mexico e-consults and school-based telehealth triage.</a:t>
            </a:r>
          </a:p>
        </p:txBody>
      </p:sp>
      <p:sp>
        <p:nvSpPr>
          <p:cNvPr id="84" name="TextBox 83">
            <a:extLst>
              <a:ext uri="{FF2B5EF4-FFF2-40B4-BE49-F238E27FC236}">
                <a16:creationId xmlns:a16="http://schemas.microsoft.com/office/drawing/2014/main" id="{0B32C742-669A-3049-A242-687314D51BD9}"/>
              </a:ext>
            </a:extLst>
          </p:cNvPr>
          <p:cNvSpPr>
            <a:spLocks noGrp="1"/>
          </p:cNvSpPr>
          <p:nvPr/>
        </p:nvSpPr>
        <p:spPr>
          <a:xfrm>
            <a:off x="609600" y="317500"/>
            <a:ext cx="4699000" cy="203200"/>
          </a:xfrm>
          <a:prstGeom prst="rect">
            <a:avLst/>
          </a:prstGeom>
          <a:noFill/>
        </p:spPr>
        <p:txBody>
          <a:bodyPr vert="horz" wrap="square" anchor="t">
            <a:noAutofit/>
          </a:bodyPr>
          <a:lstStyle/>
          <a:p>
            <a:pPr algn="l">
              <a:buNone/>
            </a:pPr>
            <a:r>
              <a:rPr sz="1050" b="1">
                <a:solidFill>
                  <a:srgbClr val="7A7F82"/>
                </a:solidFill>
                <a:latin typeface="Lato"/>
                <a:ea typeface="Lato"/>
                <a:cs typeface="Lato"/>
              </a:rPr>
              <a:t>RHTP IN PRACTICE</a:t>
            </a:r>
          </a:p>
        </p:txBody>
      </p:sp>
      <p:sp>
        <p:nvSpPr>
          <p:cNvPr id="85" name="TextBox 84">
            <a:extLst>
              <a:ext uri="{FF2B5EF4-FFF2-40B4-BE49-F238E27FC236}">
                <a16:creationId xmlns:a16="http://schemas.microsoft.com/office/drawing/2014/main" id="{B34DC93D-CCDD-A945-8640-4DBC58B405FB}"/>
              </a:ext>
            </a:extLst>
          </p:cNvPr>
          <p:cNvSpPr>
            <a:spLocks noGrp="1"/>
          </p:cNvSpPr>
          <p:nvPr/>
        </p:nvSpPr>
        <p:spPr>
          <a:xfrm>
            <a:off x="609600" y="533400"/>
            <a:ext cx="9652000" cy="457200"/>
          </a:xfrm>
          <a:prstGeom prst="rect">
            <a:avLst/>
          </a:prstGeom>
          <a:noFill/>
        </p:spPr>
        <p:txBody>
          <a:bodyPr vert="horz" wrap="square" anchor="t">
            <a:noAutofit/>
          </a:bodyPr>
          <a:lstStyle/>
          <a:p>
            <a:pPr algn="l">
              <a:buNone/>
            </a:pPr>
            <a:r>
              <a:rPr sz="2400" b="1">
                <a:solidFill>
                  <a:srgbClr val="2D3F49"/>
                </a:solidFill>
                <a:latin typeface="Lato"/>
                <a:ea typeface="Lato"/>
                <a:cs typeface="Lato"/>
              </a:rPr>
              <a:t>From Pandemic Lessons to RHTP Investments (2 of 2)</a:t>
            </a:r>
          </a:p>
        </p:txBody>
      </p:sp>
      <p:sp>
        <p:nvSpPr>
          <p:cNvPr id="87" name="Slide Number Placeholder"/>
          <p:cNvSpPr>
            <a:spLocks noGrp="1"/>
          </p:cNvSpPr>
          <p:nvPr>
            <p:ph type="sldNum" idx="12"/>
          </p:nvPr>
        </p:nvSpPr>
        <p:spPr>
          <a:xfrm>
            <a:off x="11159825" y="6434847"/>
            <a:ext cx="917249" cy="202680"/>
          </a:xfrm>
          <a:prstGeom prst="rect">
            <a:avLst/>
          </a:prstGeom>
        </p:spPr>
        <p:txBody>
          <a:bodyPr/>
          <a:lstStyle/>
          <a:p>
            <a:pPr algn="ctr"/>
            <a:fld id="{FE2D68C3-8AB2-22DE-8FF7-B46295F5D48D}" type="slidenum">
              <a:rPr lang="en-US" sz="1100" dirty="0"/>
              <a:pPr algn="ctr"/>
              <a:t>32</a:t>
            </a:fld>
            <a:endParaRPr lang="en-US" sz="1100"/>
          </a:p>
        </p:txBody>
      </p:sp>
    </p:spTree>
    <p:extLst>
      <p:ext uri="{BB962C8B-B14F-4D97-AF65-F5344CB8AC3E}">
        <p14:creationId xmlns:p14="http://schemas.microsoft.com/office/powerpoint/2010/main" val="4254343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4015E99-0000-774C-B777-100143435CF0}"/>
              </a:ext>
            </a:extLst>
          </p:cNvPr>
          <p:cNvSpPr>
            <a:spLocks noGrp="1"/>
          </p:cNvSpPr>
          <p:nvPr/>
        </p:nvSpPr>
        <p:spPr>
          <a:xfrm>
            <a:off x="1219200" y="4572000"/>
            <a:ext cx="92710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8" name="Rectangle 17">
            <a:extLst>
              <a:ext uri="{FF2B5EF4-FFF2-40B4-BE49-F238E27FC236}">
                <a16:creationId xmlns:a16="http://schemas.microsoft.com/office/drawing/2014/main" id="{4AAA2FF1-AB7D-3448-9595-0125D94D6C6D}"/>
              </a:ext>
            </a:extLst>
          </p:cNvPr>
          <p:cNvSpPr>
            <a:spLocks noGrp="1"/>
          </p:cNvSpPr>
          <p:nvPr/>
        </p:nvSpPr>
        <p:spPr>
          <a:xfrm>
            <a:off x="1219200" y="3860800"/>
            <a:ext cx="92710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5" name="Rectangle 14">
            <a:extLst>
              <a:ext uri="{FF2B5EF4-FFF2-40B4-BE49-F238E27FC236}">
                <a16:creationId xmlns:a16="http://schemas.microsoft.com/office/drawing/2014/main" id="{0483A7AE-816E-8C46-9D3F-6EA45765CA2D}"/>
              </a:ext>
            </a:extLst>
          </p:cNvPr>
          <p:cNvSpPr>
            <a:spLocks noGrp="1"/>
          </p:cNvSpPr>
          <p:nvPr/>
        </p:nvSpPr>
        <p:spPr>
          <a:xfrm>
            <a:off x="1219200" y="3149600"/>
            <a:ext cx="92710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2" name="Rectangle 11">
            <a:extLst>
              <a:ext uri="{FF2B5EF4-FFF2-40B4-BE49-F238E27FC236}">
                <a16:creationId xmlns:a16="http://schemas.microsoft.com/office/drawing/2014/main" id="{856AF16D-7EF9-054E-9F72-9A0A4FCE3062}"/>
              </a:ext>
            </a:extLst>
          </p:cNvPr>
          <p:cNvSpPr>
            <a:spLocks noGrp="1"/>
          </p:cNvSpPr>
          <p:nvPr/>
        </p:nvSpPr>
        <p:spPr>
          <a:xfrm>
            <a:off x="1219200" y="2438400"/>
            <a:ext cx="92710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9" name="Rectangle 8">
            <a:extLst>
              <a:ext uri="{FF2B5EF4-FFF2-40B4-BE49-F238E27FC236}">
                <a16:creationId xmlns:a16="http://schemas.microsoft.com/office/drawing/2014/main" id="{B86079E5-DE98-774D-9C05-F9A39AA2B269}"/>
              </a:ext>
            </a:extLst>
          </p:cNvPr>
          <p:cNvSpPr>
            <a:spLocks noGrp="1"/>
          </p:cNvSpPr>
          <p:nvPr/>
        </p:nvSpPr>
        <p:spPr>
          <a:xfrm>
            <a:off x="1219200" y="1727200"/>
            <a:ext cx="92710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 name="Rectangle 7">
            <a:extLst>
              <a:ext uri="{FF2B5EF4-FFF2-40B4-BE49-F238E27FC236}">
                <a16:creationId xmlns:a16="http://schemas.microsoft.com/office/drawing/2014/main" id="{E1DF56B4-8F1B-9A44-8EC1-D8248018FE94}"/>
              </a:ext>
            </a:extLst>
          </p:cNvPr>
          <p:cNvSpPr>
            <a:spLocks noGrp="1"/>
          </p:cNvSpPr>
          <p:nvPr/>
        </p:nvSpPr>
        <p:spPr>
          <a:xfrm>
            <a:off x="914400" y="1549400"/>
            <a:ext cx="76200" cy="38862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 name="Rectangle 6">
            <a:extLst>
              <a:ext uri="{FF2B5EF4-FFF2-40B4-BE49-F238E27FC236}">
                <a16:creationId xmlns:a16="http://schemas.microsoft.com/office/drawing/2014/main" id="{6511631C-13B5-3E4B-B8E7-6A9AD633DB15}"/>
              </a:ext>
            </a:extLst>
          </p:cNvPr>
          <p:cNvSpPr>
            <a:spLocks noGrp="1"/>
          </p:cNvSpPr>
          <p:nvPr/>
        </p:nvSpPr>
        <p:spPr>
          <a:xfrm>
            <a:off x="914400" y="1549400"/>
            <a:ext cx="9906000" cy="3886200"/>
          </a:xfrm>
          <a:prstGeom prst="rect">
            <a:avLst/>
          </a:prstGeom>
          <a:solidFill>
            <a:srgbClr val="F5FAFD"/>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marL="0" indent="0" algn="l">
              <a:buNone/>
            </a:pPr>
            <a:endParaRPr/>
          </a:p>
        </p:txBody>
      </p:sp>
      <p:sp>
        <p:nvSpPr>
          <p:cNvPr id="6" name="Rectangle 5">
            <a:extLst>
              <a:ext uri="{FF2B5EF4-FFF2-40B4-BE49-F238E27FC236}">
                <a16:creationId xmlns:a16="http://schemas.microsoft.com/office/drawing/2014/main" id="{7CA51CF2-7A3D-894A-BB24-479E968DED8A}"/>
              </a:ext>
            </a:extLst>
          </p:cNvPr>
          <p:cNvSpPr>
            <a:spLocks noGrp="1"/>
          </p:cNvSpPr>
          <p:nvPr/>
        </p:nvSpPr>
        <p:spPr>
          <a:xfrm>
            <a:off x="914400" y="1206500"/>
            <a:ext cx="9829800" cy="1905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5" name="Revision title">
            <a:extLst>
              <a:ext uri="{FF2B5EF4-FFF2-40B4-BE49-F238E27FC236}">
                <a16:creationId xmlns:a16="http://schemas.microsoft.com/office/drawing/2014/main" id="{25E987DA-35C1-4604-9753-1A066E2D2D95}"/>
              </a:ext>
            </a:extLst>
          </p:cNvPr>
          <p:cNvSpPr>
            <a:spLocks noGrp="1"/>
          </p:cNvSpPr>
          <p:nvPr/>
        </p:nvSpPr>
        <p:spPr>
          <a:xfrm>
            <a:off x="609600" y="533400"/>
            <a:ext cx="9652000" cy="533400"/>
          </a:xfrm>
          <a:prstGeom prst="rect">
            <a:avLst/>
          </a:prstGeom>
          <a:noFill/>
          <a:ln w="0">
            <a:noFill/>
            <a:prstDash val="solid"/>
          </a:ln>
        </p:spPr>
        <p:txBody>
          <a:bodyPr wrap="none">
            <a:normAutofit/>
          </a:bodyPr>
          <a:lstStyle/>
          <a:p>
            <a:pPr>
              <a:buNone/>
              <a:defRPr sz="2550" b="1">
                <a:solidFill>
                  <a:srgbClr val="33444B"/>
                </a:solidFill>
              </a:defRPr>
            </a:pPr>
            <a:r>
              <a:rPr sz="2550" b="1">
                <a:solidFill>
                  <a:srgbClr val="33444B"/>
                </a:solidFill>
              </a:rPr>
              <a:t>Implementation Considerations for States</a:t>
            </a:r>
          </a:p>
        </p:txBody>
      </p:sp>
      <p:sp>
        <p:nvSpPr>
          <p:cNvPr id="10" name="Oval 9">
            <a:extLst>
              <a:ext uri="{FF2B5EF4-FFF2-40B4-BE49-F238E27FC236}">
                <a16:creationId xmlns:a16="http://schemas.microsoft.com/office/drawing/2014/main" id="{BD9E1E3A-F84D-7244-BD57-C45B2663AB95}"/>
              </a:ext>
            </a:extLst>
          </p:cNvPr>
          <p:cNvSpPr>
            <a:spLocks noGrp="1"/>
          </p:cNvSpPr>
          <p:nvPr/>
        </p:nvSpPr>
        <p:spPr>
          <a:xfrm>
            <a:off x="1473200" y="18923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1" name="TextBox 10">
            <a:extLst>
              <a:ext uri="{FF2B5EF4-FFF2-40B4-BE49-F238E27FC236}">
                <a16:creationId xmlns:a16="http://schemas.microsoft.com/office/drawing/2014/main" id="{27892687-BED3-DE4D-8C97-EB9026C78086}"/>
              </a:ext>
            </a:extLst>
          </p:cNvPr>
          <p:cNvSpPr>
            <a:spLocks noGrp="1"/>
          </p:cNvSpPr>
          <p:nvPr/>
        </p:nvSpPr>
        <p:spPr>
          <a:xfrm>
            <a:off x="1905000" y="1841500"/>
            <a:ext cx="8585200" cy="457200"/>
          </a:xfrm>
          <a:prstGeom prst="rect">
            <a:avLst/>
          </a:prstGeom>
          <a:noFill/>
        </p:spPr>
        <p:txBody>
          <a:bodyPr vert="horz" wrap="square" anchor="t">
            <a:normAutofit/>
          </a:bodyPr>
          <a:lstStyle/>
          <a:p>
            <a:pPr algn="l">
              <a:buNone/>
            </a:pPr>
            <a:r>
              <a:rPr>
                <a:solidFill>
                  <a:srgbClr val="33444B"/>
                </a:solidFill>
              </a:rPr>
              <a:t>Define split-modality visits, completion windows, and payment for local follow-up.</a:t>
            </a:r>
          </a:p>
        </p:txBody>
      </p:sp>
      <p:sp>
        <p:nvSpPr>
          <p:cNvPr id="13" name="Oval 12">
            <a:extLst>
              <a:ext uri="{FF2B5EF4-FFF2-40B4-BE49-F238E27FC236}">
                <a16:creationId xmlns:a16="http://schemas.microsoft.com/office/drawing/2014/main" id="{988AAF1D-4928-C544-9BDE-E1728C2BA996}"/>
              </a:ext>
            </a:extLst>
          </p:cNvPr>
          <p:cNvSpPr>
            <a:spLocks noGrp="1"/>
          </p:cNvSpPr>
          <p:nvPr/>
        </p:nvSpPr>
        <p:spPr>
          <a:xfrm>
            <a:off x="1473200" y="26035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4" name="TextBox 13">
            <a:extLst>
              <a:ext uri="{FF2B5EF4-FFF2-40B4-BE49-F238E27FC236}">
                <a16:creationId xmlns:a16="http://schemas.microsoft.com/office/drawing/2014/main" id="{1B1D48B1-B202-5947-9E04-0B31C5CF76F8}"/>
              </a:ext>
            </a:extLst>
          </p:cNvPr>
          <p:cNvSpPr>
            <a:spLocks noGrp="1"/>
          </p:cNvSpPr>
          <p:nvPr/>
        </p:nvSpPr>
        <p:spPr>
          <a:xfrm>
            <a:off x="1905000" y="2506206"/>
            <a:ext cx="8585200" cy="457200"/>
          </a:xfrm>
          <a:prstGeom prst="rect">
            <a:avLst/>
          </a:prstGeom>
          <a:noFill/>
        </p:spPr>
        <p:txBody>
          <a:bodyPr vert="horz" wrap="square" anchor="t">
            <a:noAutofit/>
          </a:bodyPr>
          <a:lstStyle/>
          <a:p>
            <a:pPr algn="l">
              <a:buNone/>
            </a:pPr>
            <a:r>
              <a:rPr>
                <a:solidFill>
                  <a:srgbClr val="33444B"/>
                </a:solidFill>
              </a:rPr>
              <a:t>Track whether pediatric care was delivered by video, phone, or in person—and whether any required in-person follow-up was completed.</a:t>
            </a:r>
          </a:p>
        </p:txBody>
      </p:sp>
      <p:sp>
        <p:nvSpPr>
          <p:cNvPr id="16" name="Oval 15">
            <a:extLst>
              <a:ext uri="{FF2B5EF4-FFF2-40B4-BE49-F238E27FC236}">
                <a16:creationId xmlns:a16="http://schemas.microsoft.com/office/drawing/2014/main" id="{83195ECD-44EE-7144-BF1E-51CF2FF4342D}"/>
              </a:ext>
            </a:extLst>
          </p:cNvPr>
          <p:cNvSpPr>
            <a:spLocks noGrp="1"/>
          </p:cNvSpPr>
          <p:nvPr/>
        </p:nvSpPr>
        <p:spPr>
          <a:xfrm>
            <a:off x="1473200" y="33147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7" name="TextBox 16">
            <a:extLst>
              <a:ext uri="{FF2B5EF4-FFF2-40B4-BE49-F238E27FC236}">
                <a16:creationId xmlns:a16="http://schemas.microsoft.com/office/drawing/2014/main" id="{5DEB8121-2B20-AA45-A548-A4BAD79403E5}"/>
              </a:ext>
            </a:extLst>
          </p:cNvPr>
          <p:cNvSpPr>
            <a:spLocks noGrp="1"/>
          </p:cNvSpPr>
          <p:nvPr/>
        </p:nvSpPr>
        <p:spPr>
          <a:xfrm>
            <a:off x="1905000" y="3217406"/>
            <a:ext cx="8585200" cy="457200"/>
          </a:xfrm>
          <a:prstGeom prst="rect">
            <a:avLst/>
          </a:prstGeom>
          <a:noFill/>
        </p:spPr>
        <p:txBody>
          <a:bodyPr vert="horz" wrap="square" anchor="t">
            <a:noAutofit/>
          </a:bodyPr>
          <a:lstStyle/>
          <a:p>
            <a:pPr algn="l">
              <a:buNone/>
            </a:pPr>
            <a:r>
              <a:rPr>
                <a:solidFill>
                  <a:srgbClr val="33444B"/>
                </a:solidFill>
              </a:rPr>
              <a:t>Preserve audio-only access with clinical and documentation guardrails.</a:t>
            </a:r>
          </a:p>
        </p:txBody>
      </p:sp>
      <p:sp>
        <p:nvSpPr>
          <p:cNvPr id="19" name="Oval 18">
            <a:extLst>
              <a:ext uri="{FF2B5EF4-FFF2-40B4-BE49-F238E27FC236}">
                <a16:creationId xmlns:a16="http://schemas.microsoft.com/office/drawing/2014/main" id="{F0AF756F-4865-F245-9E92-E378D120B85F}"/>
              </a:ext>
            </a:extLst>
          </p:cNvPr>
          <p:cNvSpPr>
            <a:spLocks noGrp="1"/>
          </p:cNvSpPr>
          <p:nvPr/>
        </p:nvSpPr>
        <p:spPr>
          <a:xfrm>
            <a:off x="1473200" y="40259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0" name="TextBox 19">
            <a:extLst>
              <a:ext uri="{FF2B5EF4-FFF2-40B4-BE49-F238E27FC236}">
                <a16:creationId xmlns:a16="http://schemas.microsoft.com/office/drawing/2014/main" id="{320D8694-E64C-774A-AE97-EEE3E5D7B4BD}"/>
              </a:ext>
            </a:extLst>
          </p:cNvPr>
          <p:cNvSpPr>
            <a:spLocks noGrp="1"/>
          </p:cNvSpPr>
          <p:nvPr/>
        </p:nvSpPr>
        <p:spPr>
          <a:xfrm>
            <a:off x="1905000" y="3913108"/>
            <a:ext cx="8585200" cy="457200"/>
          </a:xfrm>
          <a:prstGeom prst="rect">
            <a:avLst/>
          </a:prstGeom>
          <a:noFill/>
        </p:spPr>
        <p:txBody>
          <a:bodyPr vert="horz" wrap="square" anchor="t">
            <a:noAutofit/>
          </a:bodyPr>
          <a:lstStyle/>
          <a:p>
            <a:pPr algn="l">
              <a:buNone/>
            </a:pPr>
            <a:r>
              <a:rPr>
                <a:solidFill>
                  <a:srgbClr val="33444B"/>
                </a:solidFill>
              </a:rPr>
              <a:t>Pay for telepresenters, care coordination, and closed-loop referrals.</a:t>
            </a:r>
          </a:p>
        </p:txBody>
      </p:sp>
      <p:sp>
        <p:nvSpPr>
          <p:cNvPr id="22" name="Oval 21">
            <a:extLst>
              <a:ext uri="{FF2B5EF4-FFF2-40B4-BE49-F238E27FC236}">
                <a16:creationId xmlns:a16="http://schemas.microsoft.com/office/drawing/2014/main" id="{18960B7F-EE6D-FB4A-AC6A-4FD080484B92}"/>
              </a:ext>
            </a:extLst>
          </p:cNvPr>
          <p:cNvSpPr>
            <a:spLocks noGrp="1"/>
          </p:cNvSpPr>
          <p:nvPr/>
        </p:nvSpPr>
        <p:spPr>
          <a:xfrm>
            <a:off x="1473200" y="47371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3" name="TextBox 22">
            <a:extLst>
              <a:ext uri="{FF2B5EF4-FFF2-40B4-BE49-F238E27FC236}">
                <a16:creationId xmlns:a16="http://schemas.microsoft.com/office/drawing/2014/main" id="{EE4E4D95-55F8-DF48-AB60-30394E5C5205}"/>
              </a:ext>
            </a:extLst>
          </p:cNvPr>
          <p:cNvSpPr>
            <a:spLocks noGrp="1"/>
          </p:cNvSpPr>
          <p:nvPr/>
        </p:nvSpPr>
        <p:spPr>
          <a:xfrm>
            <a:off x="1905000" y="4655304"/>
            <a:ext cx="8585200" cy="457200"/>
          </a:xfrm>
          <a:prstGeom prst="rect">
            <a:avLst/>
          </a:prstGeom>
          <a:noFill/>
        </p:spPr>
        <p:txBody>
          <a:bodyPr vert="horz" wrap="square" anchor="t">
            <a:normAutofit fontScale="85000" lnSpcReduction="20000"/>
          </a:bodyPr>
          <a:lstStyle/>
          <a:p>
            <a:pPr algn="l">
              <a:buNone/>
            </a:pPr>
            <a:r>
              <a:rPr>
                <a:solidFill>
                  <a:srgbClr val="33444B"/>
                </a:solidFill>
              </a:rPr>
              <a:t>Check whether each pediatric measure allows telehealth before counting a virtual visit in 2026 quality reporting.</a:t>
            </a:r>
          </a:p>
        </p:txBody>
      </p:sp>
      <p:sp>
        <p:nvSpPr>
          <p:cNvPr id="2" name="Attachment Source 32">
            <a:extLst>
              <a:ext uri="{FF2B5EF4-FFF2-40B4-BE49-F238E27FC236}">
                <a16:creationId xmlns:a16="http://schemas.microsoft.com/office/drawing/2014/main" id="{D22FF7BB-D78E-884C-99AF-03D95B3102DF}"/>
              </a:ext>
            </a:extLst>
          </p:cNvPr>
          <p:cNvSpPr txBox="1"/>
          <p:nvPr/>
        </p:nvSpPr>
        <p:spPr>
          <a:xfrm>
            <a:off x="1219200" y="5740400"/>
            <a:ext cx="9271000" cy="254000"/>
          </a:xfrm>
          <a:prstGeom prst="rect">
            <a:avLst/>
          </a:prstGeom>
          <a:noFill/>
        </p:spPr>
        <p:txBody>
          <a:bodyPr vertOverflow="overflow" vert="horz" wrap="square" rtlCol="0" anchor="t">
            <a:normAutofit/>
          </a:bodyPr>
          <a:lstStyle/>
          <a:p>
            <a:pPr algn="l"/>
            <a:r>
              <a:rPr lang="en-US" sz="950" i="1">
                <a:solidFill>
                  <a:srgbClr val="6F7A80"/>
                </a:solidFill>
                <a:latin typeface="Lato"/>
                <a:ea typeface="Lato"/>
                <a:cs typeface="Lato"/>
              </a:rPr>
              <a:t>Source: CMS, Summary of Updates to the 2026 Child Core Set Measures (January 2026).</a:t>
            </a:r>
          </a:p>
        </p:txBody>
      </p:sp>
      <p:sp>
        <p:nvSpPr>
          <p:cNvPr id="24" name="Slide Number Placeholder"/>
          <p:cNvSpPr>
            <a:spLocks noGrp="1"/>
          </p:cNvSpPr>
          <p:nvPr>
            <p:ph type="sldNum" idx="4294967295"/>
          </p:nvPr>
        </p:nvSpPr>
        <p:spPr>
          <a:xfrm>
            <a:off x="11277600" y="6477000"/>
            <a:ext cx="914400" cy="203200"/>
          </a:xfrm>
          <a:prstGeom prst="rect">
            <a:avLst/>
          </a:prstGeom>
        </p:spPr>
        <p:txBody>
          <a:bodyPr/>
          <a:lstStyle/>
          <a:p>
            <a:pPr algn="ctr"/>
            <a:fld id="{68D517CC-A8AE-5E51-11CD-66D06DF730B1}" type="slidenum">
              <a:rPr lang="en-US" sz="1100" dirty="0"/>
              <a:pPr algn="ctr"/>
              <a:t>33</a:t>
            </a:fld>
            <a:endParaRPr lang="en-US" sz="1100"/>
          </a:p>
        </p:txBody>
      </p:sp>
    </p:spTree>
    <p:extLst>
      <p:ext uri="{BB962C8B-B14F-4D97-AF65-F5344CB8AC3E}">
        <p14:creationId xmlns:p14="http://schemas.microsoft.com/office/powerpoint/2010/main" val="4046764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584DCA5-4542-694F-A60F-049EF7FF1544}"/>
              </a:ext>
            </a:extLst>
          </p:cNvPr>
          <p:cNvSpPr>
            <a:spLocks noGrp="1"/>
          </p:cNvSpPr>
          <p:nvPr/>
        </p:nvSpPr>
        <p:spPr>
          <a:xfrm>
            <a:off x="1422400" y="4749800"/>
            <a:ext cx="88392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8" name="Rectangle 17">
            <a:extLst>
              <a:ext uri="{FF2B5EF4-FFF2-40B4-BE49-F238E27FC236}">
                <a16:creationId xmlns:a16="http://schemas.microsoft.com/office/drawing/2014/main" id="{44494C9A-2288-5141-8CEF-141B016D2F9F}"/>
              </a:ext>
            </a:extLst>
          </p:cNvPr>
          <p:cNvSpPr>
            <a:spLocks noGrp="1"/>
          </p:cNvSpPr>
          <p:nvPr/>
        </p:nvSpPr>
        <p:spPr>
          <a:xfrm>
            <a:off x="1422400" y="4013200"/>
            <a:ext cx="88392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5" name="Rectangle 14">
            <a:extLst>
              <a:ext uri="{FF2B5EF4-FFF2-40B4-BE49-F238E27FC236}">
                <a16:creationId xmlns:a16="http://schemas.microsoft.com/office/drawing/2014/main" id="{930A2444-8DD8-BB41-9139-CCFA8C2CD713}"/>
              </a:ext>
            </a:extLst>
          </p:cNvPr>
          <p:cNvSpPr>
            <a:spLocks noGrp="1"/>
          </p:cNvSpPr>
          <p:nvPr/>
        </p:nvSpPr>
        <p:spPr>
          <a:xfrm>
            <a:off x="1422400" y="3276600"/>
            <a:ext cx="88392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2" name="Rectangle 11">
            <a:extLst>
              <a:ext uri="{FF2B5EF4-FFF2-40B4-BE49-F238E27FC236}">
                <a16:creationId xmlns:a16="http://schemas.microsoft.com/office/drawing/2014/main" id="{0FE3E346-9129-3642-972A-92506AA93EE7}"/>
              </a:ext>
            </a:extLst>
          </p:cNvPr>
          <p:cNvSpPr>
            <a:spLocks noGrp="1"/>
          </p:cNvSpPr>
          <p:nvPr/>
        </p:nvSpPr>
        <p:spPr>
          <a:xfrm>
            <a:off x="1422400" y="2540000"/>
            <a:ext cx="88392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9" name="Rectangle 8">
            <a:extLst>
              <a:ext uri="{FF2B5EF4-FFF2-40B4-BE49-F238E27FC236}">
                <a16:creationId xmlns:a16="http://schemas.microsoft.com/office/drawing/2014/main" id="{EA107CAC-F99B-E14D-B5D4-14D6F8A20935}"/>
              </a:ext>
            </a:extLst>
          </p:cNvPr>
          <p:cNvSpPr>
            <a:spLocks noGrp="1"/>
          </p:cNvSpPr>
          <p:nvPr/>
        </p:nvSpPr>
        <p:spPr>
          <a:xfrm>
            <a:off x="1422400" y="1803400"/>
            <a:ext cx="8839200" cy="558800"/>
          </a:xfrm>
          <a:prstGeom prst="rect">
            <a:avLst/>
          </a:prstGeom>
          <a:solidFill>
            <a:srgbClr val="FFFFFF"/>
          </a:solidFill>
          <a:ln w="825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8" name="Rectangle 7">
            <a:extLst>
              <a:ext uri="{FF2B5EF4-FFF2-40B4-BE49-F238E27FC236}">
                <a16:creationId xmlns:a16="http://schemas.microsoft.com/office/drawing/2014/main" id="{6DB07409-B9C5-F040-9CA3-D115CAC92BD0}"/>
              </a:ext>
            </a:extLst>
          </p:cNvPr>
          <p:cNvSpPr>
            <a:spLocks noGrp="1"/>
          </p:cNvSpPr>
          <p:nvPr/>
        </p:nvSpPr>
        <p:spPr>
          <a:xfrm>
            <a:off x="1016000" y="1549400"/>
            <a:ext cx="88900" cy="403860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7" name="Rectangle 6">
            <a:extLst>
              <a:ext uri="{FF2B5EF4-FFF2-40B4-BE49-F238E27FC236}">
                <a16:creationId xmlns:a16="http://schemas.microsoft.com/office/drawing/2014/main" id="{6A5C56C3-17BD-1642-B79C-41087FD7DE5E}"/>
              </a:ext>
            </a:extLst>
          </p:cNvPr>
          <p:cNvSpPr>
            <a:spLocks noGrp="1"/>
          </p:cNvSpPr>
          <p:nvPr/>
        </p:nvSpPr>
        <p:spPr>
          <a:xfrm>
            <a:off x="1016000" y="1549400"/>
            <a:ext cx="9652000" cy="4038600"/>
          </a:xfrm>
          <a:prstGeom prst="rect">
            <a:avLst/>
          </a:prstGeom>
          <a:solidFill>
            <a:srgbClr val="F5FAFD"/>
          </a:solidFill>
          <a:ln w="9525">
            <a:solidFill>
              <a:srgbClr val="B8D7E7"/>
            </a:solid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4" name="Rectangle 3">
            <a:extLst>
              <a:ext uri="{FF2B5EF4-FFF2-40B4-BE49-F238E27FC236}">
                <a16:creationId xmlns:a16="http://schemas.microsoft.com/office/drawing/2014/main" id="{D87157D7-AE06-F248-BD55-05415AA85B2F}"/>
              </a:ext>
            </a:extLst>
          </p:cNvPr>
          <p:cNvSpPr>
            <a:spLocks noGrp="1"/>
          </p:cNvSpPr>
          <p:nvPr/>
        </p:nvSpPr>
        <p:spPr>
          <a:xfrm>
            <a:off x="914400" y="1206500"/>
            <a:ext cx="9829800" cy="19050"/>
          </a:xfrm>
          <a:prstGeom prst="rect">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 name="Title 1">
            <a:extLst>
              <a:ext uri="{FF2B5EF4-FFF2-40B4-BE49-F238E27FC236}">
                <a16:creationId xmlns:a16="http://schemas.microsoft.com/office/drawing/2014/main" id="{38283BB2-F84A-FD30-A682-396443D6FFC1}"/>
              </a:ext>
            </a:extLst>
          </p:cNvPr>
          <p:cNvSpPr>
            <a:spLocks noGrp="1"/>
          </p:cNvSpPr>
          <p:nvPr>
            <p:ph type="title"/>
          </p:nvPr>
        </p:nvSpPr>
        <p:spPr/>
        <p:txBody>
          <a:bodyPr wrap="none">
            <a:normAutofit fontScale="90000"/>
          </a:bodyPr>
          <a:lstStyle/>
          <a:p>
            <a:pPr>
              <a:buNone/>
              <a:defRPr sz="2550" b="1">
                <a:solidFill>
                  <a:srgbClr val="33444B"/>
                </a:solidFill>
              </a:defRPr>
            </a:pPr>
            <a:r>
              <a:rPr sz="2550" b="1">
                <a:solidFill>
                  <a:srgbClr val="33444B"/>
                </a:solidFill>
              </a:rPr>
              <a:t>Additional Resources and Technical References</a:t>
            </a:r>
          </a:p>
        </p:txBody>
      </p:sp>
      <p:sp>
        <p:nvSpPr>
          <p:cNvPr id="5" name="Slide Number Placeholder 4">
            <a:extLst>
              <a:ext uri="{FF2B5EF4-FFF2-40B4-BE49-F238E27FC236}">
                <a16:creationId xmlns:a16="http://schemas.microsoft.com/office/drawing/2014/main" id="{A7ED55B3-05DB-8A34-E023-5E5F188525EC}"/>
              </a:ext>
            </a:extLst>
          </p:cNvPr>
          <p:cNvSpPr>
            <a:spLocks noGrp="1"/>
          </p:cNvSpPr>
          <p:nvPr>
            <p:ph type="sldNum" idx="12"/>
          </p:nvPr>
        </p:nvSpPr>
        <p:spPr>
          <a:xfrm>
            <a:off x="11271003" y="6479817"/>
            <a:ext cx="917249" cy="202680"/>
          </a:xfrm>
        </p:spPr>
        <p:txBody>
          <a:bodyPr/>
          <a:lstStyle/>
          <a:p>
            <a:pPr algn="ctr"/>
            <a:fld id="{D6C2EC43-E3B9-C9B0-67FF-5447EB7F3925}" type="slidenum">
              <a:rPr/>
              <a:pPr algn="ctr"/>
              <a:t>34</a:t>
            </a:fld>
            <a:endParaRPr/>
          </a:p>
        </p:txBody>
      </p:sp>
      <p:sp>
        <p:nvSpPr>
          <p:cNvPr id="10" name="Oval 9">
            <a:extLst>
              <a:ext uri="{FF2B5EF4-FFF2-40B4-BE49-F238E27FC236}">
                <a16:creationId xmlns:a16="http://schemas.microsoft.com/office/drawing/2014/main" id="{0EAC8699-F6CD-824E-957F-2BF5B63A2988}"/>
              </a:ext>
            </a:extLst>
          </p:cNvPr>
          <p:cNvSpPr>
            <a:spLocks noGrp="1"/>
          </p:cNvSpPr>
          <p:nvPr/>
        </p:nvSpPr>
        <p:spPr>
          <a:xfrm>
            <a:off x="1676400" y="19685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1" name="TextBox 10">
            <a:extLst>
              <a:ext uri="{FF2B5EF4-FFF2-40B4-BE49-F238E27FC236}">
                <a16:creationId xmlns:a16="http://schemas.microsoft.com/office/drawing/2014/main" id="{391431C1-CFD4-3B47-A840-85D7231CABAA}"/>
              </a:ext>
            </a:extLst>
          </p:cNvPr>
          <p:cNvSpPr>
            <a:spLocks noGrp="1"/>
          </p:cNvSpPr>
          <p:nvPr/>
        </p:nvSpPr>
        <p:spPr>
          <a:xfrm>
            <a:off x="2108200" y="1917700"/>
            <a:ext cx="8556950" cy="457200"/>
          </a:xfrm>
          <a:prstGeom prst="rect">
            <a:avLst/>
          </a:prstGeom>
          <a:noFill/>
        </p:spPr>
        <p:txBody>
          <a:bodyPr vert="horz" wrap="square" anchor="t">
            <a:normAutofit/>
          </a:bodyPr>
          <a:lstStyle/>
          <a:p>
            <a:pPr algn="l">
              <a:buNone/>
            </a:pPr>
            <a:r>
              <a:rPr sz="2000">
                <a:solidFill>
                  <a:srgbClr val="33444B"/>
                </a:solidFill>
              </a:rPr>
              <a:t>Webinar recording will be available on the Center website.</a:t>
            </a:r>
          </a:p>
        </p:txBody>
      </p:sp>
      <p:sp>
        <p:nvSpPr>
          <p:cNvPr id="13" name="Oval 12">
            <a:extLst>
              <a:ext uri="{FF2B5EF4-FFF2-40B4-BE49-F238E27FC236}">
                <a16:creationId xmlns:a16="http://schemas.microsoft.com/office/drawing/2014/main" id="{1EF25CCD-E38B-424A-AC1E-CECA9BF4AA8B}"/>
              </a:ext>
            </a:extLst>
          </p:cNvPr>
          <p:cNvSpPr>
            <a:spLocks noGrp="1"/>
          </p:cNvSpPr>
          <p:nvPr/>
        </p:nvSpPr>
        <p:spPr>
          <a:xfrm>
            <a:off x="1676400" y="27051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4" name="TextBox 13">
            <a:extLst>
              <a:ext uri="{FF2B5EF4-FFF2-40B4-BE49-F238E27FC236}">
                <a16:creationId xmlns:a16="http://schemas.microsoft.com/office/drawing/2014/main" id="{68A2229B-C4F4-D847-974D-797004F1279A}"/>
              </a:ext>
            </a:extLst>
          </p:cNvPr>
          <p:cNvSpPr>
            <a:spLocks noGrp="1"/>
          </p:cNvSpPr>
          <p:nvPr/>
        </p:nvSpPr>
        <p:spPr>
          <a:xfrm>
            <a:off x="2108200" y="2561312"/>
            <a:ext cx="8556950" cy="457200"/>
          </a:xfrm>
          <a:prstGeom prst="rect">
            <a:avLst/>
          </a:prstGeom>
          <a:noFill/>
        </p:spPr>
        <p:txBody>
          <a:bodyPr vert="horz" wrap="square" anchor="t">
            <a:noAutofit/>
          </a:bodyPr>
          <a:lstStyle/>
          <a:p>
            <a:pPr algn="l">
              <a:buNone/>
            </a:pPr>
            <a:r>
              <a:rPr sz="2000">
                <a:solidFill>
                  <a:srgbClr val="33444B"/>
                </a:solidFill>
              </a:rPr>
              <a:t>The </a:t>
            </a:r>
            <a:r>
              <a:rPr sz="2000">
                <a:solidFill>
                  <a:srgbClr val="33444B"/>
                </a:solidFill>
                <a:hlinkClick r:id="rId3"/>
              </a:rPr>
              <a:t>public brief</a:t>
            </a:r>
            <a:r>
              <a:rPr sz="2000">
                <a:solidFill>
                  <a:srgbClr val="33444B"/>
                </a:solidFill>
              </a:rPr>
              <a:t>, </a:t>
            </a:r>
            <a:r>
              <a:rPr sz="2000" i="1">
                <a:solidFill>
                  <a:srgbClr val="33444B"/>
                </a:solidFill>
              </a:rPr>
              <a:t>Telehealth for Pediatric Preventive Screenings Post-COVID-19</a:t>
            </a:r>
            <a:r>
              <a:rPr sz="2000">
                <a:solidFill>
                  <a:srgbClr val="33444B"/>
                </a:solidFill>
              </a:rPr>
              <a:t>, is available on the Center website.</a:t>
            </a:r>
          </a:p>
        </p:txBody>
      </p:sp>
      <p:sp>
        <p:nvSpPr>
          <p:cNvPr id="16" name="Oval 15">
            <a:extLst>
              <a:ext uri="{FF2B5EF4-FFF2-40B4-BE49-F238E27FC236}">
                <a16:creationId xmlns:a16="http://schemas.microsoft.com/office/drawing/2014/main" id="{6D204895-C191-784F-BDB6-BCB70EF25B47}"/>
              </a:ext>
            </a:extLst>
          </p:cNvPr>
          <p:cNvSpPr>
            <a:spLocks noGrp="1"/>
          </p:cNvSpPr>
          <p:nvPr/>
        </p:nvSpPr>
        <p:spPr>
          <a:xfrm>
            <a:off x="1676400" y="34417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17" name="TextBox 16">
            <a:extLst>
              <a:ext uri="{FF2B5EF4-FFF2-40B4-BE49-F238E27FC236}">
                <a16:creationId xmlns:a16="http://schemas.microsoft.com/office/drawing/2014/main" id="{B3F9D582-E185-DF43-804C-2BCAE6487649}"/>
              </a:ext>
            </a:extLst>
          </p:cNvPr>
          <p:cNvSpPr>
            <a:spLocks noGrp="1"/>
          </p:cNvSpPr>
          <p:nvPr/>
        </p:nvSpPr>
        <p:spPr>
          <a:xfrm>
            <a:off x="2108200" y="3344406"/>
            <a:ext cx="8556950" cy="457200"/>
          </a:xfrm>
          <a:prstGeom prst="rect">
            <a:avLst/>
          </a:prstGeom>
          <a:noFill/>
        </p:spPr>
        <p:txBody>
          <a:bodyPr vert="horz" wrap="square" anchor="t">
            <a:noAutofit/>
          </a:bodyPr>
          <a:lstStyle/>
          <a:p>
            <a:pPr algn="l">
              <a:buNone/>
            </a:pPr>
            <a:r>
              <a:rPr sz="1800">
                <a:solidFill>
                  <a:srgbClr val="33444B"/>
                </a:solidFill>
              </a:rPr>
              <a:t>CMS, 2026 Child Core Set Summary of Updates (January 2026).</a:t>
            </a:r>
          </a:p>
        </p:txBody>
      </p:sp>
      <p:sp>
        <p:nvSpPr>
          <p:cNvPr id="19" name="Oval 18">
            <a:extLst>
              <a:ext uri="{FF2B5EF4-FFF2-40B4-BE49-F238E27FC236}">
                <a16:creationId xmlns:a16="http://schemas.microsoft.com/office/drawing/2014/main" id="{045B5D89-7583-D24C-B8EB-48BCE7685458}"/>
              </a:ext>
            </a:extLst>
          </p:cNvPr>
          <p:cNvSpPr>
            <a:spLocks noGrp="1"/>
          </p:cNvSpPr>
          <p:nvPr/>
        </p:nvSpPr>
        <p:spPr>
          <a:xfrm>
            <a:off x="1676400" y="41783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0" name="TextBox 19">
            <a:extLst>
              <a:ext uri="{FF2B5EF4-FFF2-40B4-BE49-F238E27FC236}">
                <a16:creationId xmlns:a16="http://schemas.microsoft.com/office/drawing/2014/main" id="{A5F86C0C-2891-AE4C-BEE6-4AB88E37AA22}"/>
              </a:ext>
            </a:extLst>
          </p:cNvPr>
          <p:cNvSpPr>
            <a:spLocks noGrp="1"/>
          </p:cNvSpPr>
          <p:nvPr/>
        </p:nvSpPr>
        <p:spPr>
          <a:xfrm>
            <a:off x="2108200" y="4081006"/>
            <a:ext cx="8556950" cy="457200"/>
          </a:xfrm>
          <a:prstGeom prst="rect">
            <a:avLst/>
          </a:prstGeom>
          <a:noFill/>
        </p:spPr>
        <p:txBody>
          <a:bodyPr vert="horz" wrap="square" anchor="t">
            <a:noAutofit/>
          </a:bodyPr>
          <a:lstStyle/>
          <a:p>
            <a:pPr algn="l">
              <a:buNone/>
            </a:pPr>
            <a:r>
              <a:rPr sz="1800">
                <a:solidFill>
                  <a:srgbClr val="33444B"/>
                </a:solidFill>
              </a:rPr>
              <a:t>CMS, 2025 Telehealth Allowance Technical Assistance Resource (January 2025).</a:t>
            </a:r>
          </a:p>
        </p:txBody>
      </p:sp>
      <p:sp>
        <p:nvSpPr>
          <p:cNvPr id="22" name="Oval 21">
            <a:extLst>
              <a:ext uri="{FF2B5EF4-FFF2-40B4-BE49-F238E27FC236}">
                <a16:creationId xmlns:a16="http://schemas.microsoft.com/office/drawing/2014/main" id="{783DFA8B-B9FC-0847-9E64-24665D31AEA8}"/>
              </a:ext>
            </a:extLst>
          </p:cNvPr>
          <p:cNvSpPr>
            <a:spLocks noGrp="1"/>
          </p:cNvSpPr>
          <p:nvPr/>
        </p:nvSpPr>
        <p:spPr>
          <a:xfrm>
            <a:off x="1676400" y="4914900"/>
            <a:ext cx="228600" cy="228600"/>
          </a:xfrm>
          <a:prstGeom prst="ellipse">
            <a:avLst/>
          </a:prstGeom>
          <a:solidFill>
            <a:srgbClr val="5CBCE6"/>
          </a:solidFill>
          <a:ln w="12700">
            <a:noFill/>
            <a:prstDash val="solid"/>
          </a:ln>
        </p:spPr>
        <p:style>
          <a:lnRef idx="2">
            <a:schemeClr val="accent1">
              <a:shade val="15000"/>
            </a:schemeClr>
          </a:lnRef>
          <a:fillRef idx="1">
            <a:schemeClr val="accent1"/>
          </a:fillRef>
          <a:effectRef idx="0">
            <a:schemeClr val="accent1"/>
          </a:effectRef>
          <a:fontRef idx="minor">
            <a:schemeClr val="lt1"/>
          </a:fontRef>
        </p:style>
        <p:txBody>
          <a:bodyPr anchor="t"/>
          <a:lstStyle/>
          <a:p>
            <a:pPr algn="l">
              <a:buNone/>
            </a:pPr>
            <a:endParaRPr/>
          </a:p>
        </p:txBody>
      </p:sp>
      <p:sp>
        <p:nvSpPr>
          <p:cNvPr id="23" name="TextBox 22">
            <a:extLst>
              <a:ext uri="{FF2B5EF4-FFF2-40B4-BE49-F238E27FC236}">
                <a16:creationId xmlns:a16="http://schemas.microsoft.com/office/drawing/2014/main" id="{C9FADD04-F3D3-974C-9F7D-1851DB8ADFA5}"/>
              </a:ext>
            </a:extLst>
          </p:cNvPr>
          <p:cNvSpPr>
            <a:spLocks noGrp="1"/>
          </p:cNvSpPr>
          <p:nvPr/>
        </p:nvSpPr>
        <p:spPr>
          <a:xfrm>
            <a:off x="2108200" y="4817606"/>
            <a:ext cx="8556950" cy="457200"/>
          </a:xfrm>
          <a:prstGeom prst="rect">
            <a:avLst/>
          </a:prstGeom>
          <a:noFill/>
        </p:spPr>
        <p:txBody>
          <a:bodyPr vert="horz" wrap="square" anchor="t">
            <a:normAutofit/>
          </a:bodyPr>
          <a:lstStyle/>
          <a:p>
            <a:pPr algn="l">
              <a:buNone/>
            </a:pPr>
            <a:r>
              <a:rPr sz="1800">
                <a:solidFill>
                  <a:srgbClr val="33444B"/>
                </a:solidFill>
              </a:rPr>
              <a:t>NCQA, HEDIS MY 2025 Volume 2 Summary of Changes.</a:t>
            </a:r>
          </a:p>
        </p:txBody>
      </p:sp>
      <p:sp>
        <p:nvSpPr>
          <p:cNvPr id="3" name="Attachment Contact 33">
            <a:extLst>
              <a:ext uri="{FF2B5EF4-FFF2-40B4-BE49-F238E27FC236}">
                <a16:creationId xmlns:a16="http://schemas.microsoft.com/office/drawing/2014/main" id="{CE50CCCA-6520-B74C-BC8C-8500BCFABC39}"/>
              </a:ext>
            </a:extLst>
          </p:cNvPr>
          <p:cNvSpPr txBox="1"/>
          <p:nvPr/>
        </p:nvSpPr>
        <p:spPr>
          <a:xfrm>
            <a:off x="1422400" y="5765800"/>
            <a:ext cx="8839200" cy="279400"/>
          </a:xfrm>
          <a:prstGeom prst="rect">
            <a:avLst/>
          </a:prstGeom>
          <a:noFill/>
        </p:spPr>
        <p:txBody>
          <a:bodyPr vertOverflow="overflow" vert="horz" wrap="square" rtlCol="0" anchor="t">
            <a:normAutofit/>
          </a:bodyPr>
          <a:lstStyle/>
          <a:p>
            <a:pPr algn="l"/>
            <a:r>
              <a:rPr lang="en-US" sz="1050">
                <a:solidFill>
                  <a:srgbClr val="33444B"/>
                </a:solidFill>
                <a:latin typeface="Lato"/>
                <a:ea typeface="Lato"/>
                <a:cs typeface="Lato"/>
              </a:rPr>
              <a:t>MED states retain access to the full report; contact med@ohsu.edu for more information.</a:t>
            </a:r>
          </a:p>
        </p:txBody>
      </p:sp>
    </p:spTree>
    <p:extLst>
      <p:ext uri="{BB962C8B-B14F-4D97-AF65-F5344CB8AC3E}">
        <p14:creationId xmlns:p14="http://schemas.microsoft.com/office/powerpoint/2010/main" val="3577245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4FE2-9202-D31D-53FF-C063B7082C79}"/>
              </a:ext>
            </a:extLst>
          </p:cNvPr>
          <p:cNvSpPr>
            <a:spLocks noGrp="1"/>
          </p:cNvSpPr>
          <p:nvPr>
            <p:ph type="title"/>
          </p:nvPr>
        </p:nvSpPr>
        <p:spPr/>
        <p:txBody>
          <a:bodyPr/>
          <a:lstStyle/>
          <a:p>
            <a:r>
              <a:t>Questions and Discussion</a:t>
            </a:r>
          </a:p>
        </p:txBody>
      </p:sp>
      <p:sp>
        <p:nvSpPr>
          <p:cNvPr id="3" name="Text Placeholder 2">
            <a:extLst>
              <a:ext uri="{FF2B5EF4-FFF2-40B4-BE49-F238E27FC236}">
                <a16:creationId xmlns:a16="http://schemas.microsoft.com/office/drawing/2014/main" id="{3DE0B1D8-04D3-CC56-4883-4414F60E056F}"/>
              </a:ext>
            </a:extLst>
          </p:cNvPr>
          <p:cNvSpPr>
            <a:spLocks noGrp="1"/>
          </p:cNvSpPr>
          <p:nvPr>
            <p:ph type="body" idx="1"/>
          </p:nvPr>
        </p:nvSpPr>
        <p:spPr/>
        <p:txBody>
          <a:bodyPr/>
          <a:lstStyle/>
          <a:p>
            <a:r>
              <a:rPr>
                <a:latin typeface="Lato Black"/>
                <a:ea typeface="Lato Black"/>
                <a:cs typeface="Lato Black"/>
              </a:rPr>
              <a:t>Medicaid Policy Matters</a:t>
            </a:r>
            <a:r>
              <a:rPr>
                <a:latin typeface="Lato Light"/>
                <a:ea typeface="Lato Light"/>
                <a:cs typeface="Lato Light"/>
              </a:rPr>
              <a:t> Webinar Series</a:t>
            </a:r>
          </a:p>
        </p:txBody>
      </p:sp>
    </p:spTree>
    <p:extLst>
      <p:ext uri="{BB962C8B-B14F-4D97-AF65-F5344CB8AC3E}">
        <p14:creationId xmlns:p14="http://schemas.microsoft.com/office/powerpoint/2010/main" val="659185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465D-3D2D-F04B-93C7-9143FD5D21EA}"/>
              </a:ext>
            </a:extLst>
          </p:cNvPr>
          <p:cNvSpPr>
            <a:spLocks noGrp="1"/>
          </p:cNvSpPr>
          <p:nvPr>
            <p:ph type="title"/>
          </p:nvPr>
        </p:nvSpPr>
        <p:spPr>
          <a:xfrm>
            <a:off x="609600" y="1512602"/>
            <a:ext cx="7112000" cy="1135611"/>
          </a:xfrm>
        </p:spPr>
        <p:txBody>
          <a:bodyPr>
            <a:normAutofit/>
          </a:bodyPr>
          <a:lstStyle/>
          <a:p>
            <a:r>
              <a:t>Join our mailing list to hear about future webinars! </a:t>
            </a:r>
          </a:p>
        </p:txBody>
      </p:sp>
      <p:pic>
        <p:nvPicPr>
          <p:cNvPr id="5" name="Picture 3"/>
          <p:cNvPicPr>
            <a:picLocks noChangeAspect="1"/>
          </p:cNvPicPr>
          <p:nvPr/>
        </p:nvPicPr>
        <p:blipFill>
          <a:blip r:embed="rId3"/>
          <a:stretch>
            <a:fillRect/>
          </a:stretch>
        </p:blipFill>
        <p:spPr>
          <a:xfrm>
            <a:off x="8534400" y="1422400"/>
            <a:ext cx="2723243" cy="2715986"/>
          </a:xfrm>
          <a:prstGeom prst="rect">
            <a:avLst/>
          </a:prstGeom>
        </p:spPr>
      </p:pic>
    </p:spTree>
    <p:extLst>
      <p:ext uri="{BB962C8B-B14F-4D97-AF65-F5344CB8AC3E}">
        <p14:creationId xmlns:p14="http://schemas.microsoft.com/office/powerpoint/2010/main" val="3748061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F51C1-403F-8113-57AC-F31DD8099F7A}"/>
              </a:ext>
            </a:extLst>
          </p:cNvPr>
          <p:cNvSpPr>
            <a:spLocks noGrp="1"/>
          </p:cNvSpPr>
          <p:nvPr>
            <p:ph type="ctrTitle"/>
          </p:nvPr>
        </p:nvSpPr>
        <p:spPr/>
        <p:txBody>
          <a:bodyPr/>
          <a:lstStyle/>
          <a:p>
            <a:r>
              <a:rPr sz="4400">
                <a:solidFill>
                  <a:srgbClr val="37A5DD"/>
                </a:solidFill>
              </a:rPr>
              <a:t>About the Center for Evidence-based Policy</a:t>
            </a:r>
          </a:p>
        </p:txBody>
      </p:sp>
      <p:sp>
        <p:nvSpPr>
          <p:cNvPr id="3" name="Slide Number Placeholder"/>
          <p:cNvSpPr>
            <a:spLocks noGrp="1"/>
          </p:cNvSpPr>
          <p:nvPr>
            <p:ph type="sldNum" idx="4294967295"/>
          </p:nvPr>
        </p:nvSpPr>
        <p:spPr>
          <a:xfrm>
            <a:off x="11058878" y="6462889"/>
            <a:ext cx="914400" cy="203200"/>
          </a:xfrm>
          <a:prstGeom prst="rect">
            <a:avLst/>
          </a:prstGeom>
        </p:spPr>
        <p:txBody>
          <a:bodyPr/>
          <a:lstStyle/>
          <a:p>
            <a:pPr algn="r"/>
            <a:fld id="{C8F78F86-B82C-CA95-3257-1D01AAA0D24C}" type="slidenum">
              <a:rPr lang="en-US" sz="1100" dirty="0"/>
              <a:t>4</a:t>
            </a:fld>
            <a:endParaRPr lang="en-US" sz="1100"/>
          </a:p>
        </p:txBody>
      </p:sp>
    </p:spTree>
    <p:extLst>
      <p:ext uri="{BB962C8B-B14F-4D97-AF65-F5344CB8AC3E}">
        <p14:creationId xmlns:p14="http://schemas.microsoft.com/office/powerpoint/2010/main" val="2551321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47BF7-7C86-D758-8D14-18A8CCB7D677}"/>
              </a:ext>
            </a:extLst>
          </p:cNvPr>
          <p:cNvSpPr>
            <a:spLocks noGrp="1"/>
          </p:cNvSpPr>
          <p:nvPr>
            <p:ph type="title"/>
          </p:nvPr>
        </p:nvSpPr>
        <p:spPr/>
        <p:txBody>
          <a:bodyPr/>
          <a:lstStyle/>
          <a:p>
            <a:r>
              <a:t>About Our Work</a:t>
            </a:r>
          </a:p>
        </p:txBody>
      </p:sp>
      <p:sp>
        <p:nvSpPr>
          <p:cNvPr id="3" name="Content Placeholder 2">
            <a:extLst>
              <a:ext uri="{FF2B5EF4-FFF2-40B4-BE49-F238E27FC236}">
                <a16:creationId xmlns:a16="http://schemas.microsoft.com/office/drawing/2014/main" id="{5540A5FF-CFC5-3CAD-ADA3-C038CC0702E2}"/>
              </a:ext>
            </a:extLst>
          </p:cNvPr>
          <p:cNvSpPr>
            <a:spLocks noGrp="1"/>
          </p:cNvSpPr>
          <p:nvPr>
            <p:ph idx="1"/>
          </p:nvPr>
        </p:nvSpPr>
        <p:spPr/>
        <p:txBody>
          <a:bodyPr vert="horz" lIns="0" tIns="45720" rIns="0" bIns="45720" anchor="t">
            <a:normAutofit/>
          </a:bodyPr>
          <a:lstStyle/>
          <a:p>
            <a:pPr marL="0" indent="0">
              <a:buNone/>
            </a:pPr>
            <a:r>
              <a:rPr>
                <a:latin typeface="Lato Heavy"/>
                <a:ea typeface="Lato Heavy"/>
                <a:cs typeface="Lato Heavy"/>
              </a:rPr>
              <a:t>Rigorous</a:t>
            </a:r>
            <a:r>
              <a:t> and </a:t>
            </a:r>
            <a:r>
              <a:rPr>
                <a:latin typeface="Lato Heavy"/>
                <a:ea typeface="Lato Heavy"/>
                <a:cs typeface="Lato Heavy"/>
              </a:rPr>
              <a:t>neutral</a:t>
            </a:r>
            <a:r>
              <a:t> research and technical assistance services to support state policymakers</a:t>
            </a:r>
          </a:p>
          <a:p>
            <a:r>
              <a:rPr sz="2400"/>
              <a:t>Evidence review and synthesis</a:t>
            </a:r>
          </a:p>
          <a:p>
            <a:pPr>
              <a:spcBef>
                <a:spcPts val="600"/>
              </a:spcBef>
              <a:buNone/>
            </a:pPr>
            <a:r>
              <a:rPr sz="2400"/>
              <a:t>Data analytics including administrative data integration, management, and analysis</a:t>
            </a:r>
          </a:p>
          <a:p>
            <a:pPr>
              <a:spcBef>
                <a:spcPts val="600"/>
              </a:spcBef>
              <a:buNone/>
            </a:pPr>
            <a:r>
              <a:rPr sz="2400"/>
              <a:t>Policy analysis</a:t>
            </a:r>
          </a:p>
          <a:p>
            <a:pPr>
              <a:spcBef>
                <a:spcPts val="600"/>
              </a:spcBef>
              <a:buNone/>
            </a:pPr>
            <a:r>
              <a:rPr sz="2400"/>
              <a:t>Technical assistance (operational and process-related)</a:t>
            </a:r>
          </a:p>
          <a:p>
            <a:pPr>
              <a:spcBef>
                <a:spcPts val="600"/>
              </a:spcBef>
              <a:buNone/>
            </a:pPr>
            <a:r>
              <a:rPr sz="2400"/>
              <a:t>Trainings and workshops on evidence-based decision making</a:t>
            </a:r>
          </a:p>
        </p:txBody>
      </p:sp>
      <p:sp>
        <p:nvSpPr>
          <p:cNvPr id="6" name="Slide Number Placeholder 5">
            <a:extLst>
              <a:ext uri="{FF2B5EF4-FFF2-40B4-BE49-F238E27FC236}">
                <a16:creationId xmlns:a16="http://schemas.microsoft.com/office/drawing/2014/main" id="{8A764DFF-8D3D-D28D-AEBE-4A10A297D7E3}"/>
              </a:ext>
            </a:extLst>
          </p:cNvPr>
          <p:cNvSpPr>
            <a:spLocks noGrp="1"/>
          </p:cNvSpPr>
          <p:nvPr>
            <p:ph type="sldNum" idx="12"/>
          </p:nvPr>
        </p:nvSpPr>
        <p:spPr/>
        <p:txBody>
          <a:bodyPr/>
          <a:lstStyle/>
          <a:p>
            <a:fld id="{EE5B3003-2C54-13C6-9832-7637201064DE}" type="slidenum">
              <a:rPr/>
              <a:t>5</a:t>
            </a:fld>
            <a:endParaRPr/>
          </a:p>
        </p:txBody>
      </p:sp>
      <p:sp>
        <p:nvSpPr>
          <p:cNvPr id="7" name="Text Placeholder 6">
            <a:extLst>
              <a:ext uri="{FF2B5EF4-FFF2-40B4-BE49-F238E27FC236}">
                <a16:creationId xmlns:a16="http://schemas.microsoft.com/office/drawing/2014/main" id="{78311AED-27D2-B284-2085-259AB8BB0B3D}"/>
              </a:ext>
            </a:extLst>
          </p:cNvPr>
          <p:cNvSpPr>
            <a:spLocks noGrp="1"/>
          </p:cNvSpPr>
          <p:nvPr>
            <p:ph type="body" idx="13"/>
          </p:nvPr>
        </p:nvSpPr>
        <p:spPr/>
        <p:txBody>
          <a:bodyPr/>
          <a:lstStyle/>
          <a:p>
            <a:r>
              <a:t>Center for Evidence-based Policy</a:t>
            </a:r>
          </a:p>
        </p:txBody>
      </p:sp>
    </p:spTree>
    <p:extLst>
      <p:ext uri="{BB962C8B-B14F-4D97-AF65-F5344CB8AC3E}">
        <p14:creationId xmlns:p14="http://schemas.microsoft.com/office/powerpoint/2010/main" val="63960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3D63-647D-1F2A-4DFA-A4D741F2F184}"/>
              </a:ext>
            </a:extLst>
          </p:cNvPr>
          <p:cNvSpPr>
            <a:spLocks noGrp="1"/>
          </p:cNvSpPr>
          <p:nvPr>
            <p:ph type="title"/>
          </p:nvPr>
        </p:nvSpPr>
        <p:spPr/>
        <p:txBody>
          <a:bodyPr/>
          <a:lstStyle/>
          <a:p>
            <a:pPr>
              <a:buNone/>
              <a:defRPr sz="2550" b="1">
                <a:solidFill>
                  <a:srgbClr val="33444B"/>
                </a:solidFill>
              </a:defRPr>
            </a:pPr>
            <a:r>
              <a:rPr sz="2550" b="1">
                <a:solidFill>
                  <a:srgbClr val="33444B"/>
                </a:solidFill>
              </a:rPr>
              <a:t>State Partnerships Since 2003</a:t>
            </a:r>
          </a:p>
        </p:txBody>
      </p:sp>
      <p:sp>
        <p:nvSpPr>
          <p:cNvPr id="6" name="Slide Number Placeholder 5">
            <a:extLst>
              <a:ext uri="{FF2B5EF4-FFF2-40B4-BE49-F238E27FC236}">
                <a16:creationId xmlns:a16="http://schemas.microsoft.com/office/drawing/2014/main" id="{7A5BB8D5-64CF-FC92-0C91-008E2417BFF1}"/>
              </a:ext>
            </a:extLst>
          </p:cNvPr>
          <p:cNvSpPr>
            <a:spLocks noGrp="1"/>
          </p:cNvSpPr>
          <p:nvPr>
            <p:ph type="sldNum" idx="12"/>
          </p:nvPr>
        </p:nvSpPr>
        <p:spPr/>
        <p:txBody>
          <a:bodyPr/>
          <a:lstStyle/>
          <a:p>
            <a:fld id="{8C630A04-5A25-9E0C-9436-126091DB86B3}" type="slidenum">
              <a:rPr/>
              <a:t>6</a:t>
            </a:fld>
            <a:endParaRPr/>
          </a:p>
        </p:txBody>
      </p:sp>
      <p:sp>
        <p:nvSpPr>
          <p:cNvPr id="7" name="Text Placeholder 6">
            <a:extLst>
              <a:ext uri="{FF2B5EF4-FFF2-40B4-BE49-F238E27FC236}">
                <a16:creationId xmlns:a16="http://schemas.microsoft.com/office/drawing/2014/main" id="{7265F395-FAA7-D466-5BEB-D2555D69056C}"/>
              </a:ext>
            </a:extLst>
          </p:cNvPr>
          <p:cNvSpPr>
            <a:spLocks noGrp="1"/>
          </p:cNvSpPr>
          <p:nvPr>
            <p:ph type="body" idx="13"/>
          </p:nvPr>
        </p:nvSpPr>
        <p:spPr/>
        <p:txBody>
          <a:bodyPr/>
          <a:lstStyle/>
          <a:p>
            <a:r>
              <a:t>Center for Evidence-based Policy</a:t>
            </a:r>
          </a:p>
        </p:txBody>
      </p:sp>
      <p:sp>
        <p:nvSpPr>
          <p:cNvPr id="11" name="TextBox 10">
            <a:extLst>
              <a:ext uri="{FF2B5EF4-FFF2-40B4-BE49-F238E27FC236}">
                <a16:creationId xmlns:a16="http://schemas.microsoft.com/office/drawing/2014/main" id="{E84643ED-8649-3A3C-FCFB-F5D2BF37E83F}"/>
              </a:ext>
            </a:extLst>
          </p:cNvPr>
          <p:cNvSpPr>
            <a:spLocks noGrp="1"/>
          </p:cNvSpPr>
          <p:nvPr/>
        </p:nvSpPr>
        <p:spPr>
          <a:xfrm>
            <a:off x="9525000" y="4765159"/>
            <a:ext cx="1547218" cy="369332"/>
          </a:xfrm>
          <a:prstGeom prst="rect">
            <a:avLst/>
          </a:prstGeom>
          <a:noFill/>
        </p:spPr>
        <p:txBody>
          <a:bodyPr wrap="none">
            <a:spAutoFit/>
          </a:bodyPr>
          <a:lstStyle/>
          <a:p>
            <a:r>
              <a:rPr>
                <a:solidFill>
                  <a:schemeClr val="accent2"/>
                </a:solidFill>
              </a:rPr>
              <a:t>States served</a:t>
            </a:r>
          </a:p>
        </p:txBody>
      </p:sp>
      <p:sp>
        <p:nvSpPr>
          <p:cNvPr id="12" name="Rectangle 11">
            <a:extLst>
              <a:ext uri="{FF2B5EF4-FFF2-40B4-BE49-F238E27FC236}">
                <a16:creationId xmlns:a16="http://schemas.microsoft.com/office/drawing/2014/main" id="{07C8A081-63E6-2AD1-FF01-1D3BF3F84EBC}"/>
              </a:ext>
            </a:extLst>
          </p:cNvPr>
          <p:cNvSpPr>
            <a:spLocks noGrp="1"/>
          </p:cNvSpPr>
          <p:nvPr/>
        </p:nvSpPr>
        <p:spPr>
          <a:xfrm>
            <a:off x="9220200" y="4800600"/>
            <a:ext cx="307879" cy="29845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anchor="ctr">
            <a:noAutofit/>
          </a:bodyPr>
          <a:lstStyle/>
          <a:p>
            <a:pPr algn="ctr">
              <a:buNone/>
            </a:pPr>
            <a:endParaRPr/>
          </a:p>
        </p:txBody>
      </p:sp>
      <p:pic>
        <p:nvPicPr>
          <p:cNvPr id="3" name="Picture 2" descr="A map of the united states&#10;&#10;AI-generated content may be incorrect.">
            <a:extLst>
              <a:ext uri="{FF2B5EF4-FFF2-40B4-BE49-F238E27FC236}">
                <a16:creationId xmlns:a16="http://schemas.microsoft.com/office/drawing/2014/main" id="{7E73805D-C89A-6B61-EF12-EE735336DA2D}"/>
              </a:ext>
            </a:extLst>
          </p:cNvPr>
          <p:cNvPicPr>
            <a:picLocks noChangeAspect="1"/>
          </p:cNvPicPr>
          <p:nvPr/>
        </p:nvPicPr>
        <p:blipFill>
          <a:blip r:embed="rId3"/>
          <a:stretch>
            <a:fillRect/>
          </a:stretch>
        </p:blipFill>
        <p:spPr>
          <a:xfrm>
            <a:off x="1678611" y="1291771"/>
            <a:ext cx="7543010" cy="4767943"/>
          </a:xfrm>
          <a:prstGeom prst="rect">
            <a:avLst/>
          </a:prstGeom>
        </p:spPr>
      </p:pic>
    </p:spTree>
    <p:extLst>
      <p:ext uri="{BB962C8B-B14F-4D97-AF65-F5344CB8AC3E}">
        <p14:creationId xmlns:p14="http://schemas.microsoft.com/office/powerpoint/2010/main" val="744724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9C7A9-D9C4-8894-E655-A909D1505D4C}"/>
              </a:ext>
            </a:extLst>
          </p:cNvPr>
          <p:cNvSpPr>
            <a:spLocks noGrp="1"/>
          </p:cNvSpPr>
          <p:nvPr>
            <p:ph type="title"/>
          </p:nvPr>
        </p:nvSpPr>
        <p:spPr/>
        <p:txBody>
          <a:bodyPr/>
          <a:lstStyle/>
          <a:p>
            <a:r>
              <a:t>About Our Organization</a:t>
            </a:r>
          </a:p>
        </p:txBody>
      </p:sp>
      <p:sp>
        <p:nvSpPr>
          <p:cNvPr id="12" name="Content Placeholder 11">
            <a:extLst>
              <a:ext uri="{FF2B5EF4-FFF2-40B4-BE49-F238E27FC236}">
                <a16:creationId xmlns:a16="http://schemas.microsoft.com/office/drawing/2014/main" id="{2112970D-7FBB-896C-2FF7-8D30FE72ACFB}"/>
              </a:ext>
            </a:extLst>
          </p:cNvPr>
          <p:cNvSpPr>
            <a:spLocks noGrp="1"/>
          </p:cNvSpPr>
          <p:nvPr>
            <p:ph idx="1"/>
          </p:nvPr>
        </p:nvSpPr>
        <p:spPr/>
        <p:txBody>
          <a:bodyPr>
            <a:normAutofit/>
          </a:bodyPr>
          <a:lstStyle/>
          <a:p>
            <a:r>
              <a:rPr sz="2400"/>
              <a:t>Established in 2003 at Oregon Health &amp; Science University</a:t>
            </a:r>
          </a:p>
          <a:p>
            <a:r>
              <a:rPr sz="2400"/>
              <a:t>Our work is driven by states, 90% in Medicaid </a:t>
            </a:r>
          </a:p>
          <a:p>
            <a:r>
              <a:rPr sz="2400"/>
              <a:t>We are not funded by industry or associations</a:t>
            </a:r>
          </a:p>
          <a:p>
            <a:r>
              <a:rPr sz="2400"/>
              <a:t>We are nonpartisan and we do not lobby </a:t>
            </a:r>
          </a:p>
          <a:p>
            <a:r>
              <a:rPr sz="2400"/>
              <a:t>Our work is typically proprietary</a:t>
            </a:r>
          </a:p>
        </p:txBody>
      </p:sp>
      <p:sp>
        <p:nvSpPr>
          <p:cNvPr id="6" name="Slide Number Placeholder 5">
            <a:extLst>
              <a:ext uri="{FF2B5EF4-FFF2-40B4-BE49-F238E27FC236}">
                <a16:creationId xmlns:a16="http://schemas.microsoft.com/office/drawing/2014/main" id="{A08A7226-E2ED-E71F-0C18-E44FB70174BD}"/>
              </a:ext>
            </a:extLst>
          </p:cNvPr>
          <p:cNvSpPr>
            <a:spLocks noGrp="1"/>
          </p:cNvSpPr>
          <p:nvPr>
            <p:ph type="sldNum" idx="12"/>
          </p:nvPr>
        </p:nvSpPr>
        <p:spPr/>
        <p:txBody>
          <a:bodyPr/>
          <a:lstStyle/>
          <a:p>
            <a:fld id="{D3D7D1C8-AE23-AA48-DF65-C742588DBE47}" type="slidenum">
              <a:rPr/>
              <a:t>7</a:t>
            </a:fld>
            <a:endParaRPr/>
          </a:p>
        </p:txBody>
      </p:sp>
      <p:sp>
        <p:nvSpPr>
          <p:cNvPr id="7" name="Text Placeholder 6">
            <a:extLst>
              <a:ext uri="{FF2B5EF4-FFF2-40B4-BE49-F238E27FC236}">
                <a16:creationId xmlns:a16="http://schemas.microsoft.com/office/drawing/2014/main" id="{37209175-1462-B15E-47B1-31A25950BB68}"/>
              </a:ext>
            </a:extLst>
          </p:cNvPr>
          <p:cNvSpPr>
            <a:spLocks noGrp="1"/>
          </p:cNvSpPr>
          <p:nvPr>
            <p:ph type="body" idx="13"/>
          </p:nvPr>
        </p:nvSpPr>
        <p:spPr/>
        <p:txBody>
          <a:bodyPr/>
          <a:lstStyle/>
          <a:p>
            <a:r>
              <a:t>Center for Evidence-based Policy</a:t>
            </a:r>
          </a:p>
        </p:txBody>
      </p:sp>
    </p:spTree>
    <p:extLst>
      <p:ext uri="{BB962C8B-B14F-4D97-AF65-F5344CB8AC3E}">
        <p14:creationId xmlns:p14="http://schemas.microsoft.com/office/powerpoint/2010/main" val="4130317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D871A-9078-71C1-5C35-9E5C2ABFBA51}"/>
              </a:ext>
            </a:extLst>
          </p:cNvPr>
          <p:cNvSpPr>
            <a:spLocks noGrp="1"/>
          </p:cNvSpPr>
          <p:nvPr>
            <p:ph type="title"/>
          </p:nvPr>
        </p:nvSpPr>
        <p:spPr/>
        <p:txBody>
          <a:bodyPr/>
          <a:lstStyle/>
          <a:p>
            <a:r>
              <a:t>Who Are We?</a:t>
            </a:r>
          </a:p>
        </p:txBody>
      </p:sp>
      <p:sp>
        <p:nvSpPr>
          <p:cNvPr id="6" name="Slide Number Placeholder 5">
            <a:extLst>
              <a:ext uri="{FF2B5EF4-FFF2-40B4-BE49-F238E27FC236}">
                <a16:creationId xmlns:a16="http://schemas.microsoft.com/office/drawing/2014/main" id="{625B2AD8-DC02-5898-8EC4-005AF3113890}"/>
              </a:ext>
            </a:extLst>
          </p:cNvPr>
          <p:cNvSpPr>
            <a:spLocks noGrp="1"/>
          </p:cNvSpPr>
          <p:nvPr>
            <p:ph type="sldNum" idx="12"/>
          </p:nvPr>
        </p:nvSpPr>
        <p:spPr/>
        <p:txBody>
          <a:bodyPr/>
          <a:lstStyle/>
          <a:p>
            <a:fld id="{BA58DA2A-B818-18A9-29C1-B697728D5BCE}" type="slidenum">
              <a:rPr/>
              <a:t>8</a:t>
            </a:fld>
            <a:endParaRPr/>
          </a:p>
        </p:txBody>
      </p:sp>
      <p:sp>
        <p:nvSpPr>
          <p:cNvPr id="7" name="Text Placeholder 6">
            <a:extLst>
              <a:ext uri="{FF2B5EF4-FFF2-40B4-BE49-F238E27FC236}">
                <a16:creationId xmlns:a16="http://schemas.microsoft.com/office/drawing/2014/main" id="{71767A27-C2E9-7579-8E46-F47534B9A96E}"/>
              </a:ext>
            </a:extLst>
          </p:cNvPr>
          <p:cNvSpPr>
            <a:spLocks noGrp="1"/>
          </p:cNvSpPr>
          <p:nvPr>
            <p:ph type="body" idx="13"/>
          </p:nvPr>
        </p:nvSpPr>
        <p:spPr/>
        <p:txBody>
          <a:bodyPr/>
          <a:lstStyle/>
          <a:p>
            <a:r>
              <a:t>Center for Evidence-based Policy</a:t>
            </a:r>
          </a:p>
        </p:txBody>
      </p:sp>
      <p:sp>
        <p:nvSpPr>
          <p:cNvPr id="8" name="TextBox 7">
            <a:extLst>
              <a:ext uri="{FF2B5EF4-FFF2-40B4-BE49-F238E27FC236}">
                <a16:creationId xmlns:a16="http://schemas.microsoft.com/office/drawing/2014/main" id="{80E029BF-A8F8-CFED-6C41-FC1E95374409}"/>
              </a:ext>
            </a:extLst>
          </p:cNvPr>
          <p:cNvSpPr>
            <a:spLocks noGrp="1"/>
          </p:cNvSpPr>
          <p:nvPr/>
        </p:nvSpPr>
        <p:spPr>
          <a:xfrm>
            <a:off x="8290559" y="1582779"/>
            <a:ext cx="3291840" cy="4367074"/>
          </a:xfrm>
          <a:prstGeom prst="rect">
            <a:avLst/>
          </a:prstGeom>
          <a:solidFill>
            <a:schemeClr val="accent2">
              <a:alpha val="7000"/>
            </a:schemeClr>
          </a:solidFill>
          <a:ln>
            <a:noFill/>
          </a:ln>
        </p:spPr>
        <p:txBody>
          <a:bodyPr wrap="square" lIns="182880" tIns="182880" rIns="182880" bIns="182880" anchor="t">
            <a:noAutofit/>
          </a:bodyPr>
          <a:lstStyle/>
          <a:p>
            <a:pPr marL="0" indent="0" algn="l">
              <a:lnSpc>
                <a:spcPct val="100000"/>
              </a:lnSpc>
              <a:spcBef>
                <a:spcPts val="0"/>
              </a:spcBef>
              <a:spcAft>
                <a:spcPts val="600"/>
              </a:spcAft>
              <a:buNone/>
            </a:pPr>
            <a:r>
              <a:rPr cap="all">
                <a:solidFill>
                  <a:srgbClr val="37A5DD"/>
                </a:solidFill>
                <a:latin typeface="Lato Heavy"/>
                <a:ea typeface="Lato Heavy"/>
                <a:cs typeface="Lato Heavy"/>
              </a:rPr>
              <a:t>Today</a:t>
            </a:r>
          </a:p>
          <a:p>
            <a:pPr marL="285750" indent="-285750">
              <a:buChar char="•"/>
            </a:pPr>
            <a:r>
              <a:rPr sz="2000">
                <a:solidFill>
                  <a:srgbClr val="455B65"/>
                </a:solidFill>
                <a:latin typeface="Lato"/>
                <a:ea typeface="Lato"/>
                <a:cs typeface="Lato"/>
              </a:rPr>
              <a:t>Virgil Dickson</a:t>
            </a:r>
            <a:br/>
            <a:r>
              <a:rPr sz="1600">
                <a:solidFill>
                  <a:srgbClr val="455B65"/>
                </a:solidFill>
                <a:latin typeface="Lato Light"/>
                <a:ea typeface="Lato Light"/>
                <a:cs typeface="Lato Light"/>
              </a:rPr>
              <a:t>Senior Policy Analyst</a:t>
            </a:r>
          </a:p>
          <a:p>
            <a:pPr>
              <a:buNone/>
            </a:pPr>
            <a:endParaRPr sz="1600">
              <a:solidFill>
                <a:srgbClr val="455B65"/>
              </a:solidFill>
              <a:latin typeface="Lato Light"/>
              <a:ea typeface="Lato Light"/>
              <a:cs typeface="Lato Light"/>
            </a:endParaRPr>
          </a:p>
          <a:p>
            <a:pPr marL="285750" indent="-285750">
              <a:buChar char="•"/>
            </a:pPr>
            <a:r>
              <a:rPr sz="2000">
                <a:solidFill>
                  <a:srgbClr val="455B65"/>
                </a:solidFill>
                <a:latin typeface="Lato"/>
                <a:ea typeface="Lato"/>
                <a:cs typeface="Lato"/>
              </a:rPr>
              <a:t>Kate Lonborg</a:t>
            </a:r>
          </a:p>
          <a:p>
            <a:pPr>
              <a:buNone/>
            </a:pPr>
            <a:r>
              <a:rPr sz="1600">
                <a:solidFill>
                  <a:srgbClr val="455B65"/>
                </a:solidFill>
                <a:latin typeface="Lato Light"/>
                <a:ea typeface="Lato Light"/>
                <a:cs typeface="Lato Light"/>
              </a:rPr>
              <a:t>     Senior Policy Analyst</a:t>
            </a:r>
          </a:p>
          <a:p>
            <a:pPr algn="l">
              <a:lnSpc>
                <a:spcPct val="100000"/>
              </a:lnSpc>
              <a:spcBef>
                <a:spcPts val="0"/>
              </a:spcBef>
              <a:spcAft>
                <a:spcPts val="0"/>
              </a:spcAft>
              <a:buNone/>
            </a:pPr>
            <a:endParaRPr sz="1600">
              <a:solidFill>
                <a:srgbClr val="455B65"/>
              </a:solidFill>
              <a:latin typeface="Lato Light"/>
              <a:ea typeface="Lato Light"/>
              <a:cs typeface="Lato Light"/>
            </a:endParaRPr>
          </a:p>
          <a:p>
            <a:pPr marL="285750" indent="-285750">
              <a:buChar char="•"/>
            </a:pPr>
            <a:r>
              <a:rPr sz="2000">
                <a:solidFill>
                  <a:srgbClr val="455B65"/>
                </a:solidFill>
                <a:latin typeface="Lato"/>
                <a:ea typeface="Lato"/>
                <a:cs typeface="Lato"/>
              </a:rPr>
              <a:t>Amy Clary </a:t>
            </a:r>
          </a:p>
          <a:p>
            <a:r>
              <a:rPr sz="1600">
                <a:solidFill>
                  <a:srgbClr val="455B65"/>
                </a:solidFill>
                <a:latin typeface="Lato Light"/>
                <a:ea typeface="Lato Light"/>
                <a:cs typeface="Lato Light"/>
              </a:rPr>
              <a:t>     Director of MED</a:t>
            </a:r>
          </a:p>
          <a:p>
            <a:endParaRPr sz="1600">
              <a:solidFill>
                <a:srgbClr val="455B65"/>
              </a:solidFill>
              <a:latin typeface="Lato Light"/>
              <a:ea typeface="Lato Light"/>
              <a:cs typeface="Lato Light"/>
            </a:endParaRPr>
          </a:p>
          <a:p>
            <a:pPr marL="285750" indent="-285750">
              <a:buChar char="•"/>
            </a:pPr>
            <a:r>
              <a:rPr sz="2000">
                <a:solidFill>
                  <a:srgbClr val="455B65"/>
                </a:solidFill>
                <a:latin typeface="Lato"/>
                <a:ea typeface="Lato"/>
                <a:cs typeface="Lato"/>
              </a:rPr>
              <a:t>Pam Curtis</a:t>
            </a:r>
            <a:br/>
            <a:r>
              <a:rPr sz="1600">
                <a:solidFill>
                  <a:srgbClr val="455B65"/>
                </a:solidFill>
                <a:latin typeface="Lato Light"/>
                <a:ea typeface="Lato Light"/>
                <a:cs typeface="Lato Light"/>
              </a:rPr>
              <a:t>Director</a:t>
            </a:r>
          </a:p>
          <a:p>
            <a:endParaRPr sz="1600">
              <a:solidFill>
                <a:srgbClr val="455B65"/>
              </a:solidFill>
              <a:latin typeface="Lato Light"/>
              <a:ea typeface="Lato Light"/>
              <a:cs typeface="Lato Light"/>
            </a:endParaRPr>
          </a:p>
          <a:p>
            <a:pPr marL="285750" indent="-285750">
              <a:buChar char="•"/>
            </a:pPr>
            <a:r>
              <a:rPr sz="2000">
                <a:solidFill>
                  <a:srgbClr val="455B65"/>
                </a:solidFill>
                <a:latin typeface="Lato"/>
                <a:ea typeface="Lato"/>
                <a:cs typeface="Lato"/>
              </a:rPr>
              <a:t>Kelsey Platt</a:t>
            </a:r>
            <a:br/>
            <a:r>
              <a:rPr sz="1600">
                <a:solidFill>
                  <a:srgbClr val="455B65"/>
                </a:solidFill>
                <a:latin typeface="Lato Light"/>
                <a:ea typeface="Lato Light"/>
                <a:cs typeface="Lato Light"/>
              </a:rPr>
              <a:t>Project Coordinator</a:t>
            </a:r>
          </a:p>
        </p:txBody>
      </p:sp>
      <p:sp>
        <p:nvSpPr>
          <p:cNvPr id="9" name="TextBox 8">
            <a:extLst>
              <a:ext uri="{FF2B5EF4-FFF2-40B4-BE49-F238E27FC236}">
                <a16:creationId xmlns:a16="http://schemas.microsoft.com/office/drawing/2014/main" id="{239624CA-18C8-30A2-BA60-F6E002C8A82D}"/>
              </a:ext>
            </a:extLst>
          </p:cNvPr>
          <p:cNvSpPr>
            <a:spLocks noGrp="1"/>
          </p:cNvSpPr>
          <p:nvPr/>
        </p:nvSpPr>
        <p:spPr>
          <a:xfrm>
            <a:off x="609600" y="1582779"/>
            <a:ext cx="3291840" cy="4367074"/>
          </a:xfrm>
          <a:prstGeom prst="rect">
            <a:avLst/>
          </a:prstGeom>
          <a:solidFill>
            <a:schemeClr val="accent2">
              <a:alpha val="7000"/>
            </a:schemeClr>
          </a:solidFill>
          <a:ln>
            <a:noFill/>
          </a:ln>
        </p:spPr>
        <p:txBody>
          <a:bodyPr wrap="square" lIns="182880" tIns="182880" rIns="182880" bIns="182880">
            <a:noAutofit/>
          </a:bodyPr>
          <a:lstStyle/>
          <a:p>
            <a:pPr marL="0" indent="0" algn="l">
              <a:lnSpc>
                <a:spcPct val="100000"/>
              </a:lnSpc>
              <a:spcBef>
                <a:spcPts val="0"/>
              </a:spcBef>
              <a:spcAft>
                <a:spcPts val="600"/>
              </a:spcAft>
              <a:buNone/>
            </a:pPr>
            <a:r>
              <a:rPr cap="all">
                <a:solidFill>
                  <a:srgbClr val="37A5DD"/>
                </a:solidFill>
                <a:latin typeface="Lato Heavy"/>
                <a:ea typeface="Lato Heavy"/>
                <a:cs typeface="Lato Heavy"/>
              </a:rPr>
              <a:t>Our</a:t>
            </a:r>
            <a:r>
              <a:rPr b="0" i="0" u="none" cap="all">
                <a:ln>
                  <a:noFill/>
                </a:ln>
                <a:solidFill>
                  <a:srgbClr val="37A5DD"/>
                </a:solidFill>
                <a:latin typeface="Lato Heavy"/>
                <a:ea typeface="Lato Heavy"/>
                <a:cs typeface="Lato Heavy"/>
              </a:rPr>
              <a:t> Staff</a:t>
            </a:r>
          </a:p>
          <a:p>
            <a:pPr marL="342900" indent="-342900">
              <a:buChar char="•"/>
            </a:pPr>
            <a:r>
              <a:rPr sz="2000" b="0" i="0" u="none" cap="none">
                <a:ln>
                  <a:noFill/>
                </a:ln>
                <a:solidFill>
                  <a:srgbClr val="455B65"/>
                </a:solidFill>
                <a:latin typeface="Lato"/>
                <a:ea typeface="Lato"/>
                <a:cs typeface="Lato"/>
              </a:rPr>
              <a:t>Systematic reviewers</a:t>
            </a:r>
          </a:p>
          <a:p>
            <a:pPr marL="342900" indent="-342900">
              <a:buChar char="•"/>
            </a:pPr>
            <a:r>
              <a:rPr sz="2000">
                <a:solidFill>
                  <a:srgbClr val="455B65"/>
                </a:solidFill>
                <a:latin typeface="Lato"/>
                <a:ea typeface="Lato"/>
                <a:cs typeface="Lato"/>
              </a:rPr>
              <a:t>Policy analysts</a:t>
            </a:r>
          </a:p>
          <a:p>
            <a:pPr marL="342900" indent="-342900">
              <a:buChar char="•"/>
            </a:pPr>
            <a:r>
              <a:rPr sz="2000">
                <a:solidFill>
                  <a:srgbClr val="455B65"/>
                </a:solidFill>
                <a:latin typeface="Lato"/>
                <a:ea typeface="Lato"/>
                <a:cs typeface="Lato"/>
              </a:rPr>
              <a:t>Physicians</a:t>
            </a:r>
          </a:p>
          <a:p>
            <a:pPr marL="342900" indent="-342900">
              <a:buChar char="•"/>
            </a:pPr>
            <a:r>
              <a:rPr sz="2000">
                <a:solidFill>
                  <a:srgbClr val="455B65"/>
                </a:solidFill>
                <a:latin typeface="Lato"/>
                <a:ea typeface="Lato"/>
                <a:cs typeface="Lato"/>
              </a:rPr>
              <a:t>Pharmacists</a:t>
            </a:r>
          </a:p>
          <a:p>
            <a:pPr marL="342900" indent="-342900">
              <a:buChar char="•"/>
            </a:pPr>
            <a:r>
              <a:rPr sz="2000">
                <a:solidFill>
                  <a:srgbClr val="455B65"/>
                </a:solidFill>
                <a:latin typeface="Lato"/>
                <a:ea typeface="Lato"/>
                <a:cs typeface="Lato"/>
              </a:rPr>
              <a:t>Nurses</a:t>
            </a:r>
          </a:p>
          <a:p>
            <a:pPr marL="342900" indent="-342900">
              <a:buChar char="•"/>
            </a:pPr>
            <a:r>
              <a:rPr sz="2000">
                <a:solidFill>
                  <a:srgbClr val="455B65"/>
                </a:solidFill>
                <a:latin typeface="Lato"/>
                <a:ea typeface="Lato"/>
                <a:cs typeface="Lato"/>
              </a:rPr>
              <a:t>Genetics professionals</a:t>
            </a:r>
          </a:p>
          <a:p>
            <a:pPr marL="342900" indent="-342900" algn="l">
              <a:lnSpc>
                <a:spcPct val="100000"/>
              </a:lnSpc>
              <a:spcBef>
                <a:spcPts val="0"/>
              </a:spcBef>
              <a:spcAft>
                <a:spcPts val="0"/>
              </a:spcAft>
              <a:buChar char="•"/>
            </a:pPr>
            <a:r>
              <a:rPr sz="2000" b="0" i="0" u="none" cap="none">
                <a:ln>
                  <a:noFill/>
                </a:ln>
                <a:solidFill>
                  <a:srgbClr val="455B65"/>
                </a:solidFill>
                <a:latin typeface="Lato"/>
                <a:ea typeface="Lato"/>
                <a:cs typeface="Lato"/>
              </a:rPr>
              <a:t>Epidemiologists</a:t>
            </a:r>
          </a:p>
          <a:p>
            <a:pPr marL="342900" indent="-342900" algn="l">
              <a:lnSpc>
                <a:spcPct val="100000"/>
              </a:lnSpc>
              <a:spcBef>
                <a:spcPts val="0"/>
              </a:spcBef>
              <a:spcAft>
                <a:spcPts val="0"/>
              </a:spcAft>
              <a:buChar char="•"/>
            </a:pPr>
            <a:r>
              <a:rPr sz="2000" b="0" i="0" u="none" cap="none">
                <a:ln>
                  <a:noFill/>
                </a:ln>
                <a:solidFill>
                  <a:srgbClr val="455B65"/>
                </a:solidFill>
                <a:latin typeface="Lato"/>
                <a:ea typeface="Lato"/>
                <a:cs typeface="Lato"/>
              </a:rPr>
              <a:t>Librarians</a:t>
            </a:r>
          </a:p>
          <a:p>
            <a:pPr marL="342900" indent="-342900">
              <a:buChar char="•"/>
            </a:pPr>
            <a:r>
              <a:rPr sz="2000">
                <a:solidFill>
                  <a:srgbClr val="455B65"/>
                </a:solidFill>
                <a:latin typeface="Lato"/>
                <a:ea typeface="Lato"/>
                <a:cs typeface="Lato"/>
              </a:rPr>
              <a:t>Data scientists</a:t>
            </a:r>
          </a:p>
          <a:p>
            <a:pPr marL="342900" indent="-342900">
              <a:buChar char="•"/>
            </a:pPr>
            <a:r>
              <a:rPr sz="2000">
                <a:solidFill>
                  <a:srgbClr val="455B65"/>
                </a:solidFill>
                <a:latin typeface="Lato"/>
                <a:ea typeface="Lato"/>
                <a:cs typeface="Lato"/>
              </a:rPr>
              <a:t>Technical editors</a:t>
            </a:r>
          </a:p>
          <a:p>
            <a:pPr marL="342900" indent="-342900" algn="l">
              <a:lnSpc>
                <a:spcPct val="100000"/>
              </a:lnSpc>
              <a:spcBef>
                <a:spcPts val="0"/>
              </a:spcBef>
              <a:spcAft>
                <a:spcPts val="0"/>
              </a:spcAft>
              <a:buChar char="•"/>
            </a:pPr>
            <a:r>
              <a:rPr sz="2000" b="0" i="0" u="none" cap="none">
                <a:ln>
                  <a:noFill/>
                </a:ln>
                <a:solidFill>
                  <a:srgbClr val="455B65"/>
                </a:solidFill>
                <a:latin typeface="Lato"/>
                <a:ea typeface="Lato"/>
                <a:cs typeface="Lato"/>
              </a:rPr>
              <a:t>Researchers</a:t>
            </a:r>
          </a:p>
          <a:p>
            <a:pPr marL="342900" indent="-342900" algn="l">
              <a:lnSpc>
                <a:spcPct val="100000"/>
              </a:lnSpc>
              <a:spcBef>
                <a:spcPts val="0"/>
              </a:spcBef>
              <a:spcAft>
                <a:spcPts val="0"/>
              </a:spcAft>
              <a:buChar char="•"/>
            </a:pPr>
            <a:endParaRPr sz="2000" b="0" i="0" u="none" cap="none">
              <a:ln>
                <a:noFill/>
              </a:ln>
              <a:solidFill>
                <a:srgbClr val="455B65"/>
              </a:solidFill>
              <a:latin typeface="Lato"/>
              <a:ea typeface="Lato"/>
              <a:cs typeface="Lato"/>
            </a:endParaRPr>
          </a:p>
          <a:p>
            <a:pPr marL="0" indent="0" algn="l">
              <a:lnSpc>
                <a:spcPct val="100000"/>
              </a:lnSpc>
              <a:spcBef>
                <a:spcPts val="0"/>
              </a:spcBef>
              <a:spcAft>
                <a:spcPts val="0"/>
              </a:spcAft>
              <a:buNone/>
            </a:pPr>
            <a:endParaRPr sz="2000" b="0" i="0" u="none" cap="none">
              <a:ln>
                <a:noFill/>
              </a:ln>
              <a:solidFill>
                <a:srgbClr val="455B65"/>
              </a:solidFill>
              <a:latin typeface="Lato"/>
              <a:ea typeface="Lato"/>
              <a:cs typeface="Lato"/>
            </a:endParaRPr>
          </a:p>
        </p:txBody>
      </p:sp>
      <p:sp>
        <p:nvSpPr>
          <p:cNvPr id="10" name="TextBox 9">
            <a:extLst>
              <a:ext uri="{FF2B5EF4-FFF2-40B4-BE49-F238E27FC236}">
                <a16:creationId xmlns:a16="http://schemas.microsoft.com/office/drawing/2014/main" id="{69EB2C32-48DF-369A-CA29-B59071EB4C16}"/>
              </a:ext>
            </a:extLst>
          </p:cNvPr>
          <p:cNvSpPr>
            <a:spLocks noGrp="1"/>
          </p:cNvSpPr>
          <p:nvPr/>
        </p:nvSpPr>
        <p:spPr>
          <a:xfrm>
            <a:off x="4450080" y="1568824"/>
            <a:ext cx="3291840" cy="4367074"/>
          </a:xfrm>
          <a:prstGeom prst="rect">
            <a:avLst/>
          </a:prstGeom>
          <a:solidFill>
            <a:schemeClr val="accent2">
              <a:alpha val="7000"/>
            </a:schemeClr>
          </a:solidFill>
          <a:ln>
            <a:noFill/>
          </a:ln>
        </p:spPr>
        <p:txBody>
          <a:bodyPr wrap="square" lIns="182880" tIns="182880" rIns="182880" bIns="182880" anchor="t">
            <a:noAutofit/>
          </a:bodyPr>
          <a:lstStyle/>
          <a:p>
            <a:pPr>
              <a:spcAft>
                <a:spcPts val="600"/>
              </a:spcAft>
              <a:buNone/>
            </a:pPr>
            <a:r>
              <a:rPr cap="all">
                <a:solidFill>
                  <a:srgbClr val="37A5DD"/>
                </a:solidFill>
                <a:latin typeface="Lato Heavy"/>
                <a:ea typeface="Lato Heavy"/>
                <a:cs typeface="Lato Heavy"/>
              </a:rPr>
              <a:t>Our Work in 2025</a:t>
            </a:r>
          </a:p>
          <a:p>
            <a:pPr marL="285750" indent="-285750" algn="l">
              <a:lnSpc>
                <a:spcPct val="100000"/>
              </a:lnSpc>
              <a:spcBef>
                <a:spcPts val="0"/>
              </a:spcBef>
              <a:spcAft>
                <a:spcPts val="0"/>
              </a:spcAft>
              <a:buChar char="•"/>
            </a:pPr>
            <a:r>
              <a:rPr sz="2000">
                <a:solidFill>
                  <a:srgbClr val="455B65"/>
                </a:solidFill>
                <a:latin typeface="Lato"/>
                <a:ea typeface="Lato"/>
                <a:cs typeface="Lato"/>
              </a:rPr>
              <a:t>Produced 50 evidence reports</a:t>
            </a:r>
          </a:p>
          <a:p>
            <a:pPr marL="285750" indent="-285750">
              <a:buChar char="•"/>
            </a:pPr>
            <a:r>
              <a:rPr sz="2000">
                <a:solidFill>
                  <a:srgbClr val="455B65"/>
                </a:solidFill>
                <a:latin typeface="Lato"/>
                <a:ea typeface="Lato"/>
                <a:cs typeface="Lato"/>
              </a:rPr>
              <a:t>23 policy briefs</a:t>
            </a:r>
          </a:p>
          <a:p>
            <a:pPr marL="285750" indent="-285750" algn="l">
              <a:lnSpc>
                <a:spcPct val="100000"/>
              </a:lnSpc>
              <a:spcBef>
                <a:spcPts val="0"/>
              </a:spcBef>
              <a:spcAft>
                <a:spcPts val="0"/>
              </a:spcAft>
              <a:buChar char="•"/>
            </a:pPr>
            <a:r>
              <a:rPr sz="2000">
                <a:solidFill>
                  <a:srgbClr val="455B65"/>
                </a:solidFill>
                <a:latin typeface="Lato"/>
                <a:ea typeface="Lato"/>
                <a:cs typeface="Lato"/>
              </a:rPr>
              <a:t>Researched 40 topics</a:t>
            </a:r>
          </a:p>
          <a:p>
            <a:pPr marL="285750" indent="-285750" algn="l">
              <a:lnSpc>
                <a:spcPct val="100000"/>
              </a:lnSpc>
              <a:spcBef>
                <a:spcPts val="0"/>
              </a:spcBef>
              <a:spcAft>
                <a:spcPts val="0"/>
              </a:spcAft>
              <a:buChar char="•"/>
            </a:pPr>
            <a:r>
              <a:rPr sz="2000">
                <a:solidFill>
                  <a:srgbClr val="455B65"/>
                </a:solidFill>
                <a:latin typeface="Lato"/>
                <a:ea typeface="Lato"/>
                <a:cs typeface="Lato"/>
              </a:rPr>
              <a:t>Screened over 30,000 titles and abstracts</a:t>
            </a:r>
          </a:p>
          <a:p>
            <a:pPr marL="285750" indent="-285750">
              <a:buChar char="•"/>
            </a:pPr>
            <a:r>
              <a:rPr sz="2000">
                <a:solidFill>
                  <a:srgbClr val="455B65"/>
                </a:solidFill>
                <a:latin typeface="Lato"/>
                <a:ea typeface="Lato"/>
                <a:cs typeface="Lato"/>
              </a:rPr>
              <a:t>11 surveillance reports</a:t>
            </a:r>
          </a:p>
          <a:p>
            <a:pPr marL="285750" indent="-285750">
              <a:buChar char="•"/>
            </a:pPr>
            <a:r>
              <a:rPr sz="2000">
                <a:solidFill>
                  <a:srgbClr val="455B65"/>
                </a:solidFill>
                <a:latin typeface="Lato"/>
                <a:ea typeface="Lato"/>
                <a:cs typeface="Lato"/>
              </a:rPr>
              <a:t>Graded 600 articles for quality</a:t>
            </a:r>
          </a:p>
          <a:p>
            <a:pPr marL="285750" indent="-285750">
              <a:buChar char="•"/>
            </a:pPr>
            <a:r>
              <a:rPr sz="2000">
                <a:solidFill>
                  <a:srgbClr val="455B65"/>
                </a:solidFill>
                <a:latin typeface="Lato"/>
                <a:ea typeface="Lato"/>
                <a:cs typeface="Lato"/>
              </a:rPr>
              <a:t>180 unique projects</a:t>
            </a:r>
          </a:p>
        </p:txBody>
      </p:sp>
    </p:spTree>
    <p:extLst>
      <p:ext uri="{BB962C8B-B14F-4D97-AF65-F5344CB8AC3E}">
        <p14:creationId xmlns:p14="http://schemas.microsoft.com/office/powerpoint/2010/main" val="551501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494585-4994-A0CA-9893-369E30E50086}"/>
              </a:ext>
            </a:extLst>
          </p:cNvPr>
          <p:cNvSpPr>
            <a:spLocks noGrp="1"/>
          </p:cNvSpPr>
          <p:nvPr>
            <p:ph type="ctrTitle"/>
          </p:nvPr>
        </p:nvSpPr>
        <p:spPr/>
        <p:txBody>
          <a:bodyPr/>
          <a:lstStyle/>
          <a:p>
            <a:r>
              <a:t>Telehealth and Pediatric Preventive Care: Lessons for Rural Health Transformation</a:t>
            </a:r>
          </a:p>
        </p:txBody>
      </p:sp>
      <p:sp>
        <p:nvSpPr>
          <p:cNvPr id="4" name="Date Placeholder 3">
            <a:extLst>
              <a:ext uri="{FF2B5EF4-FFF2-40B4-BE49-F238E27FC236}">
                <a16:creationId xmlns:a16="http://schemas.microsoft.com/office/drawing/2014/main" id="{A59E930B-6454-D243-B600-4CAB9BC44365}"/>
              </a:ext>
            </a:extLst>
          </p:cNvPr>
          <p:cNvSpPr>
            <a:spLocks noGrp="1"/>
          </p:cNvSpPr>
          <p:nvPr>
            <p:ph type="dt" idx="4294967295"/>
          </p:nvPr>
        </p:nvSpPr>
        <p:spPr>
          <a:xfrm>
            <a:off x="0" y="6480175"/>
            <a:ext cx="1825625" cy="201613"/>
          </a:xfrm>
        </p:spPr>
        <p:txBody>
          <a:bodyPr/>
          <a:lstStyle/>
          <a:p>
            <a:fld id="{F6EDFFA9-D9C5-41D4-B14D-6965602388BA}" type="datetime1">
              <a:rPr lang="en-US"/>
              <a:t>7/13/2026</a:t>
            </a:fld>
            <a:endParaRPr/>
          </a:p>
        </p:txBody>
      </p:sp>
      <p:sp>
        <p:nvSpPr>
          <p:cNvPr id="5" name="Slide Number Placeholder 4">
            <a:extLst>
              <a:ext uri="{FF2B5EF4-FFF2-40B4-BE49-F238E27FC236}">
                <a16:creationId xmlns:a16="http://schemas.microsoft.com/office/drawing/2014/main" id="{C4C10A72-9125-B02C-B527-9AA6E71DC77B}"/>
              </a:ext>
            </a:extLst>
          </p:cNvPr>
          <p:cNvSpPr>
            <a:spLocks noGrp="1"/>
          </p:cNvSpPr>
          <p:nvPr>
            <p:ph type="sldNum" idx="4294967295"/>
          </p:nvPr>
        </p:nvSpPr>
        <p:spPr>
          <a:xfrm>
            <a:off x="10921647" y="6480175"/>
            <a:ext cx="917575" cy="201613"/>
          </a:xfrm>
        </p:spPr>
        <p:txBody>
          <a:bodyPr/>
          <a:lstStyle/>
          <a:p>
            <a:endParaRPr lang="en-US" dirty="0">
              <a:ea typeface="Lato"/>
              <a:cs typeface="Lato"/>
            </a:endParaRPr>
          </a:p>
        </p:txBody>
      </p:sp>
    </p:spTree>
    <p:extLst>
      <p:ext uri="{BB962C8B-B14F-4D97-AF65-F5344CB8AC3E}">
        <p14:creationId xmlns:p14="http://schemas.microsoft.com/office/powerpoint/2010/main" val="2955482542"/>
      </p:ext>
    </p:extLst>
  </p:cSld>
  <p:clrMapOvr>
    <a:masterClrMapping/>
  </p:clrMapOvr>
</p:sld>
</file>

<file path=ppt/theme/theme1.xml><?xml version="1.0" encoding="utf-8"?>
<a:theme xmlns:a="http://schemas.openxmlformats.org/drawingml/2006/main" name="Office Theme [1783693063092]">
  <a:themeElements>
    <a:clrScheme name="CEbP">
      <a:dk1>
        <a:srgbClr val="33444B"/>
      </a:dk1>
      <a:lt1>
        <a:sysClr val="window" lastClr="FFFFFF"/>
      </a:lt1>
      <a:dk2>
        <a:srgbClr val="33444B"/>
      </a:dk2>
      <a:lt2>
        <a:srgbClr val="EEECE1"/>
      </a:lt2>
      <a:accent1>
        <a:srgbClr val="37A5DD"/>
      </a:accent1>
      <a:accent2>
        <a:srgbClr val="455B65"/>
      </a:accent2>
      <a:accent3>
        <a:srgbClr val="78BE21"/>
      </a:accent3>
      <a:accent4>
        <a:srgbClr val="E87722"/>
      </a:accent4>
      <a:accent5>
        <a:srgbClr val="E10098"/>
      </a:accent5>
      <a:accent6>
        <a:srgbClr val="FFC72C"/>
      </a:accent6>
      <a:hlink>
        <a:srgbClr val="37A5DD"/>
      </a:hlink>
      <a:folHlink>
        <a:srgbClr val="0057B7"/>
      </a:folHlink>
    </a:clrScheme>
    <a:fontScheme name="Lato">
      <a:majorFont>
        <a:latin typeface="Lato Semibold"/>
        <a:ea typeface=""/>
        <a:cs typeface=""/>
      </a:majorFont>
      <a:minorFont>
        <a:latin typeface="Lato"/>
        <a:ea typeface=""/>
        <a:cs typeface=""/>
      </a:minorFont>
    </a:fontScheme>
    <a:fmtScheme name="CEbP">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CEbP">
      <a:dk1>
        <a:srgbClr val="33444B"/>
      </a:dk1>
      <a:lt1>
        <a:sysClr val="window" lastClr="FFFFFF"/>
      </a:lt1>
      <a:dk2>
        <a:srgbClr val="33444B"/>
      </a:dk2>
      <a:lt2>
        <a:srgbClr val="EEECE1"/>
      </a:lt2>
      <a:accent1>
        <a:srgbClr val="37A5DD"/>
      </a:accent1>
      <a:accent2>
        <a:srgbClr val="455B65"/>
      </a:accent2>
      <a:accent3>
        <a:srgbClr val="78BE21"/>
      </a:accent3>
      <a:accent4>
        <a:srgbClr val="E87722"/>
      </a:accent4>
      <a:accent5>
        <a:srgbClr val="E10098"/>
      </a:accent5>
      <a:accent6>
        <a:srgbClr val="FFC72C"/>
      </a:accent6>
      <a:hlink>
        <a:srgbClr val="37A5DD"/>
      </a:hlink>
      <a:folHlink>
        <a:srgbClr val="0057B7"/>
      </a:folHlink>
    </a:clrScheme>
    <a:fontScheme name="Lato">
      <a:majorFont>
        <a:latin typeface="Lato Semibold"/>
        <a:ea typeface=""/>
        <a:cs typeface=""/>
      </a:majorFont>
      <a:minorFont>
        <a:latin typeface="Lato"/>
        <a:ea typeface=""/>
        <a:cs typeface=""/>
      </a:minorFont>
    </a:fontScheme>
    <a:fmtScheme name="CEbP">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F1FAEB8D-F113-284D-B758-595D6ADE9D9B}">
  <we:reference id="cba9fc06-6fc9-492e-9525-923870a3b909" version="2.0.0.0" store="EXCatalog" storeType="EXCatalog"/>
  <we:alternateReferences>
    <we:reference id="WA200010215" version="2.0.0.0" store="en-US" storeType="OMEX"/>
  </we:alternateReferences>
  <we:properties>
    <we:property name="bps.codex_control.document_id" value="&quot;79f8963b-21da-409c-9abc-662461b33f26&quot;"/>
  </we:properties>
  <we:bindings/>
  <we:snapshot xmlns:r="http://schemas.openxmlformats.org/officeDocument/2006/relationships"/>
</we:webextension>
</file>

<file path=ppt/webextensions/webextension2.xml><?xml version="1.0" encoding="utf-8"?>
<we:webextension xmlns:we="http://schemas.microsoft.com/office/webextensions/webextension/2010/11" id="{1366F1FB-3BF6-7C41-ACC2-5B3E6CC322BC}">
  <we:reference id="f5f369e5-aa35-49d7-ad7b-638152ddb008" version="1.0.0.1" store="EXCatalog" storeType="EXCatalog"/>
  <we:alternateReferences>
    <we:reference id="WA200010001" version="1.0.0.1" store="en-US" storeType="OMEX"/>
  </we:alternateReferences>
  <we:properties>
    <we:property name="claude.fileId" value="&quot;466ce96f-b056-4079-a3cd-0ab40fb5dd8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07a5f06-b771-4adc-b2d2-775ad0807925">
      <Terms xmlns="http://schemas.microsoft.com/office/infopath/2007/PartnerControls"/>
    </lcf76f155ced4ddcb4097134ff3c332f>
    <TaxCatchAll xmlns="987f81d2-e4e0-4248-b4b7-26fa0f765bfc" xsi:nil="true"/>
    <Year xmlns="c07a5f06-b771-4adc-b2d2-775ad080792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418F0B56C8554583F5474A3287C2D0" ma:contentTypeVersion="20" ma:contentTypeDescription="Create a new document." ma:contentTypeScope="" ma:versionID="5106e0fa36bab30cb757c452f18ae724">
  <xsd:schema xmlns:xsd="http://www.w3.org/2001/XMLSchema" xmlns:xs="http://www.w3.org/2001/XMLSchema" xmlns:p="http://schemas.microsoft.com/office/2006/metadata/properties" xmlns:ns2="c07a5f06-b771-4adc-b2d2-775ad0807925" xmlns:ns3="987f81d2-e4e0-4248-b4b7-26fa0f765bfc" targetNamespace="http://schemas.microsoft.com/office/2006/metadata/properties" ma:root="true" ma:fieldsID="c26deac4a085f24a143f79ba8037a0a3" ns2:_="" ns3:_="">
    <xsd:import namespace="c07a5f06-b771-4adc-b2d2-775ad0807925"/>
    <xsd:import namespace="987f81d2-e4e0-4248-b4b7-26fa0f765bf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element ref="ns2:Yea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a5f06-b771-4adc-b2d2-775ad08079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f841b39-9e5f-4b0d-aa4b-9252280a9f11"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Year" ma:index="22" nillable="true" ma:displayName="Year" ma:format="Dropdown" ma:internalName="Year" ma:percentage="FALSE">
      <xsd:simpleType>
        <xsd:restriction base="dms:Number"/>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7f81d2-e4e0-4248-b4b7-26fa0f765bf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6798bbc-eaea-4e56-b06e-98d1ad490c05}" ma:internalName="TaxCatchAll" ma:showField="CatchAllData" ma:web="987f81d2-e4e0-4248-b4b7-26fa0f765b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429D3-BA5A-4FAB-85A0-77674BE95090}">
  <ds:schemaRefs>
    <ds:schemaRef ds:uri="987f81d2-e4e0-4248-b4b7-26fa0f765bfc"/>
    <ds:schemaRef ds:uri="c07a5f06-b771-4adc-b2d2-775ad080792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0F81042-A135-4FB2-8796-63F986E50470}">
  <ds:schemaRefs>
    <ds:schemaRef ds:uri="987f81d2-e4e0-4248-b4b7-26fa0f765bfc"/>
    <ds:schemaRef ds:uri="c07a5f06-b771-4adc-b2d2-775ad08079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119BF13-444C-499F-858E-31A6A4C799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TotalTime>
  <Words>3203</Words>
  <Application>Microsoft Office PowerPoint</Application>
  <PresentationFormat>Widescreen</PresentationFormat>
  <Paragraphs>390</Paragraphs>
  <Slides>36</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Lato</vt:lpstr>
      <vt:lpstr>Lato Black</vt:lpstr>
      <vt:lpstr>Lato Heavy</vt:lpstr>
      <vt:lpstr>Lato Light</vt:lpstr>
      <vt:lpstr>Lato Semibold</vt:lpstr>
      <vt:lpstr>Office Theme [1783693063092]</vt:lpstr>
      <vt:lpstr>Medicaid Policy Matters Webinar Series  Telehealth and Pediatric Preventive Care: Lessons for Rural Health Transformation</vt:lpstr>
      <vt:lpstr>Webinar Aims</vt:lpstr>
      <vt:lpstr>Executive Summary</vt:lpstr>
      <vt:lpstr>About the Center for Evidence-based Policy</vt:lpstr>
      <vt:lpstr>About Our Work</vt:lpstr>
      <vt:lpstr>State Partnerships Since 2003</vt:lpstr>
      <vt:lpstr>About Our Organization</vt:lpstr>
      <vt:lpstr>Who Are We?</vt:lpstr>
      <vt:lpstr>Telehealth and Pediatric Preventive Care: Lessons for Rural Health Transformation</vt:lpstr>
      <vt:lpstr>Rural Health Transformation Program Overview</vt:lpstr>
      <vt:lpstr>RHTP Initiatives: Examples Enabling or Complementing Telehealth </vt:lpstr>
      <vt:lpstr>Pediatric Opportunities Under RHTP</vt:lpstr>
      <vt:lpstr>Connecting Medicaid Policy and RHTP</vt:lpstr>
      <vt:lpstr>Telehealth in an RHTP-Supported Delivery System</vt:lpstr>
      <vt:lpstr>PowerPoint Presentation</vt:lpstr>
      <vt:lpstr>Medicaid Use of Telehealth for Pediatric Populations</vt:lpstr>
      <vt:lpstr>What We Reviewed: 8 State Medicaid Programs</vt:lpstr>
      <vt:lpstr>Telehealth Counting Rules Changed From 2025 to 2026</vt:lpstr>
      <vt:lpstr>Federal Guidance After the Public Health Emergency</vt:lpstr>
      <vt:lpstr>What is Hybrid Care?</vt:lpstr>
      <vt:lpstr>Three Frameworks </vt:lpstr>
      <vt:lpstr>Utilization Profile: Behavioral Health Dominance</vt:lpstr>
      <vt:lpstr>Utilization by Age</vt:lpstr>
      <vt:lpstr>High-Frequency Use, Then Normalization</vt:lpstr>
      <vt:lpstr>Telehealth Counts Differently Across Pediatric Measures</vt:lpstr>
      <vt:lpstr>From Virtual Contact to Completed Care</vt:lpstr>
      <vt:lpstr>Well-Child Visit Rates Improved Modestly, Then Stalled</vt:lpstr>
      <vt:lpstr>Eligibility Grew While Reported Screening Volume Fell</vt:lpstr>
      <vt:lpstr>Telehealth Can Support—but Not Complete Every Component</vt:lpstr>
      <vt:lpstr>Plausible Explanations for the Gap</vt:lpstr>
      <vt:lpstr>PowerPoint Presentation</vt:lpstr>
      <vt:lpstr>PowerPoint Presentation</vt:lpstr>
      <vt:lpstr>PowerPoint Presentation</vt:lpstr>
      <vt:lpstr>Additional Resources and Technical References</vt:lpstr>
      <vt:lpstr>Questions and Discussion</vt:lpstr>
      <vt:lpstr>Join our mailing list to hear about future webinars!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Kate Lonborg</cp:lastModifiedBy>
  <cp:revision>29</cp:revision>
  <dcterms:created xsi:type="dcterms:W3CDTF">2026-07-10T11:24:37Z</dcterms:created>
  <dcterms:modified xsi:type="dcterms:W3CDTF">2026-07-13T17:42:31Z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0x010100A4418F0B56C8554583F5474A3287C2D0</vt:lpwstr>
  </property>
  <property fmtid="{D5CDD505-2E9C-101B-9397-08002B2CF9AE}" pid="3" name="MediaServiceImageTags">
    <vt:lpwstr/>
  </property>
</Properties>
</file>